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9"/>
  </p:notesMasterIdLst>
  <p:sldIdLst>
    <p:sldId id="320" r:id="rId5"/>
    <p:sldId id="321" r:id="rId6"/>
    <p:sldId id="322" r:id="rId7"/>
    <p:sldId id="32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egelmar, Megan" initials="SM" lastIdx="6" clrIdx="0">
    <p:extLst>
      <p:ext uri="{19B8F6BF-5375-455C-9EA6-DF929625EA0E}">
        <p15:presenceInfo xmlns:p15="http://schemas.microsoft.com/office/powerpoint/2012/main" userId="S-1-5-21-1292407741-3760857420-1411248183-8821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E7E7E7"/>
    <a:srgbClr val="CBCBCB"/>
    <a:srgbClr val="00642D"/>
    <a:srgbClr val="D08B00"/>
    <a:srgbClr val="FFB829"/>
    <a:srgbClr val="FFCC66"/>
    <a:srgbClr val="8C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555" autoAdjust="0"/>
  </p:normalViewPr>
  <p:slideViewPr>
    <p:cSldViewPr>
      <p:cViewPr varScale="1">
        <p:scale>
          <a:sx n="66" d="100"/>
          <a:sy n="66" d="100"/>
        </p:scale>
        <p:origin x="8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0D56D-E157-42EF-8CF2-49D75C5F079A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70213-6D93-4780-842D-077A679C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8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B7562-8018-AE44-AEF1-3DDA1A3F9BFE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8001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1117600"/>
            <a:ext cx="9144000" cy="0"/>
          </a:xfrm>
          <a:prstGeom prst="line">
            <a:avLst/>
          </a:prstGeom>
          <a:noFill/>
          <a:ln w="28575">
            <a:solidFill>
              <a:srgbClr val="8C15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304800"/>
            <a:ext cx="1828800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0213" y="2414588"/>
            <a:ext cx="5892800" cy="1470025"/>
          </a:xfrm>
          <a:ln/>
        </p:spPr>
        <p:txBody>
          <a:bodyPr/>
          <a:lstStyle>
            <a:lvl1pPr>
              <a:lnSpc>
                <a:spcPct val="110000"/>
              </a:lnSpc>
              <a:defRPr sz="2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0213" y="4686300"/>
            <a:ext cx="5892800" cy="274638"/>
          </a:xfrm>
          <a:ln/>
        </p:spPr>
        <p:txBody>
          <a:bodyPr>
            <a:spAutoFit/>
          </a:bodyPr>
          <a:lstStyle>
            <a:lvl1pPr marL="0" indent="0">
              <a:spcBef>
                <a:spcPct val="0"/>
              </a:spcBef>
              <a:spcAft>
                <a:spcPct val="0"/>
              </a:spcAft>
              <a:buFont typeface="Wingdings 3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5027" y="6477000"/>
            <a:ext cx="168639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4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12725"/>
            <a:ext cx="8380413" cy="527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009650"/>
            <a:ext cx="8416925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9038" y="6310503"/>
            <a:ext cx="1295400" cy="39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4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253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009650"/>
            <a:ext cx="4132262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009650"/>
            <a:ext cx="4132263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7513" y="212725"/>
            <a:ext cx="8380413" cy="527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350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468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7513" y="212725"/>
            <a:ext cx="8380413" cy="527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01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/>
          <a:lstStyle>
            <a:lvl1pPr algn="ctr">
              <a:defRPr sz="1000">
                <a:solidFill>
                  <a:srgbClr val="514F45"/>
                </a:solidFill>
              </a:defRPr>
            </a:lvl1pPr>
          </a:lstStyle>
          <a:p>
            <a:pPr>
              <a:defRPr/>
            </a:pPr>
            <a:fld id="{6FCE3B76-DE70-4E9B-AB48-ED362D1CB3E6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87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ltGray">
          <a:xfrm>
            <a:off x="0" y="0"/>
            <a:ext cx="3429000" cy="6858000"/>
          </a:xfrm>
          <a:prstGeom prst="rect">
            <a:avLst/>
          </a:prstGeom>
          <a:solidFill>
            <a:srgbClr val="EDF2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ltGray">
          <a:xfrm>
            <a:off x="3233738" y="0"/>
            <a:ext cx="5910262" cy="6858000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29000" y="2474036"/>
            <a:ext cx="5461000" cy="1465016"/>
          </a:xfrm>
        </p:spPr>
        <p:txBody>
          <a:bodyPr anchor="ctr"/>
          <a:lstStyle>
            <a:lvl1pPr algn="l">
              <a:lnSpc>
                <a:spcPct val="90000"/>
              </a:lnSpc>
              <a:defRPr sz="3600" b="0" i="0">
                <a:ln>
                  <a:noFill/>
                </a:ln>
                <a:solidFill>
                  <a:schemeClr val="bg1"/>
                </a:solidFill>
                <a:effectLst/>
                <a:latin typeface="Helvetica Light"/>
                <a:cs typeface="Helvetica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29000" y="4061661"/>
            <a:ext cx="5105400" cy="332399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 i="0">
                <a:solidFill>
                  <a:srgbClr val="FFFFFF"/>
                </a:solidFill>
                <a:effectLst/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9001" y="5196418"/>
            <a:ext cx="4124325" cy="512233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235" y="381000"/>
            <a:ext cx="2658039" cy="81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19316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009650"/>
            <a:ext cx="841692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5438" y="212725"/>
            <a:ext cx="85121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80F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381000" y="6567488"/>
            <a:ext cx="22891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tx2"/>
              </a:buClr>
              <a:buFont typeface="Wingdings 3" pitchFamily="18" charset="2"/>
              <a:buNone/>
            </a:pPr>
            <a:r>
              <a:rPr lang="en-US" sz="900" i="1" dirty="0">
                <a:solidFill>
                  <a:srgbClr val="000000"/>
                </a:solidFill>
              </a:rPr>
              <a:t>Confidential – For Discussion Purposes Only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6050" y="6527800"/>
            <a:ext cx="1033463" cy="17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514F45"/>
                </a:solidFill>
                <a:cs typeface="+mn-cs"/>
              </a:defRPr>
            </a:lvl1pPr>
          </a:lstStyle>
          <a:p>
            <a:pPr>
              <a:defRPr/>
            </a:pPr>
            <a:fld id="{A6478E7E-0CD3-4A12-8F96-3F187C96BE44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5" r:id="rId7"/>
    <p:sldLayoutId id="2147483676" r:id="rId8"/>
    <p:sldLayoutId id="2147483686" r:id="rId9"/>
  </p:sldLayoutIdLst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8C1515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8C1515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8C1515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8C1515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8C1515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980F08"/>
          </a:solidFill>
          <a:latin typeface="Verdana" pitchFamily="34" charset="0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980F08"/>
          </a:solidFill>
          <a:latin typeface="Verdana" pitchFamily="34" charset="0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980F08"/>
          </a:solidFill>
          <a:latin typeface="Verdana" pitchFamily="34" charset="0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000" b="1">
          <a:solidFill>
            <a:srgbClr val="980F08"/>
          </a:solidFill>
          <a:latin typeface="Verdana" pitchFamily="34" charset="0"/>
        </a:defRPr>
      </a:lvl9pPr>
    </p:titleStyle>
    <p:bodyStyle>
      <a:lvl1pPr marL="284163" indent="-284163" algn="l" rtl="0" eaLnBrk="1" fontAlgn="base" hangingPunct="1">
        <a:spcBef>
          <a:spcPct val="35000"/>
        </a:spcBef>
        <a:spcAft>
          <a:spcPct val="50000"/>
        </a:spcAft>
        <a:buClr>
          <a:srgbClr val="8C1515"/>
        </a:buClr>
        <a:buFont typeface="Wingdings 3" pitchFamily="18" charset="2"/>
        <a:buChar char="}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0563" indent="-292100" algn="l" rtl="0" eaLnBrk="1" fontAlgn="base" hangingPunct="1">
        <a:spcBef>
          <a:spcPct val="5000"/>
        </a:spcBef>
        <a:spcAft>
          <a:spcPct val="35000"/>
        </a:spcAft>
        <a:buClr>
          <a:srgbClr val="8C1515"/>
        </a:buClr>
        <a:buFont typeface="Verdana" pitchFamily="34" charset="0"/>
        <a:buChar char="−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087438" indent="-282575" algn="l" rtl="0" eaLnBrk="1" fontAlgn="base" hangingPunct="1">
        <a:spcBef>
          <a:spcPct val="5000"/>
        </a:spcBef>
        <a:spcAft>
          <a:spcPct val="35000"/>
        </a:spcAft>
        <a:buClr>
          <a:srgbClr val="8C1515"/>
        </a:buClr>
        <a:buFont typeface="Wingdings 3" pitchFamily="18" charset="2"/>
        <a:buChar char="}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482725" indent="-280988" algn="l" rtl="0" eaLnBrk="1" fontAlgn="base" hangingPunct="1">
        <a:spcBef>
          <a:spcPct val="5000"/>
        </a:spcBef>
        <a:spcAft>
          <a:spcPct val="35000"/>
        </a:spcAft>
        <a:buClr>
          <a:srgbClr val="8C1515"/>
        </a:buClr>
        <a:buFont typeface="Verdana" pitchFamily="34" charset="0"/>
        <a:buChar char="−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887538" indent="-290513" algn="l" rtl="0" eaLnBrk="1" fontAlgn="base" hangingPunct="1">
        <a:spcBef>
          <a:spcPct val="5000"/>
        </a:spcBef>
        <a:spcAft>
          <a:spcPct val="35000"/>
        </a:spcAft>
        <a:buClr>
          <a:srgbClr val="8C1515"/>
        </a:buClr>
        <a:buFont typeface="Wingdings 3" pitchFamily="18" charset="2"/>
        <a:buChar char="}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344738" indent="-290513" algn="l" rtl="0" eaLnBrk="1" fontAlgn="base" hangingPunct="1">
        <a:spcBef>
          <a:spcPct val="5000"/>
        </a:spcBef>
        <a:spcAft>
          <a:spcPct val="35000"/>
        </a:spcAft>
        <a:buClr>
          <a:srgbClr val="BA122B"/>
        </a:buClr>
        <a:buFont typeface="Wingdings 3" pitchFamily="18" charset="2"/>
        <a:buChar char="}"/>
        <a:defRPr sz="1600">
          <a:solidFill>
            <a:schemeClr val="tx1"/>
          </a:solidFill>
          <a:latin typeface="+mn-lt"/>
        </a:defRPr>
      </a:lvl6pPr>
      <a:lvl7pPr marL="2801938" indent="-290513" algn="l" rtl="0" eaLnBrk="1" fontAlgn="base" hangingPunct="1">
        <a:spcBef>
          <a:spcPct val="5000"/>
        </a:spcBef>
        <a:spcAft>
          <a:spcPct val="35000"/>
        </a:spcAft>
        <a:buClr>
          <a:srgbClr val="BA122B"/>
        </a:buClr>
        <a:buFont typeface="Wingdings 3" pitchFamily="18" charset="2"/>
        <a:buChar char="}"/>
        <a:defRPr sz="1600">
          <a:solidFill>
            <a:schemeClr val="tx1"/>
          </a:solidFill>
          <a:latin typeface="+mn-lt"/>
        </a:defRPr>
      </a:lvl7pPr>
      <a:lvl8pPr marL="3259138" indent="-290513" algn="l" rtl="0" eaLnBrk="1" fontAlgn="base" hangingPunct="1">
        <a:spcBef>
          <a:spcPct val="5000"/>
        </a:spcBef>
        <a:spcAft>
          <a:spcPct val="35000"/>
        </a:spcAft>
        <a:buClr>
          <a:srgbClr val="BA122B"/>
        </a:buClr>
        <a:buFont typeface="Wingdings 3" pitchFamily="18" charset="2"/>
        <a:buChar char="}"/>
        <a:defRPr sz="1600">
          <a:solidFill>
            <a:schemeClr val="tx1"/>
          </a:solidFill>
          <a:latin typeface="+mn-lt"/>
        </a:defRPr>
      </a:lvl8pPr>
      <a:lvl9pPr marL="3716338" indent="-290513" algn="l" rtl="0" eaLnBrk="1" fontAlgn="base" hangingPunct="1">
        <a:spcBef>
          <a:spcPct val="5000"/>
        </a:spcBef>
        <a:spcAft>
          <a:spcPct val="35000"/>
        </a:spcAft>
        <a:buClr>
          <a:srgbClr val="BA122B"/>
        </a:buClr>
        <a:buFont typeface="Wingdings 3" pitchFamily="18" charset="2"/>
        <a:buChar char="}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mr.zoom.us/webinar/register/WN_dkDXEPsGQdu9jwKAZdXIR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A2C45-6E9A-43DE-B455-B0E6F8675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1676400"/>
            <a:ext cx="5461000" cy="2407724"/>
          </a:xfrm>
        </p:spPr>
        <p:txBody>
          <a:bodyPr/>
          <a:lstStyle/>
          <a:p>
            <a:r>
              <a:rPr lang="en-US" sz="3200" dirty="0"/>
              <a:t>Residents –  Retirement Employer Match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12197-9404-407C-B29F-DDE83FEC0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3649867"/>
            <a:ext cx="5105400" cy="2979277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Greg Ziff</a:t>
            </a:r>
          </a:p>
          <a:p>
            <a:r>
              <a:rPr lang="en-US" sz="1600" dirty="0"/>
              <a:t>Director, Total Rewards – COE,  SHC</a:t>
            </a:r>
          </a:p>
          <a:p>
            <a:endParaRPr lang="en-US" sz="1600" dirty="0"/>
          </a:p>
          <a:p>
            <a:r>
              <a:rPr lang="en-US" sz="1600" dirty="0"/>
              <a:t>Margaret Wilson</a:t>
            </a:r>
          </a:p>
          <a:p>
            <a:r>
              <a:rPr lang="en-US" sz="1600" dirty="0"/>
              <a:t>My Rewards Principal, SHC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413404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0D365-FBC4-4F9F-8B39-7113ABB63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513" y="1009650"/>
            <a:ext cx="4132262" cy="5162550"/>
          </a:xfrm>
        </p:spPr>
        <p:txBody>
          <a:bodyPr wrap="square" anchor="t">
            <a:normAutofit/>
          </a:bodyPr>
          <a:lstStyle/>
          <a:p>
            <a:r>
              <a:rPr lang="en-US" sz="2400" dirty="0"/>
              <a:t>January 1, 2022, plan enhancements include:</a:t>
            </a:r>
          </a:p>
          <a:p>
            <a:r>
              <a:rPr lang="en-US" sz="2400" b="1" dirty="0"/>
              <a:t>Basic Employer Contribution </a:t>
            </a:r>
            <a:r>
              <a:rPr lang="en-US" sz="2400" dirty="0"/>
              <a:t>of 2% will be deposited into your Fidelity account</a:t>
            </a:r>
          </a:p>
          <a:p>
            <a:r>
              <a:rPr lang="en-US" sz="2400" b="1" dirty="0"/>
              <a:t>Matching Employer Contribution </a:t>
            </a:r>
            <a:r>
              <a:rPr lang="en-US" sz="2400" dirty="0"/>
              <a:t>up to 2% will also be deposited into your Fidelity account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024CA4C-4DD3-4C8B-83E5-CAD1BE090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175" y="2359595"/>
            <a:ext cx="3756025" cy="223843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E4400-824E-4776-BF7F-881C67FC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212725"/>
            <a:ext cx="8380413" cy="52705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Residents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17549-4861-420F-9912-73237FE554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956050" y="6527800"/>
            <a:ext cx="1033463" cy="177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6FCE3B76-DE70-4E9B-AB48-ED362D1CB3E6}" type="slidenum">
              <a:rPr lang="en-US" sz="6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r>
              <a:rPr lang="en-US" sz="60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22BBD6-2F62-4A31-913E-B0642D52D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1" y="6242196"/>
            <a:ext cx="1371599" cy="38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5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6445-AB81-40D1-B4E9-BE014AF1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34" y="152400"/>
            <a:ext cx="8380413" cy="527050"/>
          </a:xfrm>
        </p:spPr>
        <p:txBody>
          <a:bodyPr/>
          <a:lstStyle/>
          <a:p>
            <a:r>
              <a:rPr lang="en-US" dirty="0"/>
              <a:t>Residents– Plan 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0148-45F5-4E92-BBF3-09DE353EE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Immediate Vesting of your deferrals</a:t>
            </a:r>
          </a:p>
          <a:p>
            <a:r>
              <a:rPr lang="en-US" sz="1600" dirty="0"/>
              <a:t>Eligible to participate and contribute pre-tax upon hire</a:t>
            </a:r>
          </a:p>
          <a:p>
            <a:r>
              <a:rPr lang="en-US" sz="1600" dirty="0"/>
              <a:t>Basic and Match commence 1</a:t>
            </a:r>
            <a:r>
              <a:rPr lang="en-US" sz="1600" baseline="30000" dirty="0"/>
              <a:t>st</a:t>
            </a:r>
            <a:r>
              <a:rPr lang="en-US" sz="1600" dirty="0"/>
              <a:t> pay period after the waiting period has been met</a:t>
            </a:r>
          </a:p>
          <a:p>
            <a:pPr marL="741363" lvl="1" indent="-342900">
              <a:buAutoNum type="arabicPeriod"/>
            </a:pPr>
            <a:r>
              <a:rPr lang="en-US" sz="1400" dirty="0"/>
              <a:t>Waiting period for eligibility for Hospital Contributions:  Complete one year of service in which you worked at </a:t>
            </a:r>
            <a:r>
              <a:rPr lang="en-US" sz="1400"/>
              <a:t>least 1000 </a:t>
            </a:r>
            <a:r>
              <a:rPr lang="en-US" sz="1400" dirty="0"/>
              <a:t>hours </a:t>
            </a:r>
          </a:p>
          <a:p>
            <a:r>
              <a:rPr lang="en-US" sz="1600" dirty="0"/>
              <a:t>Access to on–site Fidelity Retirement Planners </a:t>
            </a:r>
          </a:p>
          <a:p>
            <a:r>
              <a:rPr lang="en-US" sz="1600" dirty="0"/>
              <a:t>Ability to contribute both pre-tax and after tax to your Retirement account at Fidelity (our plan does not offer a Roth option)</a:t>
            </a:r>
          </a:p>
          <a:p>
            <a:r>
              <a:rPr lang="en-US" sz="1600" dirty="0"/>
              <a:t>Daily zoom Q&amp;A session during December with Haiau Ho Nguyen from Fidelity</a:t>
            </a:r>
          </a:p>
          <a:p>
            <a:pPr lvl="1"/>
            <a:r>
              <a:rPr lang="en-US" sz="1400" dirty="0">
                <a:hlinkClick r:id="rId2"/>
              </a:rPr>
              <a:t>https://fmr.zoom.us/webinar/register/WN_dkDXEPsGQdu9jwKAZdXIRw</a:t>
            </a:r>
            <a:endParaRPr lang="en-US" sz="1400" dirty="0"/>
          </a:p>
          <a:p>
            <a:r>
              <a:rPr lang="en-US" sz="1600" dirty="0"/>
              <a:t>To change contribution rate or enroll go to </a:t>
            </a:r>
            <a:r>
              <a:rPr lang="en-US" sz="1600" dirty="0" err="1"/>
              <a:t>NetBenefits</a:t>
            </a:r>
            <a:r>
              <a:rPr lang="en-US" sz="1600" dirty="0"/>
              <a:t> app (available for download from the App store) or log in to netbenefits.com/</a:t>
            </a:r>
            <a:r>
              <a:rPr lang="en-US" sz="1600" dirty="0" err="1"/>
              <a:t>shclpch</a:t>
            </a:r>
            <a:endParaRPr lang="en-US" sz="1600" dirty="0"/>
          </a:p>
          <a:p>
            <a:r>
              <a:rPr lang="en-US" sz="1600" dirty="0"/>
              <a:t>Submit question using AskHR: https://stanfordhc.service-now.com/hr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1A33E-5B65-46CB-96C0-2055C6DEF6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3B76-DE70-4E9B-AB48-ED362D1CB3E6}" type="slidenum">
              <a:rPr lang="en-US" smtClean="0"/>
              <a:pPr>
                <a:defRPr/>
              </a:pPr>
              <a:t>3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3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1CFF-5733-463A-A6EA-A6DBE7A5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Residents– Retirement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9E37D-2907-4F83-9AD4-846D5E5A3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3B76-DE70-4E9B-AB48-ED362D1CB3E6}" type="slidenum">
              <a:rPr lang="en-US" smtClean="0"/>
              <a:pPr>
                <a:defRPr/>
              </a:pPr>
              <a:t>4</a:t>
            </a:fld>
            <a:r>
              <a:rPr lang="en-US"/>
              <a:t> 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8FE7B2D-2894-48C2-B043-D487BC22AC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189" y="1009650"/>
            <a:ext cx="4329011" cy="5529712"/>
          </a:xfrm>
        </p:spPr>
      </p:pic>
    </p:spTree>
    <p:extLst>
      <p:ext uri="{BB962C8B-B14F-4D97-AF65-F5344CB8AC3E}">
        <p14:creationId xmlns:p14="http://schemas.microsoft.com/office/powerpoint/2010/main" val="4264625069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Care_Medicine_PP_July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00"/>
        </a:dk1>
        <a:lt1>
          <a:srgbClr val="E4E3D8"/>
        </a:lt1>
        <a:dk2>
          <a:srgbClr val="FFFFFF"/>
        </a:dk2>
        <a:lt2>
          <a:srgbClr val="B4B192"/>
        </a:lt2>
        <a:accent1>
          <a:srgbClr val="BBE0E3"/>
        </a:accent1>
        <a:accent2>
          <a:srgbClr val="333399"/>
        </a:accent2>
        <a:accent3>
          <a:srgbClr val="EFEFE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00"/>
        </a:dk1>
        <a:lt1>
          <a:srgbClr val="B4B192"/>
        </a:lt1>
        <a:dk2>
          <a:srgbClr val="FFFFFF"/>
        </a:dk2>
        <a:lt2>
          <a:srgbClr val="E4E3D8"/>
        </a:lt2>
        <a:accent1>
          <a:srgbClr val="FBF191"/>
        </a:accent1>
        <a:accent2>
          <a:srgbClr val="85DFD4"/>
        </a:accent2>
        <a:accent3>
          <a:srgbClr val="D6D5C7"/>
        </a:accent3>
        <a:accent4>
          <a:srgbClr val="000000"/>
        </a:accent4>
        <a:accent5>
          <a:srgbClr val="FDF7C7"/>
        </a:accent5>
        <a:accent6>
          <a:srgbClr val="78CAC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51BF9EBEF1E48B0C5DD0EEDE608BB" ma:contentTypeVersion="2" ma:contentTypeDescription="Create a new document." ma:contentTypeScope="" ma:versionID="3c8b59afa6aaa46bcc60d8330c79bc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5a2e30d6b8956c4a33f9e60f359a25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BCCE3E-3048-4696-966A-52FCDCBB4C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80685F-129E-4F2C-A6DC-90620E860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152E90-9964-49A9-8F58-B01C8DCB9369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HealthCare_Medicine_PP - Branding Detail</Template>
  <TotalTime>10722</TotalTime>
  <Words>223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Light</vt:lpstr>
      <vt:lpstr>Verdana</vt:lpstr>
      <vt:lpstr>Wingdings 3</vt:lpstr>
      <vt:lpstr>HealthCare_Medicine_PP_July2014</vt:lpstr>
      <vt:lpstr>Residents –  Retirement Employer Match</vt:lpstr>
      <vt:lpstr>Residents</vt:lpstr>
      <vt:lpstr>Residents– Plan Highlights </vt:lpstr>
      <vt:lpstr>Residents– Retirement Resources</vt:lpstr>
    </vt:vector>
  </TitlesOfParts>
  <Company>1709-0012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 Redesign: Cross-walk Job Status Update     Megan Stiegelmar Senior Compensation Consultant  John Lim Administrative Director, Head of Center of Expertise – Total Rewards   May 21, 2019</dc:title>
  <dc:creator>Stiegelmar, Megan</dc:creator>
  <cp:lastModifiedBy>Wilson, Margaret</cp:lastModifiedBy>
  <cp:revision>160</cp:revision>
  <cp:lastPrinted>2014-07-01T15:40:33Z</cp:lastPrinted>
  <dcterms:created xsi:type="dcterms:W3CDTF">2019-05-21T20:35:43Z</dcterms:created>
  <dcterms:modified xsi:type="dcterms:W3CDTF">2021-12-03T22:20:48Z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0x0101005A451BF9EBEF1E48B0C5DD0EEDE608BB</vt:lpwstr>
  </property>
  <property fmtid="{D5CDD505-2E9C-101B-9397-08002B2CF9AE}" pid="3" name="Description0">
    <vt:lpwstr>Presentation for senior leaders to explain changes to outreach model</vt:lpwstr>
  </property>
</Properties>
</file>