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7" r:id="rId2"/>
    <p:sldId id="283" r:id="rId3"/>
    <p:sldId id="281" r:id="rId4"/>
    <p:sldId id="287" r:id="rId5"/>
    <p:sldId id="289" r:id="rId6"/>
    <p:sldId id="291" r:id="rId7"/>
    <p:sldId id="276" r:id="rId8"/>
    <p:sldId id="278" r:id="rId9"/>
    <p:sldId id="260" r:id="rId10"/>
    <p:sldId id="273" r:id="rId11"/>
    <p:sldId id="288" r:id="rId12"/>
    <p:sldId id="282" r:id="rId13"/>
    <p:sldId id="266" r:id="rId14"/>
    <p:sldId id="262" r:id="rId15"/>
    <p:sldId id="300" r:id="rId16"/>
    <p:sldId id="270" r:id="rId17"/>
    <p:sldId id="272" r:id="rId18"/>
    <p:sldId id="284" r:id="rId19"/>
    <p:sldId id="275" r:id="rId20"/>
    <p:sldId id="303" r:id="rId21"/>
    <p:sldId id="271" r:id="rId22"/>
    <p:sldId id="274" r:id="rId23"/>
    <p:sldId id="285" r:id="rId24"/>
    <p:sldId id="286" r:id="rId25"/>
    <p:sldId id="265" r:id="rId26"/>
    <p:sldId id="269" r:id="rId27"/>
    <p:sldId id="267" r:id="rId28"/>
    <p:sldId id="301" r:id="rId29"/>
    <p:sldId id="268" r:id="rId30"/>
    <p:sldId id="304" r:id="rId31"/>
    <p:sldId id="305" r:id="rId32"/>
    <p:sldId id="306" r:id="rId33"/>
    <p:sldId id="264" r:id="rId34"/>
    <p:sldId id="290" r:id="rId35"/>
    <p:sldId id="292" r:id="rId36"/>
    <p:sldId id="293" r:id="rId37"/>
    <p:sldId id="295" r:id="rId38"/>
    <p:sldId id="296" r:id="rId39"/>
    <p:sldId id="297" r:id="rId40"/>
    <p:sldId id="298" r:id="rId41"/>
    <p:sldId id="29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6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vbeeman\My%20Documents\HR\Fall%202010%20Emp%20Survey\Presentations\HR%20Mean%20Scores%20and%20SU%20Nor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endParaRPr lang="en-US" dirty="0"/>
          </a:p>
        </c:rich>
      </c:tx>
      <c:layout/>
    </c:title>
    <c:view3D>
      <c:rAngAx val="1"/>
    </c:view3D>
    <c:plotArea>
      <c:layout/>
      <c:bar3DChart>
        <c:barDir val="col"/>
        <c:grouping val="clustered"/>
        <c:ser>
          <c:idx val="0"/>
          <c:order val="0"/>
          <c:cat>
            <c:strRef>
              <c:f>Sheet1!$A$29:$A$39</c:f>
              <c:strCache>
                <c:ptCount val="11"/>
                <c:pt idx="0">
                  <c:v>Feedback and Coaching</c:v>
                </c:pt>
                <c:pt idx="1">
                  <c:v>Change Management</c:v>
                </c:pt>
                <c:pt idx="2">
                  <c:v>Communication</c:v>
                </c:pt>
                <c:pt idx="3">
                  <c:v>Recognition</c:v>
                </c:pt>
                <c:pt idx="4">
                  <c:v>Professional Development</c:v>
                </c:pt>
                <c:pt idx="5">
                  <c:v>Working Conditions</c:v>
                </c:pt>
                <c:pt idx="6">
                  <c:v>Organizational Direction</c:v>
                </c:pt>
                <c:pt idx="7">
                  <c:v>Job Compatibility</c:v>
                </c:pt>
                <c:pt idx="8">
                  <c:v>Commitment</c:v>
                </c:pt>
                <c:pt idx="9">
                  <c:v>Supervisory Consideration</c:v>
                </c:pt>
                <c:pt idx="10">
                  <c:v>Teamwork</c:v>
                </c:pt>
              </c:strCache>
            </c:strRef>
          </c:cat>
          <c:val>
            <c:numRef>
              <c:f>Sheet1!$B$29:$B$39</c:f>
            </c:numRef>
          </c:val>
          <c:shape val="box"/>
        </c:ser>
        <c:ser>
          <c:idx val="1"/>
          <c:order val="1"/>
          <c:tx>
            <c:v>Stanford Norms</c:v>
          </c:tx>
          <c:spPr>
            <a:solidFill>
              <a:srgbClr val="990000"/>
            </a:solidFill>
          </c:spPr>
          <c:cat>
            <c:strRef>
              <c:f>Sheet1!$A$29:$A$39</c:f>
              <c:strCache>
                <c:ptCount val="11"/>
                <c:pt idx="0">
                  <c:v>Feedback and Coaching</c:v>
                </c:pt>
                <c:pt idx="1">
                  <c:v>Change Management</c:v>
                </c:pt>
                <c:pt idx="2">
                  <c:v>Communication</c:v>
                </c:pt>
                <c:pt idx="3">
                  <c:v>Recognition</c:v>
                </c:pt>
                <c:pt idx="4">
                  <c:v>Professional Development</c:v>
                </c:pt>
                <c:pt idx="5">
                  <c:v>Working Conditions</c:v>
                </c:pt>
                <c:pt idx="6">
                  <c:v>Organizational Direction</c:v>
                </c:pt>
                <c:pt idx="7">
                  <c:v>Job Compatibility</c:v>
                </c:pt>
                <c:pt idx="8">
                  <c:v>Commitment</c:v>
                </c:pt>
                <c:pt idx="9">
                  <c:v>Supervisory Consideration</c:v>
                </c:pt>
                <c:pt idx="10">
                  <c:v>Teamwork</c:v>
                </c:pt>
              </c:strCache>
            </c:strRef>
          </c:cat>
          <c:val>
            <c:numRef>
              <c:f>Sheet1!$C$29:$C$39</c:f>
              <c:numCache>
                <c:formatCode>0%</c:formatCode>
                <c:ptCount val="11"/>
                <c:pt idx="0">
                  <c:v>0.54</c:v>
                </c:pt>
                <c:pt idx="1">
                  <c:v>0.57000000000000051</c:v>
                </c:pt>
                <c:pt idx="2">
                  <c:v>0.66000000000000181</c:v>
                </c:pt>
                <c:pt idx="3">
                  <c:v>0.69000000000000261</c:v>
                </c:pt>
                <c:pt idx="4">
                  <c:v>0.70000000000000151</c:v>
                </c:pt>
                <c:pt idx="5">
                  <c:v>0.76000000000000156</c:v>
                </c:pt>
                <c:pt idx="6">
                  <c:v>0.78</c:v>
                </c:pt>
                <c:pt idx="7">
                  <c:v>0.79</c:v>
                </c:pt>
                <c:pt idx="8">
                  <c:v>0.79</c:v>
                </c:pt>
                <c:pt idx="9">
                  <c:v>0.8</c:v>
                </c:pt>
                <c:pt idx="10">
                  <c:v>0.8</c:v>
                </c:pt>
              </c:numCache>
            </c:numRef>
          </c:val>
        </c:ser>
        <c:shape val="cylinder"/>
        <c:axId val="66558976"/>
        <c:axId val="66675456"/>
        <c:axId val="0"/>
      </c:bar3DChart>
      <c:catAx>
        <c:axId val="66558976"/>
        <c:scaling>
          <c:orientation val="minMax"/>
        </c:scaling>
        <c:axPos val="b"/>
        <c:tickLblPos val="nextTo"/>
        <c:crossAx val="66675456"/>
        <c:crosses val="autoZero"/>
        <c:auto val="1"/>
        <c:lblAlgn val="ctr"/>
        <c:lblOffset val="100"/>
      </c:catAx>
      <c:valAx>
        <c:axId val="66675456"/>
        <c:scaling>
          <c:orientation val="minMax"/>
        </c:scaling>
        <c:axPos val="l"/>
        <c:majorGridlines/>
        <c:numFmt formatCode="0%" sourceLinked="1"/>
        <c:tickLblPos val="nextTo"/>
        <c:crossAx val="66558976"/>
        <c:crosses val="autoZero"/>
        <c:crossBetween val="between"/>
      </c:valAx>
    </c:plotArea>
    <c:plotVisOnly val="1"/>
    <c:dispBlanksAs val="gap"/>
  </c:chart>
  <c:spPr>
    <a:ln w="28575">
      <a:solidFill>
        <a:schemeClr val="tx2">
          <a:lumMod val="20000"/>
          <a:lumOff val="80000"/>
        </a:schemeClr>
      </a:solidFill>
    </a:ln>
    <a:effectLst>
      <a:outerShdw blurRad="25400" sx="101000" sy="101000" algn="ctr" rotWithShape="0">
        <a:srgbClr val="464646">
          <a:lumMod val="60000"/>
          <a:lumOff val="40000"/>
          <a:alpha val="40000"/>
        </a:srgbClr>
      </a:outerShdw>
    </a:effectLst>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C3F5BB-D763-47F7-804A-3995705F5DB6}" type="datetimeFigureOut">
              <a:rPr lang="en-US" smtClean="0"/>
              <a:pPr/>
              <a:t>3/24/2011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9B5F7-8BAF-4DB5-B6EB-B56E6DAC9A9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Favorable is</a:t>
            </a:r>
            <a:r>
              <a:rPr lang="en-US" baseline="0" dirty="0" smtClean="0"/>
              <a:t> based on responses in the Strongly Agree or Agree ratings.</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a:p>
        </p:txBody>
      </p:sp>
    </p:spTree>
    <p:extLst>
      <p:ext uri="{BB962C8B-B14F-4D97-AF65-F5344CB8AC3E}">
        <p14:creationId xmlns:p14="http://schemas.microsoft.com/office/powerpoint/2010/main" xmlns="" xmlns:mv="urn:schemas-microsoft-com:mac:vml" xmlns:mc="http://schemas.openxmlformats.org/markup-compatibility/2006" val="2234913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five</a:t>
            </a:r>
            <a:r>
              <a:rPr lang="en-US" baseline="0" dirty="0" smtClean="0"/>
              <a:t> weakest items, each in a different dimension. Again, the rating scale was 1 is low, 5 is high, with a Not Applicable choice.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FA1072F-072A-448C-807B-C5D4470D396C}" type="slidenum">
              <a:rPr lang="en-US"/>
              <a:pPr/>
              <a:t>7</a:t>
            </a:fld>
            <a:endParaRPr lang="en-US"/>
          </a:p>
        </p:txBody>
      </p:sp>
      <p:sp>
        <p:nvSpPr>
          <p:cNvPr id="31747" name="Rectangle 2"/>
          <p:cNvSpPr>
            <a:spLocks noGrp="1" noRot="1" noChangeAspect="1" noChangeArrowheads="1" noTextEdit="1"/>
          </p:cNvSpPr>
          <p:nvPr>
            <p:ph type="sldImg"/>
          </p:nvPr>
        </p:nvSpPr>
        <p:spPr>
          <a:xfrm>
            <a:off x="4362450" y="6229350"/>
            <a:ext cx="3106738" cy="2330450"/>
          </a:xfrm>
          <a:ln/>
        </p:spPr>
      </p:sp>
      <p:sp>
        <p:nvSpPr>
          <p:cNvPr id="31748" name="Rectangle 3"/>
          <p:cNvSpPr>
            <a:spLocks noGrp="1" noChangeArrowheads="1"/>
          </p:cNvSpPr>
          <p:nvPr>
            <p:ph type="body" idx="1"/>
          </p:nvPr>
        </p:nvSpPr>
        <p:spPr>
          <a:xfrm>
            <a:off x="110613" y="186778"/>
            <a:ext cx="4810509" cy="6537229"/>
          </a:xfrm>
          <a:noFill/>
          <a:ln/>
        </p:spPr>
        <p:txBody>
          <a:bodyPr/>
          <a:lstStyle/>
          <a:p>
            <a:pPr marL="114300" indent="-114300" eaLnBrk="1" hangingPunct="1"/>
            <a:r>
              <a:rPr lang="en-US" sz="900" b="1" u="sng" smtClean="0">
                <a:latin typeface="Arial" pitchFamily="34" charset="0"/>
              </a:rPr>
              <a:t>Talking Points:</a:t>
            </a:r>
            <a:r>
              <a:rPr lang="en-US" sz="900" smtClean="0">
                <a:latin typeface="Arial" pitchFamily="34" charset="0"/>
              </a:rPr>
              <a:t> </a:t>
            </a:r>
          </a:p>
          <a:p>
            <a:pPr marL="114300" indent="-114300" eaLnBrk="1" hangingPunct="1"/>
            <a:endParaRPr lang="en-US" sz="900" smtClean="0">
              <a:latin typeface="Arial" pitchFamily="34" charset="0"/>
            </a:endParaRPr>
          </a:p>
          <a:p>
            <a:pPr marL="114300" indent="-114300" eaLnBrk="1" hangingPunct="1"/>
            <a:endParaRPr lang="en-US" sz="900" smtClean="0">
              <a:latin typeface="Arial" pitchFamily="34" charset="0"/>
            </a:endParaRPr>
          </a:p>
          <a:p>
            <a:pPr marL="114300" indent="-114300" eaLnBrk="1" hangingPunct="1"/>
            <a:endParaRPr lang="en-US" sz="900" smtClean="0">
              <a:latin typeface="Arial" pitchFamily="34" charset="0"/>
            </a:endParaRPr>
          </a:p>
          <a:p>
            <a:pPr marL="114300" indent="-114300" eaLnBrk="1" hangingPunct="1">
              <a:buFont typeface="Wingdings" pitchFamily="2" charset="2"/>
              <a:buChar char="§"/>
            </a:pPr>
            <a:r>
              <a:rPr lang="en-US" sz="900" smtClean="0">
                <a:latin typeface="Arial" pitchFamily="34" charset="0"/>
              </a:rPr>
              <a:t>The business case for playing an effective role in the development of your direct reports is pretty clear: the direct reports of managers who are very effective at development activities tend to outperform those with very ineffective managers by as much as 25 percent. </a:t>
            </a:r>
          </a:p>
          <a:p>
            <a:pPr marL="114300" indent="-114300" eaLnBrk="1" hangingPunct="1">
              <a:buFont typeface="Wingdings" pitchFamily="2" charset="2"/>
              <a:buChar char="§"/>
            </a:pPr>
            <a:r>
              <a:rPr lang="en-US" sz="900" smtClean="0">
                <a:latin typeface="Arial" pitchFamily="34" charset="0"/>
              </a:rPr>
              <a:t>The example on this page serves to illustrate this point.  Employees reporting to Manager B (a strong developer of employees) will tend to outperform employees reporting to Manager A (a weak developer of employees) by a margin of 25 percent.  Without spending too much time on methodology, let me explain the researchers’ calculation:</a:t>
            </a:r>
          </a:p>
          <a:p>
            <a:pPr marL="342900" lvl="1" indent="-114300" eaLnBrk="1" hangingPunct="1">
              <a:buFont typeface="Wingdings" pitchFamily="2" charset="2"/>
              <a:buChar char="§"/>
            </a:pPr>
            <a:r>
              <a:rPr lang="en-US" sz="900" smtClean="0">
                <a:latin typeface="Arial" pitchFamily="34" charset="0"/>
                <a:ea typeface="ＭＳ Ｐゴシック" pitchFamily="34" charset="-128"/>
              </a:rPr>
              <a:t>Take two groups of employees, and assume that the only thing that’s different about these two groups is the effectiveness of their managers at employee development—one group reports to managers who are very effective at employee development, the other group reports to managers who are very ineffective at employee development.  Remember, that’s the only thing that differentiates these two groups.  On average, the researchers found that the group reporting to the very effective managers will have performance review scores that are 25 percent higher.</a:t>
            </a:r>
          </a:p>
          <a:p>
            <a:pPr marL="114300" indent="-114300" eaLnBrk="1" hangingPunct="1">
              <a:buFont typeface="Wingdings" pitchFamily="2" charset="2"/>
              <a:buChar char="§"/>
            </a:pPr>
            <a:r>
              <a:rPr lang="en-US" sz="900" smtClean="0">
                <a:latin typeface="Arial" pitchFamily="34" charset="0"/>
              </a:rPr>
              <a:t>What’s important to note on this page, and for all the numbers you’ll see in this presentation, is that the 25 percent improvement occurs when the least effective manager at employee development becomes the most effective manager.  So if you are already pretty effective and become very effective, you won’t get the full 25% improvement--you’ll get a portion of that.  In essence, for every point that you move up on the 7 point scale for effectiveness at employee development, you can expect your employees’ performance to improve by a little more than 4 percent.</a:t>
            </a:r>
          </a:p>
          <a:p>
            <a:pPr marL="114300" indent="-114300" eaLnBrk="1" hangingPunct="1">
              <a:buFont typeface="Wingdings" pitchFamily="2" charset="2"/>
              <a:buChar char="§"/>
            </a:pPr>
            <a:endParaRPr lang="en-US" sz="900" smtClean="0">
              <a:latin typeface="Arial" pitchFamily="34" charset="0"/>
            </a:endParaRPr>
          </a:p>
          <a:p>
            <a:pPr marL="114300" indent="-114300" eaLnBrk="1" hangingPunct="1">
              <a:buFont typeface="Wingdings" pitchFamily="2" charset="2"/>
              <a:buChar char="§"/>
            </a:pPr>
            <a:endParaRPr lang="en-US" sz="900" smtClean="0">
              <a:latin typeface="Arial" pitchFamily="34" charset="0"/>
            </a:endParaRPr>
          </a:p>
          <a:p>
            <a:pPr marL="114300" indent="-114300" eaLnBrk="1" hangingPunct="1">
              <a:buFont typeface="Wingdings" pitchFamily="2" charset="2"/>
              <a:buChar char="§"/>
            </a:pPr>
            <a:endParaRPr lang="en-US" sz="900" smtClean="0">
              <a:latin typeface="Arial" pitchFamily="34" charset="0"/>
            </a:endParaRPr>
          </a:p>
          <a:p>
            <a:pPr marL="114300" indent="-114300" eaLnBrk="1" hangingPunct="1">
              <a:buFont typeface="Wingdings" pitchFamily="2" charset="2"/>
              <a:buChar char="§"/>
            </a:pPr>
            <a:endParaRPr lang="en-US" sz="900" smtClean="0">
              <a:latin typeface="Arial" pitchFamily="34" charset="0"/>
            </a:endParaRPr>
          </a:p>
          <a:p>
            <a:pPr marL="114300" indent="-114300" eaLnBrk="1" hangingPunct="1"/>
            <a:r>
              <a:rPr lang="en-US" sz="900" b="1" u="sng" smtClean="0">
                <a:latin typeface="Arial" pitchFamily="34" charset="0"/>
              </a:rPr>
              <a:t>Answers to Possible Audience Questions:</a:t>
            </a:r>
          </a:p>
          <a:p>
            <a:pPr marL="114300" indent="-114300" eaLnBrk="1" hangingPunct="1">
              <a:buFont typeface="Wingdings" pitchFamily="2" charset="2"/>
              <a:buChar char="§"/>
            </a:pPr>
            <a:r>
              <a:rPr lang="en-US" sz="900" b="1" smtClean="0">
                <a:latin typeface="Arial" pitchFamily="34" charset="0"/>
              </a:rPr>
              <a:t>What does the number 100 represent in white bar to the left?</a:t>
            </a:r>
          </a:p>
          <a:p>
            <a:pPr marL="114300" indent="-114300" eaLnBrk="1" hangingPunct="1"/>
            <a:r>
              <a:rPr lang="en-US" sz="900" smtClean="0">
                <a:latin typeface="Arial" pitchFamily="34" charset="0"/>
              </a:rPr>
              <a:t>	The scores here are indexed.  That means 100 serves as a baseline score—it represents the performance score of an employee reporting to a manager that’s very ineffective at employee development.</a:t>
            </a:r>
          </a:p>
          <a:p>
            <a:pPr marL="114300" indent="-114300" eaLnBrk="1" hangingPunct="1">
              <a:buFont typeface="Wingdings" pitchFamily="2" charset="2"/>
              <a:buChar char="§"/>
            </a:pPr>
            <a:r>
              <a:rPr lang="en-US" sz="900" b="1" smtClean="0">
                <a:latin typeface="Arial" pitchFamily="34" charset="0"/>
              </a:rPr>
              <a:t>Who decides if a manager is effective or ineffective?</a:t>
            </a:r>
          </a:p>
          <a:p>
            <a:pPr marL="114300" indent="-114300" eaLnBrk="1" hangingPunct="1"/>
            <a:r>
              <a:rPr lang="en-US" sz="900" smtClean="0">
                <a:latin typeface="Arial" pitchFamily="34" charset="0"/>
              </a:rPr>
              <a:t>	Employees were asked to rate their managers on a scale of 1 to 7.  Manager A represents all managers with the lowest or weakest score, a 1.  Manager B represents all managers with the highest or strongest score, a 7.  </a:t>
            </a:r>
          </a:p>
          <a:p>
            <a:pPr marL="114300" indent="-114300" eaLnBrk="1" hangingPunct="1">
              <a:buFont typeface="Wingdings" pitchFamily="2" charset="2"/>
              <a:buChar char="§"/>
            </a:pPr>
            <a:r>
              <a:rPr lang="en-US" sz="900" b="1" smtClean="0">
                <a:latin typeface="Arial" pitchFamily="34" charset="0"/>
              </a:rPr>
              <a:t>How did you determine the baseline scores and the degree of performance improvement?</a:t>
            </a:r>
          </a:p>
          <a:p>
            <a:pPr marL="114300" indent="-114300" eaLnBrk="1" hangingPunct="1"/>
            <a:r>
              <a:rPr lang="en-US" sz="900" smtClean="0">
                <a:latin typeface="Arial" pitchFamily="34" charset="0"/>
              </a:rPr>
              <a:t>	The performance score of the Employee reporting to Manager A represents the average performance score of all employees reporting to managers who were rated as very ineffective at employee development.  Roughly speaking, the performance score of the Employee reporting to Manager B represents the average performance score of all employees reporting to managers who are rated as very effective.  The numbers 100 and 125 are used to simplify the chart and minimize confusion.</a:t>
            </a:r>
          </a:p>
          <a:p>
            <a:pPr marL="114300" indent="-114300" eaLnBrk="1" hangingPunct="1"/>
            <a:endParaRPr lang="en-US" sz="900" b="1" u="sng" smtClean="0">
              <a:latin typeface="Arial" pitchFamily="34" charset="0"/>
            </a:endParaRPr>
          </a:p>
          <a:p>
            <a:pPr marL="114300" indent="-114300" eaLnBrk="1" hangingPunct="1"/>
            <a:endParaRPr lang="en-US" sz="1000" smtClean="0">
              <a:latin typeface="Arial" pitchFamily="34" charset="0"/>
            </a:endParaRPr>
          </a:p>
        </p:txBody>
      </p:sp>
      <p:sp>
        <p:nvSpPr>
          <p:cNvPr id="31749" name="Text Box 4"/>
          <p:cNvSpPr txBox="1">
            <a:spLocks noChangeArrowheads="1"/>
          </p:cNvSpPr>
          <p:nvPr/>
        </p:nvSpPr>
        <p:spPr bwMode="auto">
          <a:xfrm>
            <a:off x="110613" y="576576"/>
            <a:ext cx="6468550" cy="466945"/>
          </a:xfrm>
          <a:prstGeom prst="rect">
            <a:avLst/>
          </a:prstGeom>
          <a:solidFill>
            <a:srgbClr val="EAEAEA"/>
          </a:solidFill>
          <a:ln w="9525">
            <a:noFill/>
            <a:miter lim="800000"/>
            <a:headEnd/>
            <a:tailEnd/>
          </a:ln>
        </p:spPr>
        <p:txBody>
          <a:bodyPr/>
          <a:lstStyle/>
          <a:p>
            <a:r>
              <a:rPr lang="en-US" sz="900" b="1"/>
              <a:t>Introduction to This Slide: </a:t>
            </a:r>
            <a:r>
              <a:rPr lang="en-US" sz="900"/>
              <a:t>This page demonstrates why your efforts to develop employees are so important: the more effective you are at employee development, the better your employees perform.</a:t>
            </a:r>
          </a:p>
        </p:txBody>
      </p:sp>
      <p:sp>
        <p:nvSpPr>
          <p:cNvPr id="31750" name="Text Box 5"/>
          <p:cNvSpPr txBox="1">
            <a:spLocks noChangeArrowheads="1"/>
          </p:cNvSpPr>
          <p:nvPr/>
        </p:nvSpPr>
        <p:spPr bwMode="auto">
          <a:xfrm>
            <a:off x="110613" y="4279652"/>
            <a:ext cx="6468550" cy="584696"/>
          </a:xfrm>
          <a:prstGeom prst="rect">
            <a:avLst/>
          </a:prstGeom>
          <a:solidFill>
            <a:srgbClr val="EAEAEA"/>
          </a:solidFill>
          <a:ln w="9525">
            <a:noFill/>
            <a:miter lim="800000"/>
            <a:headEnd/>
            <a:tailEnd/>
          </a:ln>
        </p:spPr>
        <p:txBody>
          <a:bodyPr/>
          <a:lstStyle/>
          <a:p>
            <a:pPr>
              <a:lnSpc>
                <a:spcPct val="80000"/>
              </a:lnSpc>
              <a:spcBef>
                <a:spcPct val="30000"/>
              </a:spcBef>
              <a:buFont typeface="Wingdings" pitchFamily="2" charset="2"/>
              <a:buNone/>
            </a:pPr>
            <a:r>
              <a:rPr lang="en-US" sz="900" b="1"/>
              <a:t>Transition to the Next Slide: </a:t>
            </a:r>
            <a:r>
              <a:rPr lang="en-US" sz="900"/>
              <a:t>Employee performance is not the only area where we see the impact of effective employee development.  As we’ll see on the next slide, there are a host of positive effects on the team metrics that all of us care about. So, I hope that what this page demonstrates is that employee development isn’t a nice to have—it’s a need to have.  It has a very clear impact on performance—the one metric that we all care about.</a:t>
            </a:r>
          </a:p>
        </p:txBody>
      </p:sp>
      <p:sp>
        <p:nvSpPr>
          <p:cNvPr id="31751" name="Text Box 6"/>
          <p:cNvSpPr txBox="1">
            <a:spLocks noChangeArrowheads="1"/>
          </p:cNvSpPr>
          <p:nvPr/>
        </p:nvSpPr>
        <p:spPr bwMode="auto">
          <a:xfrm>
            <a:off x="110613" y="7690380"/>
            <a:ext cx="4810509" cy="641542"/>
          </a:xfrm>
          <a:prstGeom prst="rect">
            <a:avLst/>
          </a:prstGeom>
          <a:noFill/>
          <a:ln w="9525">
            <a:noFill/>
            <a:miter lim="800000"/>
            <a:headEnd/>
            <a:tailEnd/>
          </a:ln>
        </p:spPr>
        <p:txBody>
          <a:bodyPr/>
          <a:lstStyle/>
          <a:p>
            <a:r>
              <a:rPr lang="en-US" sz="900" b="1" u="sng"/>
              <a:t>Questions for Discussion:</a:t>
            </a:r>
          </a:p>
          <a:p>
            <a:pPr>
              <a:buFont typeface="Wingdings" pitchFamily="2" charset="2"/>
              <a:buChar char="§"/>
            </a:pPr>
            <a:r>
              <a:rPr lang="en-US" sz="900"/>
              <a:t>Does this align with your experiences and observations?</a:t>
            </a:r>
          </a:p>
          <a:p>
            <a:pPr>
              <a:buFont typeface="Wingdings" pitchFamily="2" charset="2"/>
              <a:buChar char="§"/>
            </a:pPr>
            <a:r>
              <a:rPr lang="en-US" sz="900"/>
              <a:t>To what extent does this data solidify the business case for your role in employee development?  </a:t>
            </a:r>
          </a:p>
          <a:p>
            <a:endParaRPr lang="en-US"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7568E03-39AE-4718-8D5A-6925EB9B1266}" type="slidenum">
              <a:rPr lang="en-US"/>
              <a:pPr/>
              <a:t>8</a:t>
            </a:fld>
            <a:endParaRPr lang="en-US"/>
          </a:p>
        </p:txBody>
      </p:sp>
      <p:sp>
        <p:nvSpPr>
          <p:cNvPr id="41987" name="Rectangle 2"/>
          <p:cNvSpPr>
            <a:spLocks noGrp="1" noRot="1" noChangeAspect="1" noChangeArrowheads="1" noTextEdit="1"/>
          </p:cNvSpPr>
          <p:nvPr>
            <p:ph type="sldImg"/>
          </p:nvPr>
        </p:nvSpPr>
        <p:spPr>
          <a:xfrm>
            <a:off x="4562475" y="6423025"/>
            <a:ext cx="3011488" cy="2260600"/>
          </a:xfrm>
          <a:ln/>
        </p:spPr>
      </p:sp>
      <p:sp>
        <p:nvSpPr>
          <p:cNvPr id="41988" name="Rectangle 5"/>
          <p:cNvSpPr>
            <a:spLocks noGrp="1" noChangeArrowheads="1"/>
          </p:cNvSpPr>
          <p:nvPr>
            <p:ph type="body" idx="1"/>
          </p:nvPr>
        </p:nvSpPr>
        <p:spPr>
          <a:xfrm>
            <a:off x="110613" y="284228"/>
            <a:ext cx="4810509" cy="7704592"/>
          </a:xfrm>
          <a:noFill/>
          <a:ln/>
        </p:spPr>
        <p:txBody>
          <a:bodyPr/>
          <a:lstStyle/>
          <a:p>
            <a:pPr marL="114300" indent="-114300" eaLnBrk="1" hangingPunct="1"/>
            <a:r>
              <a:rPr lang="en-US" sz="900" b="1" u="sng" smtClean="0">
                <a:latin typeface="Arial" pitchFamily="34" charset="0"/>
              </a:rPr>
              <a:t>Talking Points:</a:t>
            </a:r>
          </a:p>
          <a:p>
            <a:pPr marL="114300" indent="-114300" eaLnBrk="1" hangingPunct="1"/>
            <a:endParaRPr lang="en-US" sz="900" b="1" u="sng" smtClean="0">
              <a:latin typeface="Arial" pitchFamily="34" charset="0"/>
            </a:endParaRPr>
          </a:p>
          <a:p>
            <a:pPr marL="114300" indent="-114300" eaLnBrk="1" hangingPunct="1"/>
            <a:endParaRPr lang="en-US" sz="900" b="1" u="sng" smtClean="0">
              <a:latin typeface="Arial" pitchFamily="34" charset="0"/>
            </a:endParaRPr>
          </a:p>
          <a:p>
            <a:pPr marL="114300" indent="-114300" eaLnBrk="1" hangingPunct="1"/>
            <a:endParaRPr lang="en-US" sz="900" smtClean="0">
              <a:latin typeface="Arial" pitchFamily="34" charset="0"/>
            </a:endParaRPr>
          </a:p>
          <a:p>
            <a:pPr marL="114300" indent="-114300" eaLnBrk="1" hangingPunct="1">
              <a:buFont typeface="Wingdings" pitchFamily="2" charset="2"/>
              <a:buChar char="§"/>
            </a:pPr>
            <a:r>
              <a:rPr lang="en-US" sz="900" smtClean="0">
                <a:latin typeface="Arial" pitchFamily="34" charset="0"/>
              </a:rPr>
              <a:t>Rather than ask you to keep track of the 15 manager-led development activities that matter most to employee performance, we’ve grouped them into five basic roles that you should play in the process:  performance and development strategist, solutions enabler, learning-experience architect, opportunity broker, and honest appraiser.  As you look across those roles, you’ll likely find that they look familiar—and, that’s the point.  By and large, they’re already part of your jobs.</a:t>
            </a:r>
          </a:p>
          <a:p>
            <a:pPr marL="114300" indent="-114300" eaLnBrk="1" hangingPunct="1">
              <a:buFont typeface="Wingdings" pitchFamily="2" charset="2"/>
              <a:buChar char="§"/>
            </a:pPr>
            <a:r>
              <a:rPr lang="en-US" sz="900" smtClean="0">
                <a:latin typeface="Arial" pitchFamily="34" charset="0"/>
              </a:rPr>
              <a:t>This slide demonstrates how the activities align with these roles. Beneath each column, you’ll see the average performance impact for each role.  For example, if we look at the first column, “Performance and Development Strategist,” we see that this role comprises three activities: explaining performance evaluation standards, which has a 19.8 percent impact on employee performance, creating IDPs has a 12 percent impact, and ensuring employees have the skills and knowledge they need to do their jobs has a 6.7 percent impact.  Beneath the column, we see 12.8 percent--that’s the average impact all of the activities within this role have on performance.</a:t>
            </a:r>
          </a:p>
          <a:p>
            <a:pPr marL="114300" indent="-114300" eaLnBrk="1" hangingPunct="1">
              <a:buFont typeface="Wingdings" pitchFamily="2" charset="2"/>
              <a:buChar char="§"/>
            </a:pPr>
            <a:r>
              <a:rPr lang="en-US" sz="900" smtClean="0">
                <a:latin typeface="Arial" pitchFamily="34" charset="0"/>
              </a:rPr>
              <a:t>Above the rectangles, you’ll see arrows that indicate how these roles group into the three basic phases of the development cycle—planning, execution, and evaluation.</a:t>
            </a:r>
          </a:p>
          <a:p>
            <a:pPr marL="114300" indent="-114300" eaLnBrk="1" hangingPunct="1">
              <a:buFont typeface="Wingdings" pitchFamily="2" charset="2"/>
              <a:buChar char="§"/>
            </a:pPr>
            <a:r>
              <a:rPr lang="en-US" sz="900" smtClean="0">
                <a:latin typeface="Arial" pitchFamily="34" charset="0"/>
              </a:rPr>
              <a:t>If you’re like most managers, you’re best on the “bookends” on this chart—setting development strategy and evaluating development progress.  As you’ll note, though, the roles associated with the day-to-day execution of development activities merit managers’ best efforts as well. </a:t>
            </a:r>
          </a:p>
          <a:p>
            <a:pPr marL="114300" indent="-114300" eaLnBrk="1" hangingPunct="1">
              <a:buFont typeface="Wingdings" pitchFamily="2" charset="2"/>
              <a:buChar char="§"/>
            </a:pPr>
            <a:r>
              <a:rPr lang="en-US" sz="900" smtClean="0">
                <a:latin typeface="Arial" pitchFamily="34" charset="0"/>
              </a:rPr>
              <a:t>Let’s look at “Learning-Experience Architect”—this role has the greatest average impact on employee performance at 19.4 percent.  This role pretty much covers project assignments—it means looking at where your employees are and assigning projects that provide learning experiences now, and planning to assign projects that help your employees build on those learning experiences later.  By putting some extra thought into your assignments, you can increase employee performance by up to 19.4 percent.  </a:t>
            </a:r>
          </a:p>
          <a:p>
            <a:pPr marL="114300" indent="-114300" eaLnBrk="1" hangingPunct="1">
              <a:buFont typeface="Wingdings" pitchFamily="2" charset="2"/>
              <a:buChar char="§"/>
            </a:pPr>
            <a:r>
              <a:rPr lang="en-US" sz="900" smtClean="0">
                <a:latin typeface="Arial" pitchFamily="34" charset="0"/>
              </a:rPr>
              <a:t>Again, it’s difficult to remember 15 separate activities.  But if you place them into 5 roles you already play, you can concentrate on a </a:t>
            </a:r>
            <a:r>
              <a:rPr lang="en-US" sz="900" i="1" smtClean="0">
                <a:latin typeface="Arial" pitchFamily="34" charset="0"/>
              </a:rPr>
              <a:t>role </a:t>
            </a:r>
            <a:r>
              <a:rPr lang="en-US" sz="900" smtClean="0">
                <a:latin typeface="Arial" pitchFamily="34" charset="0"/>
              </a:rPr>
              <a:t>rather than on a slate of activities and have an easier time focusing your development efforts.</a:t>
            </a:r>
          </a:p>
          <a:p>
            <a:pPr marL="114300" indent="-114300" eaLnBrk="1" hangingPunct="1">
              <a:buFont typeface="Wingdings" pitchFamily="2" charset="2"/>
              <a:buChar char="§"/>
            </a:pPr>
            <a:endParaRPr lang="en-US" sz="900" smtClean="0">
              <a:latin typeface="Arial" pitchFamily="34" charset="0"/>
            </a:endParaRPr>
          </a:p>
          <a:p>
            <a:pPr marL="114300" indent="-114300" eaLnBrk="1" hangingPunct="1">
              <a:buFont typeface="Wingdings" pitchFamily="2" charset="2"/>
              <a:buChar char="§"/>
            </a:pPr>
            <a:r>
              <a:rPr lang="en-US" sz="1000" smtClean="0">
                <a:latin typeface="Arial" pitchFamily="34" charset="0"/>
              </a:rPr>
              <a:t> </a:t>
            </a:r>
          </a:p>
          <a:p>
            <a:pPr marL="114300" indent="-114300" eaLnBrk="1" hangingPunct="1"/>
            <a:endParaRPr lang="en-US" sz="1000" b="1" smtClean="0">
              <a:latin typeface="Arial" pitchFamily="34" charset="0"/>
            </a:endParaRPr>
          </a:p>
          <a:p>
            <a:pPr marL="114300" indent="-114300" eaLnBrk="1" hangingPunct="1"/>
            <a:r>
              <a:rPr lang="en-US" sz="900" b="1" u="sng" smtClean="0">
                <a:latin typeface="Arial" pitchFamily="34" charset="0"/>
              </a:rPr>
              <a:t>Answers to Possible Questions:</a:t>
            </a:r>
          </a:p>
          <a:p>
            <a:pPr marL="114300" indent="-114300" eaLnBrk="1" hangingPunct="1">
              <a:buFont typeface="Wingdings" pitchFamily="2" charset="2"/>
              <a:buChar char="§"/>
            </a:pPr>
            <a:r>
              <a:rPr lang="en-US" sz="900" b="1" smtClean="0">
                <a:latin typeface="Arial" pitchFamily="34" charset="0"/>
              </a:rPr>
              <a:t>How were these five roles created?</a:t>
            </a:r>
          </a:p>
          <a:p>
            <a:pPr marL="114300" indent="-114300" eaLnBrk="1" hangingPunct="1"/>
            <a:r>
              <a:rPr lang="en-US" sz="900" smtClean="0">
                <a:latin typeface="Arial" pitchFamily="34" charset="0"/>
              </a:rPr>
              <a:t>	The roles were identified through qualitative analysis by the Roundtable’s research team.  In essence, researchers examined the similarities of various activities and clustered them.</a:t>
            </a:r>
          </a:p>
          <a:p>
            <a:pPr marL="114300" indent="-114300" eaLnBrk="1" hangingPunct="1"/>
            <a:endParaRPr lang="en-US" sz="900" smtClean="0">
              <a:latin typeface="Arial" pitchFamily="34" charset="0"/>
            </a:endParaRPr>
          </a:p>
          <a:p>
            <a:pPr marL="114300" indent="-114300" eaLnBrk="1" hangingPunct="1"/>
            <a:r>
              <a:rPr lang="en-US" sz="900" b="1" u="sng" smtClean="0">
                <a:latin typeface="Arial" pitchFamily="34" charset="0"/>
              </a:rPr>
              <a:t>Discussion Questions:</a:t>
            </a:r>
          </a:p>
          <a:p>
            <a:pPr marL="114300" indent="-114300" eaLnBrk="1" hangingPunct="1">
              <a:buFontTx/>
              <a:buChar char="•"/>
            </a:pPr>
            <a:r>
              <a:rPr lang="en-US" sz="900" smtClean="0">
                <a:latin typeface="Arial" pitchFamily="34" charset="0"/>
              </a:rPr>
              <a:t>Who currently attempts to make sure that employees get assignments that will help them grow and develop?  How do you determine who needs certain types of assignments?</a:t>
            </a:r>
          </a:p>
          <a:p>
            <a:pPr marL="114300" indent="-114300" eaLnBrk="1" hangingPunct="1">
              <a:buFontTx/>
              <a:buChar char="•"/>
            </a:pPr>
            <a:r>
              <a:rPr lang="en-US" sz="900" smtClean="0">
                <a:latin typeface="Arial" pitchFamily="34" charset="0"/>
              </a:rPr>
              <a:t>Would you agree that you’re better at the “bookends” of this process?  Which areas do you think most managers perform most/least effectively?</a:t>
            </a:r>
          </a:p>
          <a:p>
            <a:pPr marL="114300" indent="-114300" eaLnBrk="1" hangingPunct="1"/>
            <a:endParaRPr lang="en-US" smtClean="0">
              <a:latin typeface="Arial" pitchFamily="34" charset="0"/>
            </a:endParaRPr>
          </a:p>
        </p:txBody>
      </p:sp>
      <p:sp>
        <p:nvSpPr>
          <p:cNvPr id="41989" name="Text Box 6"/>
          <p:cNvSpPr txBox="1">
            <a:spLocks noChangeArrowheads="1"/>
          </p:cNvSpPr>
          <p:nvPr/>
        </p:nvSpPr>
        <p:spPr bwMode="auto">
          <a:xfrm>
            <a:off x="165920" y="674025"/>
            <a:ext cx="6468550" cy="466945"/>
          </a:xfrm>
          <a:prstGeom prst="rect">
            <a:avLst/>
          </a:prstGeom>
          <a:solidFill>
            <a:srgbClr val="EAEAEA"/>
          </a:solidFill>
          <a:ln w="9525">
            <a:noFill/>
            <a:miter lim="800000"/>
            <a:headEnd/>
            <a:tailEnd/>
          </a:ln>
        </p:spPr>
        <p:txBody>
          <a:bodyPr/>
          <a:lstStyle/>
          <a:p>
            <a:r>
              <a:rPr lang="en-US" sz="900" b="1"/>
              <a:t>Introduction to This Slide: </a:t>
            </a:r>
            <a:r>
              <a:rPr lang="en-US" sz="900"/>
              <a:t>We’ve looked at fifteen activities that impact employee performance.  Although the list is important, it can be a little overwhelming.  On this slide we’ll simplify this list, by grouping the activities into five roles managers already play.</a:t>
            </a:r>
          </a:p>
        </p:txBody>
      </p:sp>
      <p:sp>
        <p:nvSpPr>
          <p:cNvPr id="41990" name="Text Box 7"/>
          <p:cNvSpPr txBox="1">
            <a:spLocks noChangeArrowheads="1"/>
          </p:cNvSpPr>
          <p:nvPr/>
        </p:nvSpPr>
        <p:spPr bwMode="auto">
          <a:xfrm>
            <a:off x="165920" y="5546494"/>
            <a:ext cx="6468550" cy="466945"/>
          </a:xfrm>
          <a:prstGeom prst="rect">
            <a:avLst/>
          </a:prstGeom>
          <a:solidFill>
            <a:srgbClr val="EAEAEA"/>
          </a:solidFill>
          <a:ln w="9525">
            <a:noFill/>
            <a:miter lim="800000"/>
            <a:headEnd/>
            <a:tailEnd/>
          </a:ln>
        </p:spPr>
        <p:txBody>
          <a:bodyPr/>
          <a:lstStyle/>
          <a:p>
            <a:r>
              <a:rPr lang="en-US" sz="900" b="1"/>
              <a:t>Transition to the Next Slide: </a:t>
            </a:r>
            <a:r>
              <a:rPr lang="en-US" sz="900"/>
              <a:t>Now that we’ve covered the “what,” we’ll turn to the “how” – namely, “how” you can create work environments that make it more likely that you’ll be successful at employee development.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8CA94EB-700F-4AB0-91D3-5A1F008A6DC5}" type="slidenum">
              <a:rPr lang="en-US"/>
              <a:pPr/>
              <a:t>34</a:t>
            </a:fld>
            <a:endParaRPr lang="en-US"/>
          </a:p>
        </p:txBody>
      </p:sp>
      <p:sp>
        <p:nvSpPr>
          <p:cNvPr id="39939" name="Rectangle 2"/>
          <p:cNvSpPr>
            <a:spLocks noGrp="1" noRot="1" noChangeAspect="1" noChangeArrowheads="1" noTextEdit="1"/>
          </p:cNvSpPr>
          <p:nvPr>
            <p:ph type="sldImg"/>
          </p:nvPr>
        </p:nvSpPr>
        <p:spPr>
          <a:xfrm>
            <a:off x="4279900" y="6034088"/>
            <a:ext cx="3400425" cy="2551112"/>
          </a:xfrm>
          <a:ln/>
        </p:spPr>
      </p:sp>
      <p:sp>
        <p:nvSpPr>
          <p:cNvPr id="39940" name="Rectangle 5"/>
          <p:cNvSpPr>
            <a:spLocks noGrp="1" noChangeArrowheads="1"/>
          </p:cNvSpPr>
          <p:nvPr>
            <p:ph type="body" idx="1"/>
          </p:nvPr>
        </p:nvSpPr>
        <p:spPr>
          <a:xfrm>
            <a:off x="110613" y="284227"/>
            <a:ext cx="4811661" cy="8478096"/>
          </a:xfrm>
          <a:noFill/>
          <a:ln/>
        </p:spPr>
        <p:txBody>
          <a:bodyPr/>
          <a:lstStyle/>
          <a:p>
            <a:pPr marL="57150" indent="-57150" eaLnBrk="1" hangingPunct="1">
              <a:lnSpc>
                <a:spcPct val="90000"/>
              </a:lnSpc>
            </a:pPr>
            <a:r>
              <a:rPr lang="en-US" sz="900" b="1" u="sng" smtClean="0">
                <a:latin typeface="Arial" pitchFamily="34" charset="0"/>
              </a:rPr>
              <a:t>Talking Points</a:t>
            </a:r>
            <a:r>
              <a:rPr lang="en-US" sz="900" b="1" smtClean="0">
                <a:latin typeface="Arial" pitchFamily="34" charset="0"/>
              </a:rPr>
              <a:t>:</a:t>
            </a:r>
          </a:p>
          <a:p>
            <a:pPr marL="57150" indent="-57150" eaLnBrk="1" hangingPunct="1">
              <a:lnSpc>
                <a:spcPct val="90000"/>
              </a:lnSpc>
            </a:pPr>
            <a:endParaRPr lang="en-US" sz="900" b="1" smtClean="0">
              <a:latin typeface="Arial" pitchFamily="34" charset="0"/>
            </a:endParaRPr>
          </a:p>
          <a:p>
            <a:pPr marL="57150" indent="-57150" eaLnBrk="1" hangingPunct="1">
              <a:lnSpc>
                <a:spcPct val="90000"/>
              </a:lnSpc>
            </a:pPr>
            <a:endParaRPr lang="en-US" sz="900" b="1" smtClean="0">
              <a:latin typeface="Arial" pitchFamily="34" charset="0"/>
            </a:endParaRPr>
          </a:p>
          <a:p>
            <a:pPr marL="57150" indent="-57150" eaLnBrk="1" hangingPunct="1">
              <a:lnSpc>
                <a:spcPct val="90000"/>
              </a:lnSpc>
            </a:pPr>
            <a:endParaRPr lang="en-US" sz="300" b="1" smtClean="0">
              <a:latin typeface="Arial" pitchFamily="34" charset="0"/>
            </a:endParaRPr>
          </a:p>
          <a:p>
            <a:pPr marL="57150" indent="-57150" eaLnBrk="1" hangingPunct="1">
              <a:lnSpc>
                <a:spcPct val="90000"/>
              </a:lnSpc>
            </a:pPr>
            <a:endParaRPr lang="en-US" sz="300" b="1" smtClean="0">
              <a:latin typeface="Arial" pitchFamily="34" charset="0"/>
            </a:endParaRPr>
          </a:p>
          <a:p>
            <a:pPr marL="57150" indent="-57150" eaLnBrk="1" hangingPunct="1">
              <a:lnSpc>
                <a:spcPct val="90000"/>
              </a:lnSpc>
              <a:buFont typeface="Wingdings" pitchFamily="2" charset="2"/>
              <a:buChar char="§"/>
            </a:pPr>
            <a:r>
              <a:rPr lang="en-US" sz="900" smtClean="0">
                <a:latin typeface="Arial" pitchFamily="34" charset="0"/>
              </a:rPr>
              <a:t>As you’ll note from this slide, not all employee-development activities are created equal.  While all of the activities listed here positively affect employee performance, some, such as experience-based learning activities, provide greater returns than others.  The chart demonstrates the impact that the effective implementation of these activities will have on employee development. </a:t>
            </a:r>
          </a:p>
          <a:p>
            <a:pPr marL="57150" indent="-57150" eaLnBrk="1" hangingPunct="1">
              <a:lnSpc>
                <a:spcPct val="90000"/>
              </a:lnSpc>
              <a:buFont typeface="Wingdings" pitchFamily="2" charset="2"/>
              <a:buChar char="§"/>
            </a:pPr>
            <a:r>
              <a:rPr lang="en-US" sz="900" smtClean="0">
                <a:latin typeface="Arial" pitchFamily="34" charset="0"/>
              </a:rPr>
              <a:t>As virtually all of these activities are already part of your daily responsibilities, placing greater emphasis on a few of the most powerful activities can improve your effectiveness without necessarily increasing your time commitment.  Perhaps most notably, the top three activities are clearly part of the ongoing responsibilities of most managers—explaining performance standards and assigning/managing employee experiences.  In fact, if there’s one lesson that you should take from this slide, it’s this: the development activities that are most closely linked to day-to-day work tend to have the greatest impact on employee performance.  Managers will get the most impact from focusing on the activities that are already part of their jobs.</a:t>
            </a:r>
          </a:p>
          <a:p>
            <a:pPr marL="57150" indent="-57150" eaLnBrk="1" hangingPunct="1">
              <a:lnSpc>
                <a:spcPct val="90000"/>
              </a:lnSpc>
              <a:buFont typeface="Wingdings" pitchFamily="2" charset="2"/>
              <a:buChar char="§"/>
            </a:pPr>
            <a:r>
              <a:rPr lang="en-US" sz="900" smtClean="0">
                <a:latin typeface="Arial" pitchFamily="34" charset="0"/>
              </a:rPr>
              <a:t>Also, you’ll see that effectively providing feedback on both performance strengths and weaknesses can have a positive impact on employee performance.  So, even tough messages, when delivered effectively, can lead to positive results.  That said, let me offer an important caveat on feedback on performance weaknesses: other research has demonstrated that managers who over-emphasize weaknesses can actually destroy performance.  So, when providing this type of feedback, you need to proceed with caution:  do it selectively, and make sure that you’re prepared to do it well. </a:t>
            </a:r>
          </a:p>
          <a:p>
            <a:pPr marL="57150" indent="-57150" eaLnBrk="1" hangingPunct="1">
              <a:lnSpc>
                <a:spcPct val="90000"/>
              </a:lnSpc>
              <a:buFont typeface="Wingdings" pitchFamily="2" charset="2"/>
              <a:buChar char="§"/>
            </a:pPr>
            <a:endParaRPr lang="en-US" sz="900" smtClean="0">
              <a:latin typeface="Arial" pitchFamily="34" charset="0"/>
            </a:endParaRPr>
          </a:p>
          <a:p>
            <a:pPr marL="57150" indent="-57150" eaLnBrk="1" hangingPunct="1">
              <a:lnSpc>
                <a:spcPct val="90000"/>
              </a:lnSpc>
              <a:buFont typeface="Wingdings" pitchFamily="2" charset="2"/>
              <a:buChar char="§"/>
            </a:pPr>
            <a:endParaRPr lang="en-US" sz="900" smtClean="0">
              <a:latin typeface="Arial" pitchFamily="34" charset="0"/>
            </a:endParaRPr>
          </a:p>
          <a:p>
            <a:pPr marL="57150" indent="-57150" eaLnBrk="1" hangingPunct="1">
              <a:lnSpc>
                <a:spcPct val="90000"/>
              </a:lnSpc>
              <a:buFont typeface="Wingdings" pitchFamily="2" charset="2"/>
              <a:buChar char="§"/>
            </a:pPr>
            <a:endParaRPr lang="en-US" sz="900" smtClean="0">
              <a:latin typeface="Arial" pitchFamily="34" charset="0"/>
            </a:endParaRPr>
          </a:p>
          <a:p>
            <a:pPr marL="57150" indent="-57150" eaLnBrk="1" hangingPunct="1">
              <a:lnSpc>
                <a:spcPct val="90000"/>
              </a:lnSpc>
            </a:pPr>
            <a:r>
              <a:rPr lang="en-US" sz="900" b="1" u="sng" smtClean="0">
                <a:latin typeface="Arial" pitchFamily="34" charset="0"/>
              </a:rPr>
              <a:t>Answers to Possible Audience Questions:</a:t>
            </a:r>
          </a:p>
          <a:p>
            <a:pPr marL="57150" indent="-57150" eaLnBrk="1" hangingPunct="1">
              <a:lnSpc>
                <a:spcPct val="90000"/>
              </a:lnSpc>
              <a:buFont typeface="Wingdings" pitchFamily="2" charset="2"/>
              <a:buChar char="§"/>
            </a:pPr>
            <a:r>
              <a:rPr lang="en-US" sz="900" b="1" smtClean="0">
                <a:latin typeface="Arial" pitchFamily="34" charset="0"/>
              </a:rPr>
              <a:t>How did you determine the impact of individual activities?</a:t>
            </a:r>
          </a:p>
          <a:p>
            <a:pPr marL="57150" indent="-57150" eaLnBrk="1" hangingPunct="1">
              <a:lnSpc>
                <a:spcPct val="90000"/>
              </a:lnSpc>
              <a:buFont typeface="Wingdings" pitchFamily="2" charset="2"/>
              <a:buNone/>
            </a:pPr>
            <a:r>
              <a:rPr lang="en-US" sz="900" smtClean="0">
                <a:latin typeface="Arial" pitchFamily="34" charset="0"/>
              </a:rPr>
              <a:t>	The methodology to discern the impact of each activity is the same as the methodology used to discern the impact of overall effectiveness at manager-led development.  For example, take two groups of employees, and assume that the only difference between them is that one reports to managers who are very effective at explaining performance standards and the other reports to managers who are very ineffective at this task.  When we look at the performance of these two groups, we find that the group with the very effective managers outperforms the other group by almost 20 percent on average.</a:t>
            </a:r>
          </a:p>
          <a:p>
            <a:pPr marL="57150" indent="-57150" eaLnBrk="1" hangingPunct="1">
              <a:lnSpc>
                <a:spcPct val="90000"/>
              </a:lnSpc>
              <a:buFont typeface="Wingdings" pitchFamily="2" charset="2"/>
              <a:buChar char="§"/>
            </a:pPr>
            <a:r>
              <a:rPr lang="en-US" sz="900" b="1" smtClean="0">
                <a:latin typeface="Arial" pitchFamily="34" charset="0"/>
              </a:rPr>
              <a:t>I thought the maximum impact on performance was 25 percent.  Why is the largest performance gain on this chart only 19.8 percent? </a:t>
            </a:r>
          </a:p>
          <a:p>
            <a:pPr marL="57150" indent="-57150" eaLnBrk="1" hangingPunct="1">
              <a:lnSpc>
                <a:spcPct val="90000"/>
              </a:lnSpc>
            </a:pPr>
            <a:r>
              <a:rPr lang="en-US" sz="900" smtClean="0">
                <a:latin typeface="Arial" pitchFamily="34" charset="0"/>
              </a:rPr>
              <a:t>	This chart denotes the maximum impact of each activity performed in isolation.  If we look at the first example, “Explain Performance Evaluation Standards,” a manager who goes from very ineffective, a 1 on our seven-point scale, to very effective, a 7 on our seven-point scale, in this area can increase performance by 19.8 percent.  The 25 percent total represents the impact on performance improvement if you move from very ineffective to very effective in nearly all of these activities.</a:t>
            </a:r>
          </a:p>
          <a:p>
            <a:pPr marL="57150" indent="-57150" eaLnBrk="1" hangingPunct="1">
              <a:lnSpc>
                <a:spcPct val="90000"/>
              </a:lnSpc>
              <a:buFont typeface="Wingdings" pitchFamily="2" charset="2"/>
              <a:buChar char="§"/>
            </a:pPr>
            <a:r>
              <a:rPr lang="en-US" sz="900" b="1" smtClean="0">
                <a:latin typeface="Arial" pitchFamily="34" charset="0"/>
              </a:rPr>
              <a:t>If I become more effective at more than one of these activities, isn’t it possible to improve employee performance by more than 25 percent?</a:t>
            </a:r>
          </a:p>
          <a:p>
            <a:pPr marL="57150" indent="-57150" eaLnBrk="1" hangingPunct="1">
              <a:lnSpc>
                <a:spcPct val="90000"/>
              </a:lnSpc>
            </a:pPr>
            <a:r>
              <a:rPr lang="en-US" sz="900" smtClean="0">
                <a:latin typeface="Arial" pitchFamily="34" charset="0"/>
              </a:rPr>
              <a:t>	Possibly, but probably not. These activities are not additive, that is, gaining the maximum impact from the first two activities will not yield a performance increase of 39.6 percent (19.8 percent + 19.8 percent).  Through regression modeling, the research found that the biggest impact on employee performance tops out at an average of 25 percent when nearly all activities are performed well.</a:t>
            </a:r>
          </a:p>
          <a:p>
            <a:pPr marL="57150" indent="-57150" eaLnBrk="1" hangingPunct="1">
              <a:lnSpc>
                <a:spcPct val="90000"/>
              </a:lnSpc>
              <a:buFont typeface="Wingdings" pitchFamily="2" charset="2"/>
              <a:buChar char="§"/>
            </a:pPr>
            <a:r>
              <a:rPr lang="en-US" sz="900" b="1" smtClean="0">
                <a:latin typeface="Arial" pitchFamily="34" charset="0"/>
              </a:rPr>
              <a:t>How do the second and third items on this list (Ensure projects provide learning; Provide experiences that develop) differ from each other?</a:t>
            </a:r>
          </a:p>
          <a:p>
            <a:pPr marL="57150" indent="-57150" eaLnBrk="1" hangingPunct="1">
              <a:lnSpc>
                <a:spcPct val="90000"/>
              </a:lnSpc>
              <a:buFont typeface="Wingdings" pitchFamily="2" charset="2"/>
              <a:buNone/>
            </a:pPr>
            <a:r>
              <a:rPr lang="en-US" sz="900" smtClean="0">
                <a:latin typeface="Arial" pitchFamily="34" charset="0"/>
              </a:rPr>
              <a:t>	When you ensure projects provide learning, you are </a:t>
            </a:r>
            <a:r>
              <a:rPr lang="en-US" sz="900" i="1" smtClean="0">
                <a:latin typeface="Arial" pitchFamily="34" charset="0"/>
              </a:rPr>
              <a:t>helping employee learn from their current job assignments</a:t>
            </a:r>
            <a:r>
              <a:rPr lang="en-US" sz="900" smtClean="0">
                <a:latin typeface="Arial" pitchFamily="34" charset="0"/>
              </a:rPr>
              <a:t>.  When you provide experiences that develop, you’re </a:t>
            </a:r>
            <a:r>
              <a:rPr lang="en-US" sz="900" i="1" smtClean="0">
                <a:latin typeface="Arial" pitchFamily="34" charset="0"/>
              </a:rPr>
              <a:t>assigning projects that are likely to promote growth and development</a:t>
            </a:r>
            <a:r>
              <a:rPr lang="en-US" sz="900" smtClean="0">
                <a:latin typeface="Arial" pitchFamily="34" charset="0"/>
              </a:rPr>
              <a:t>.</a:t>
            </a:r>
          </a:p>
          <a:p>
            <a:pPr marL="57150" indent="-57150" eaLnBrk="1" hangingPunct="1">
              <a:lnSpc>
                <a:spcPct val="90000"/>
              </a:lnSpc>
              <a:buFont typeface="Wingdings" pitchFamily="2" charset="2"/>
              <a:buNone/>
            </a:pPr>
            <a:endParaRPr lang="en-US" sz="900" b="1" smtClean="0">
              <a:latin typeface="Arial" pitchFamily="34" charset="0"/>
            </a:endParaRPr>
          </a:p>
        </p:txBody>
      </p:sp>
      <p:sp>
        <p:nvSpPr>
          <p:cNvPr id="39941" name="Text Box 8"/>
          <p:cNvSpPr txBox="1">
            <a:spLocks noChangeArrowheads="1"/>
          </p:cNvSpPr>
          <p:nvPr/>
        </p:nvSpPr>
        <p:spPr bwMode="auto">
          <a:xfrm>
            <a:off x="110613" y="576576"/>
            <a:ext cx="6468550" cy="466945"/>
          </a:xfrm>
          <a:prstGeom prst="rect">
            <a:avLst/>
          </a:prstGeom>
          <a:solidFill>
            <a:srgbClr val="EAEAEA"/>
          </a:solidFill>
          <a:ln w="9525">
            <a:noFill/>
            <a:miter lim="800000"/>
            <a:headEnd/>
            <a:tailEnd/>
          </a:ln>
        </p:spPr>
        <p:txBody>
          <a:bodyPr/>
          <a:lstStyle/>
          <a:p>
            <a:r>
              <a:rPr lang="en-US" sz="900" b="1"/>
              <a:t>Introduction to This Slide: </a:t>
            </a:r>
            <a:r>
              <a:rPr lang="en-US" sz="900"/>
              <a:t> On the previous slide you noted the five activities you thought were most important.  On this slide, we’ll look at the activities that actually have the greatest impact on employee performance. </a:t>
            </a:r>
          </a:p>
        </p:txBody>
      </p:sp>
      <p:sp>
        <p:nvSpPr>
          <p:cNvPr id="39942" name="Text Box 11"/>
          <p:cNvSpPr txBox="1">
            <a:spLocks noChangeArrowheads="1"/>
          </p:cNvSpPr>
          <p:nvPr/>
        </p:nvSpPr>
        <p:spPr bwMode="auto">
          <a:xfrm>
            <a:off x="110613" y="3694956"/>
            <a:ext cx="6415548" cy="507831"/>
          </a:xfrm>
          <a:prstGeom prst="rect">
            <a:avLst/>
          </a:prstGeom>
          <a:solidFill>
            <a:srgbClr val="EAEAEA"/>
          </a:solidFill>
          <a:ln w="9525">
            <a:noFill/>
            <a:miter lim="800000"/>
            <a:headEnd/>
            <a:tailEnd/>
          </a:ln>
        </p:spPr>
        <p:txBody>
          <a:bodyPr>
            <a:spAutoFit/>
          </a:bodyPr>
          <a:lstStyle/>
          <a:p>
            <a:r>
              <a:rPr lang="en-US" sz="900" b="1"/>
              <a:t>Transition to the Next Slide:  </a:t>
            </a:r>
            <a:r>
              <a:rPr lang="en-US" sz="900"/>
              <a:t>I promised that the emphasis of this section would be focus, so its ironic that I’ve tried to help you focus by giving you 15 things to do.  We have a large number of activities here—on the next slide, we’ll show you how to simplify this list, and I’ll offer more details on what some of these activities mean.</a:t>
            </a:r>
            <a:endParaRPr lang="en-US" sz="9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individual rated items for Organizational Direction.</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weakest</a:t>
            </a:r>
            <a:r>
              <a:rPr lang="en-US" baseline="0" dirty="0" smtClean="0"/>
              <a:t> dimension was Feedback and Coaching. Here are the individual rated items within that dimension.</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entire survey, these are the strongest</a:t>
            </a:r>
            <a:r>
              <a:rPr lang="en-US" baseline="0" dirty="0" smtClean="0"/>
              <a:t> five rated items out of the 53 total items. As a reminder, the rating scale was from 1 to 5, with 1 being low and 5 being high, and there was a Not Applicable choice. The dimension in which the item falls, and the mean score, is also listed.</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0" cy="609600"/>
          </a:xfrm>
          <a:prstGeom prst="rect">
            <a:avLst/>
          </a:prstGeom>
          <a:solidFill>
            <a:srgbClr val="990000"/>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5" name="Rectangle 9"/>
          <p:cNvSpPr>
            <a:spLocks noChangeArrowheads="1"/>
          </p:cNvSpPr>
          <p:nvPr userDrawn="1"/>
        </p:nvSpPr>
        <p:spPr bwMode="auto">
          <a:xfrm>
            <a:off x="0" y="6248400"/>
            <a:ext cx="9144000" cy="609600"/>
          </a:xfrm>
          <a:prstGeom prst="rect">
            <a:avLst/>
          </a:prstGeom>
          <a:solidFill>
            <a:srgbClr val="990000"/>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Times New Roman" pitchFamily="18" charset="0"/>
            </a:endParaRPr>
          </a:p>
        </p:txBody>
      </p:sp>
      <p:pic>
        <p:nvPicPr>
          <p:cNvPr id="6" name="Picture 10" descr="SU_SigSeal_2color_pos"/>
          <p:cNvPicPr>
            <a:picLocks noChangeAspect="1" noChangeArrowheads="1"/>
          </p:cNvPicPr>
          <p:nvPr userDrawn="1"/>
        </p:nvPicPr>
        <p:blipFill>
          <a:blip r:embed="rId3" cstate="print"/>
          <a:srcRect/>
          <a:stretch>
            <a:fillRect/>
          </a:stretch>
        </p:blipFill>
        <p:spPr bwMode="auto">
          <a:xfrm>
            <a:off x="3429000" y="685800"/>
            <a:ext cx="2057400" cy="1714500"/>
          </a:xfrm>
          <a:prstGeom prst="rect">
            <a:avLst/>
          </a:prstGeom>
          <a:solidFill>
            <a:schemeClr val="bg1"/>
          </a:solidFill>
          <a:ln w="9525">
            <a:noFill/>
            <a:miter lim="800000"/>
            <a:headEnd/>
            <a:tailEnd/>
          </a:ln>
        </p:spPr>
      </p:pic>
      <p:sp>
        <p:nvSpPr>
          <p:cNvPr id="4099" name="Rectangle 3"/>
          <p:cNvSpPr>
            <a:spLocks noGrp="1" noChangeArrowheads="1"/>
          </p:cNvSpPr>
          <p:nvPr>
            <p:ph type="ctrTitle"/>
          </p:nvPr>
        </p:nvSpPr>
        <p:spPr>
          <a:xfrm>
            <a:off x="685800" y="2590800"/>
            <a:ext cx="7772400" cy="1143000"/>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9" name="Rectangle 7"/>
          <p:cNvSpPr>
            <a:spLocks noGrp="1" noChangeArrowheads="1"/>
          </p:cNvSpPr>
          <p:nvPr>
            <p:ph type="sldNum" sz="quarter" idx="12"/>
          </p:nvPr>
        </p:nvSpPr>
        <p:spPr>
          <a:xfrm>
            <a:off x="6553200" y="6248400"/>
            <a:ext cx="1905000" cy="457200"/>
          </a:xfrm>
        </p:spPr>
        <p:txBody>
          <a:bodyPr/>
          <a:lstStyle>
            <a:lvl1pPr>
              <a:defRPr>
                <a:latin typeface="Times New Roman" pitchFamily="18" charset="0"/>
              </a:defRPr>
            </a:lvl1pPr>
          </a:lstStyle>
          <a:p>
            <a:pPr>
              <a:defRPr/>
            </a:pPr>
            <a:fld id="{34BB46A7-0D65-4768-9B34-2F82EEC9F80C}" type="slidenum">
              <a:rPr lang="en-US">
                <a:solidFill>
                  <a:srgbClr val="000000"/>
                </a:solidFill>
              </a:rPr>
              <a:pPr>
                <a:defRPr/>
              </a:pPr>
              <a:t>‹#›</a:t>
            </a:fld>
            <a:endParaRPr lang="en-US" dirty="0">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9B8254-5F1A-4BDF-A515-1FD10744AB2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2919AE-2218-44E5-98B2-CA59A991FF4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2"/>
          </p:nvPr>
        </p:nvSpPr>
        <p:spPr>
          <a:xfrm>
            <a:off x="7620000" y="6466114"/>
            <a:ext cx="1219200" cy="228600"/>
          </a:xfrm>
        </p:spPr>
        <p:txBody>
          <a:bodyPr/>
          <a:lstStyle>
            <a:lvl1pPr>
              <a:defRPr sz="1000"/>
            </a:lvl1pPr>
          </a:lstStyle>
          <a:p>
            <a:pPr>
              <a:defRPr/>
            </a:pPr>
            <a:fld id="{1C2A75D9-0D29-4536-B613-33600C48735C}"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ADCP - Text Only">
    <p:spTree>
      <p:nvGrpSpPr>
        <p:cNvPr id="1" name=""/>
        <p:cNvGrpSpPr/>
        <p:nvPr/>
      </p:nvGrpSpPr>
      <p:grpSpPr>
        <a:xfrm>
          <a:off x="0" y="0"/>
          <a:ext cx="0" cy="0"/>
          <a:chOff x="0" y="0"/>
          <a:chExt cx="0" cy="0"/>
        </a:xfrm>
      </p:grpSpPr>
      <p:sp>
        <p:nvSpPr>
          <p:cNvPr id="2" name="Rectangle 1"/>
          <p:cNvSpPr>
            <a:spLocks noGrp="1"/>
          </p:cNvSpPr>
          <p:nvPr>
            <p:ph type="title"/>
          </p:nvPr>
        </p:nvSpPr>
        <p:spPr>
          <a:xfrm>
            <a:off x="502920" y="182880"/>
            <a:ext cx="8153400" cy="609600"/>
          </a:xfrm>
        </p:spPr>
        <p:txBody>
          <a:bodyPr>
            <a:normAutofit/>
          </a:bodyPr>
          <a:lstStyle>
            <a:lvl1pPr>
              <a:defRPr sz="2200">
                <a:latin typeface="+mj-lt"/>
                <a:cs typeface="Times New Roman" pitchFamily="18" charset="0"/>
              </a:defRPr>
            </a:lvl1pPr>
          </a:lstStyle>
          <a:p>
            <a:r>
              <a:rPr lang="en-US" smtClean="0"/>
              <a:t>Click to edit Master title style</a:t>
            </a:r>
            <a:endParaRPr lang="en-US" dirty="0"/>
          </a:p>
        </p:txBody>
      </p:sp>
      <p:sp>
        <p:nvSpPr>
          <p:cNvPr id="7" name="Rectangle 6"/>
          <p:cNvSpPr>
            <a:spLocks noGrp="1"/>
          </p:cNvSpPr>
          <p:nvPr>
            <p:ph sz="quarter" idx="13"/>
          </p:nvPr>
        </p:nvSpPr>
        <p:spPr>
          <a:xfrm>
            <a:off x="502920" y="1397000"/>
            <a:ext cx="8153400" cy="4368800"/>
          </a:xfrm>
        </p:spPr>
        <p:txBody>
          <a:bodyPr/>
          <a:lstStyle>
            <a:lvl2pPr>
              <a:buFont typeface="Wingdings" pitchFamily="2" charset="2"/>
              <a:buChar char="ü"/>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9"/>
          <p:cNvSpPr>
            <a:spLocks noGrp="1"/>
          </p:cNvSpPr>
          <p:nvPr>
            <p:ph type="sldNum" sz="quarter" idx="16"/>
          </p:nvPr>
        </p:nvSpPr>
        <p:spPr>
          <a:xfrm>
            <a:off x="502920" y="6477000"/>
            <a:ext cx="1447800" cy="182880"/>
          </a:xfrm>
          <a:prstGeom prst="rect">
            <a:avLst/>
          </a:prstGeom>
        </p:spPr>
        <p:txBody>
          <a:bodyPr rtlCol="0">
            <a:noAutofit/>
          </a:bodyPr>
          <a:lstStyle>
            <a:lvl1pPr>
              <a:defRPr sz="800" b="0">
                <a:solidFill>
                  <a:schemeClr val="bg1"/>
                </a:solidFill>
              </a:defRPr>
            </a:lvl1pPr>
          </a:lstStyle>
          <a:p>
            <a:r>
              <a:rPr lang="en-US" smtClean="0"/>
              <a:t>Slide </a:t>
            </a:r>
            <a:fld id="{8F82E0A0-C266-4798-8C8F-B9F91E9DA37E}"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669C9A-4C3B-4293-BACC-DFA6A5B01AB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xfrm>
            <a:off x="7640795" y="6518570"/>
            <a:ext cx="1219200" cy="214745"/>
          </a:xfrm>
          <a:ln/>
        </p:spPr>
        <p:txBody>
          <a:bodyPr/>
          <a:lstStyle>
            <a:lvl1pPr>
              <a:defRPr sz="1000"/>
            </a:lvl1pPr>
          </a:lstStyle>
          <a:p>
            <a:pPr>
              <a:defRPr/>
            </a:pPr>
            <a:fld id="{B7660C9C-89C1-4D6B-8795-458AE835B812}"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FC78340C-2FCD-4415-A925-8484006608D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xfrm>
            <a:off x="7635612" y="6555957"/>
            <a:ext cx="1219200" cy="208402"/>
          </a:xfrm>
          <a:ln/>
        </p:spPr>
        <p:txBody>
          <a:bodyPr/>
          <a:lstStyle>
            <a:lvl1pPr>
              <a:defRPr sz="1000" baseline="0"/>
            </a:lvl1pPr>
          </a:lstStyle>
          <a:p>
            <a:pPr>
              <a:defRPr/>
            </a:pPr>
            <a:fld id="{AA4C51EE-B72E-4B41-96C6-D9E75522CF93}"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4D58A8A-F908-467C-9F92-1B4391A0150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E41BB8-7672-4763-9FB4-C1F62705F56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9B1734B2-3028-4359-BB68-4AEF13C707F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92E92B15-3D0D-4D57-B24B-C5D4BC42A0D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pPr>
              <a:defRPr/>
            </a:pPr>
            <a:fld id="{4D28D147-CBC4-4D0C-851E-85C2AE238F4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52400"/>
            <a:ext cx="7315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565580" y="6422574"/>
            <a:ext cx="1219200" cy="2394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ahoma" charset="0"/>
              </a:defRPr>
            </a:lvl1pPr>
          </a:lstStyle>
          <a:p>
            <a:pPr fontAlgn="base">
              <a:spcBef>
                <a:spcPct val="0"/>
              </a:spcBef>
              <a:spcAft>
                <a:spcPct val="0"/>
              </a:spcAft>
              <a:defRPr/>
            </a:pPr>
            <a:fld id="{EFB5E3B4-16C4-4BA8-85D0-2DFD941E14D8}"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1033" name="Rectangle 9"/>
          <p:cNvSpPr>
            <a:spLocks noChangeArrowheads="1"/>
          </p:cNvSpPr>
          <p:nvPr/>
        </p:nvSpPr>
        <p:spPr bwMode="auto">
          <a:xfrm rot="-5400000">
            <a:off x="-3124200" y="3124200"/>
            <a:ext cx="6858000" cy="609600"/>
          </a:xfrm>
          <a:prstGeom prst="rect">
            <a:avLst/>
          </a:prstGeom>
          <a:solidFill>
            <a:srgbClr val="990000"/>
          </a:solidFill>
          <a:ln w="9525">
            <a:noFill/>
            <a:miter lim="800000"/>
            <a:headEnd/>
            <a:tailEnd/>
          </a:ln>
          <a:effectLst/>
        </p:spPr>
        <p:txBody>
          <a:bodyPr wrap="none" anchor="ctr"/>
          <a:lstStyle/>
          <a:p>
            <a:pPr fontAlgn="base">
              <a:spcBef>
                <a:spcPct val="0"/>
              </a:spcBef>
              <a:spcAft>
                <a:spcPct val="0"/>
              </a:spcAft>
              <a:defRPr/>
            </a:pPr>
            <a:endParaRPr lang="en-US" sz="2400" dirty="0">
              <a:solidFill>
                <a:srgbClr val="000000"/>
              </a:solidFill>
              <a:latin typeface="Times New Roman" pitchFamily="18" charset="0"/>
            </a:endParaRPr>
          </a:p>
        </p:txBody>
      </p:sp>
      <p:sp>
        <p:nvSpPr>
          <p:cNvPr id="1035" name="Line 11"/>
          <p:cNvSpPr>
            <a:spLocks noChangeShapeType="1"/>
          </p:cNvSpPr>
          <p:nvPr/>
        </p:nvSpPr>
        <p:spPr bwMode="auto">
          <a:xfrm>
            <a:off x="609600" y="1219200"/>
            <a:ext cx="8229600" cy="0"/>
          </a:xfrm>
          <a:prstGeom prst="line">
            <a:avLst/>
          </a:prstGeom>
          <a:noFill/>
          <a:ln w="28575">
            <a:solidFill>
              <a:srgbClr val="990000"/>
            </a:solidFill>
            <a:round/>
            <a:headEnd/>
            <a:tailEnd/>
          </a:ln>
          <a:effectLst/>
        </p:spPr>
        <p:txBody>
          <a:bodyPr/>
          <a:lstStyle/>
          <a:p>
            <a:pPr fontAlgn="base">
              <a:spcBef>
                <a:spcPct val="0"/>
              </a:spcBef>
              <a:spcAft>
                <a:spcPct val="0"/>
              </a:spcAft>
              <a:defRPr/>
            </a:pPr>
            <a:endParaRPr lang="en-US" sz="2400" dirty="0">
              <a:solidFill>
                <a:srgbClr val="000000"/>
              </a:solidFill>
              <a:latin typeface="Times New Roman" pitchFamily="18" charset="0"/>
            </a:endParaRPr>
          </a:p>
        </p:txBody>
      </p:sp>
      <p:pic>
        <p:nvPicPr>
          <p:cNvPr id="2057" name="Picture 15" descr="SU_SigSeal_2color_pos"/>
          <p:cNvPicPr>
            <a:picLocks noChangeAspect="1" noChangeArrowheads="1"/>
          </p:cNvPicPr>
          <p:nvPr/>
        </p:nvPicPr>
        <p:blipFill>
          <a:blip r:embed="rId16" cstate="print"/>
          <a:srcRect l="27779" t="46666" r="27777"/>
          <a:stretch>
            <a:fillRect/>
          </a:stretch>
        </p:blipFill>
        <p:spPr bwMode="auto">
          <a:xfrm>
            <a:off x="7924800" y="228600"/>
            <a:ext cx="914400" cy="914400"/>
          </a:xfrm>
          <a:prstGeom prst="rect">
            <a:avLst/>
          </a:prstGeom>
          <a:solidFill>
            <a:srgbClr val="EAEAEA"/>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Georgia" pitchFamily="18" charset="0"/>
        </a:defRPr>
      </a:lvl2pPr>
      <a:lvl3pPr algn="ctr" rtl="0" eaLnBrk="0" fontAlgn="base" hangingPunct="0">
        <a:spcBef>
          <a:spcPct val="0"/>
        </a:spcBef>
        <a:spcAft>
          <a:spcPct val="0"/>
        </a:spcAft>
        <a:defRPr sz="4000">
          <a:solidFill>
            <a:schemeClr val="tx2"/>
          </a:solidFill>
          <a:latin typeface="Georgia" pitchFamily="18" charset="0"/>
        </a:defRPr>
      </a:lvl3pPr>
      <a:lvl4pPr algn="ctr" rtl="0" eaLnBrk="0" fontAlgn="base" hangingPunct="0">
        <a:spcBef>
          <a:spcPct val="0"/>
        </a:spcBef>
        <a:spcAft>
          <a:spcPct val="0"/>
        </a:spcAft>
        <a:defRPr sz="4000">
          <a:solidFill>
            <a:schemeClr val="tx2"/>
          </a:solidFill>
          <a:latin typeface="Georgia" pitchFamily="18" charset="0"/>
        </a:defRPr>
      </a:lvl4pPr>
      <a:lvl5pPr algn="ctr" rtl="0" eaLnBrk="0" fontAlgn="base" hangingPunct="0">
        <a:spcBef>
          <a:spcPct val="0"/>
        </a:spcBef>
        <a:spcAft>
          <a:spcPct val="0"/>
        </a:spcAft>
        <a:defRPr sz="4000">
          <a:solidFill>
            <a:schemeClr val="tx2"/>
          </a:solidFill>
          <a:latin typeface="Georgia" pitchFamily="18" charset="0"/>
        </a:defRPr>
      </a:lvl5pPr>
      <a:lvl6pPr marL="457200" algn="ctr" rtl="0" fontAlgn="base">
        <a:spcBef>
          <a:spcPct val="0"/>
        </a:spcBef>
        <a:spcAft>
          <a:spcPct val="0"/>
        </a:spcAft>
        <a:defRPr sz="4000">
          <a:solidFill>
            <a:schemeClr val="tx2"/>
          </a:solidFill>
          <a:latin typeface="Georgia" pitchFamily="18" charset="0"/>
        </a:defRPr>
      </a:lvl6pPr>
      <a:lvl7pPr marL="914400" algn="ctr" rtl="0" fontAlgn="base">
        <a:spcBef>
          <a:spcPct val="0"/>
        </a:spcBef>
        <a:spcAft>
          <a:spcPct val="0"/>
        </a:spcAft>
        <a:defRPr sz="4000">
          <a:solidFill>
            <a:schemeClr val="tx2"/>
          </a:solidFill>
          <a:latin typeface="Georgia" pitchFamily="18" charset="0"/>
        </a:defRPr>
      </a:lvl7pPr>
      <a:lvl8pPr marL="1371600" algn="ctr" rtl="0" fontAlgn="base">
        <a:spcBef>
          <a:spcPct val="0"/>
        </a:spcBef>
        <a:spcAft>
          <a:spcPct val="0"/>
        </a:spcAft>
        <a:defRPr sz="4000">
          <a:solidFill>
            <a:schemeClr val="tx2"/>
          </a:solidFill>
          <a:latin typeface="Georgia" pitchFamily="18" charset="0"/>
        </a:defRPr>
      </a:lvl8pPr>
      <a:lvl9pPr marL="1828800" algn="ctr" rtl="0" fontAlgn="base">
        <a:spcBef>
          <a:spcPct val="0"/>
        </a:spcBef>
        <a:spcAft>
          <a:spcPct val="0"/>
        </a:spcAft>
        <a:defRPr sz="4000">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981200"/>
            <a:ext cx="7772400" cy="1143000"/>
          </a:xfrm>
        </p:spPr>
        <p:txBody>
          <a:bodyPr/>
          <a:lstStyle/>
          <a:p>
            <a:r>
              <a:rPr lang="en-US" sz="3200" dirty="0" smtClean="0">
                <a:latin typeface="Tahoma" pitchFamily="34" charset="0"/>
                <a:cs typeface="Tahoma" pitchFamily="34" charset="0"/>
              </a:rPr>
              <a:t>Performance Management @ Stanford</a:t>
            </a:r>
            <a:br>
              <a:rPr lang="en-US" sz="3200" dirty="0" smtClean="0">
                <a:latin typeface="Tahoma" pitchFamily="34" charset="0"/>
                <a:cs typeface="Tahoma" pitchFamily="34" charset="0"/>
              </a:rPr>
            </a:br>
            <a:r>
              <a:rPr lang="en-US" sz="2000" dirty="0" smtClean="0">
                <a:latin typeface="Tahoma" pitchFamily="34" charset="0"/>
                <a:cs typeface="Tahoma" pitchFamily="34" charset="0"/>
              </a:rPr>
              <a:t>Pat Keating, L&amp;OE</a:t>
            </a:r>
            <a:endParaRPr lang="en-US" sz="2000" dirty="0">
              <a:latin typeface="Tahoma" pitchFamily="34" charset="0"/>
              <a:cs typeface="Tahoma" pitchFamily="34" charset="0"/>
            </a:endParaRPr>
          </a:p>
        </p:txBody>
      </p:sp>
      <p:pic>
        <p:nvPicPr>
          <p:cNvPr id="2050" name="Picture 2" descr="C:\Documents and Settings\lavanya\Local Settings\Temporary Internet Files\Content.IE5\O16ROHAN\MP900443061[1].jpg"/>
          <p:cNvPicPr>
            <a:picLocks noChangeAspect="1" noChangeArrowheads="1"/>
          </p:cNvPicPr>
          <p:nvPr/>
        </p:nvPicPr>
        <p:blipFill>
          <a:blip r:embed="rId2" cstate="print"/>
          <a:srcRect/>
          <a:stretch>
            <a:fillRect/>
          </a:stretch>
        </p:blipFill>
        <p:spPr bwMode="auto">
          <a:xfrm>
            <a:off x="2590800" y="3429000"/>
            <a:ext cx="3810000" cy="2535512"/>
          </a:xfrm>
          <a:prstGeom prst="rect">
            <a:avLst/>
          </a:prstGeom>
          <a:noFill/>
        </p:spPr>
      </p:pic>
      <p:sp>
        <p:nvSpPr>
          <p:cNvPr id="4" name="Slide Number Placeholder 3"/>
          <p:cNvSpPr>
            <a:spLocks noGrp="1"/>
          </p:cNvSpPr>
          <p:nvPr>
            <p:ph type="sldNum" sz="quarter" idx="12"/>
          </p:nvPr>
        </p:nvSpPr>
        <p:spPr/>
        <p:txBody>
          <a:bodyPr/>
          <a:lstStyle/>
          <a:p>
            <a:pPr>
              <a:defRPr/>
            </a:pPr>
            <a:fld id="{34BB46A7-0D65-4768-9B34-2F82EEC9F80C}" type="slidenum">
              <a:rPr lang="en-US" smtClean="0">
                <a:solidFill>
                  <a:srgbClr val="000000"/>
                </a:solidFill>
              </a:rPr>
              <a:pPr>
                <a:defRPr/>
              </a:pPr>
              <a:t>1</a:t>
            </a:fld>
            <a:endParaRPr lang="en-US" dirty="0">
              <a:solidFill>
                <a:srgbClr val="000000"/>
              </a:solidFill>
            </a:endParaRPr>
          </a:p>
        </p:txBody>
      </p:sp>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990000"/>
                </a:solidFill>
                <a:effectLst/>
                <a:latin typeface="Georgia" pitchFamily="18" charset="0"/>
                <a:ea typeface="Times New Roman" pitchFamily="18" charset="0"/>
                <a:cs typeface="Arial" pitchFamily="34" charset="0"/>
              </a:rPr>
              <a:t>"Mind Bugs: The Ordinary Origins of Bias" - Dr. Brian Nosek</a:t>
            </a:r>
            <a:endParaRPr kumimoji="0" lang="en-US" sz="1800" b="0" i="0" u="none" strike="noStrike" cap="none" normalizeH="0" baseline="0" smtClean="0">
              <a:ln>
                <a:noFill/>
              </a:ln>
              <a:solidFill>
                <a:schemeClr val="tx1"/>
              </a:solidFill>
              <a:effectLst/>
              <a:latin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990000"/>
                </a:solidFill>
                <a:effectLst/>
                <a:latin typeface="Georgia" pitchFamily="18" charset="0"/>
                <a:ea typeface="Times New Roman" pitchFamily="18" charset="0"/>
                <a:cs typeface="Arial" pitchFamily="34" charset="0"/>
              </a:rPr>
              <a:t>"Mind Bugs: The Ordinary Origins of Bias" - Dr. Brian Nosek</a:t>
            </a:r>
            <a:endParaRPr kumimoji="0" lang="en-US" sz="1800" b="0" i="0" u="none" strike="noStrike" cap="none" normalizeH="0" baseline="0" smtClean="0">
              <a:ln>
                <a:noFill/>
              </a:ln>
              <a:solidFill>
                <a:schemeClr val="tx1"/>
              </a:solidFill>
              <a:effectLst/>
              <a:latin typeface="Arial" pitchFamily="34" charset="0"/>
            </a:endParaRPr>
          </a:p>
        </p:txBody>
      </p:sp>
      <p:sp>
        <p:nvSpPr>
          <p:cNvPr id="1741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990000"/>
                </a:solidFill>
                <a:effectLst/>
                <a:latin typeface="Georgia" pitchFamily="18" charset="0"/>
                <a:ea typeface="Times New Roman" pitchFamily="18" charset="0"/>
                <a:cs typeface="Arial" pitchFamily="34" charset="0"/>
              </a:rPr>
              <a:t>"Mind Bugs: The Ordinary Origins of Bias" - Dr. Brian Nosek</a:t>
            </a:r>
            <a:endParaRPr kumimoji="0" lang="en-US" sz="1800" b="0" i="0" u="none" strike="noStrike" cap="none" normalizeH="0" baseline="0" smtClean="0">
              <a:ln>
                <a:noFill/>
              </a:ln>
              <a:solidFill>
                <a:schemeClr val="tx1"/>
              </a:solidFill>
              <a:effectLst/>
              <a:latin typeface="Arial" pitchFamily="34" charset="0"/>
            </a:endParaRPr>
          </a:p>
        </p:txBody>
      </p:sp>
      <p:sp>
        <p:nvSpPr>
          <p:cNvPr id="1741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rgbClr val="990000"/>
                </a:solidFill>
                <a:effectLst/>
                <a:latin typeface="Georgia" pitchFamily="18" charset="0"/>
                <a:ea typeface="Times New Roman" pitchFamily="18" charset="0"/>
                <a:cs typeface="Arial" pitchFamily="34" charset="0"/>
              </a:rPr>
              <a:t>"Mind Bugs: The Ordinary Origins of Bias" - Dr. Brian Nosek</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371600"/>
            <a:ext cx="8001000" cy="1371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2819400"/>
            <a:ext cx="8001000" cy="1371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2000" y="4343400"/>
            <a:ext cx="8001000" cy="13716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3200" dirty="0" smtClean="0"/>
              <a:t>Expected Outcomes</a:t>
            </a:r>
            <a:endParaRPr lang="en-US" sz="3200" dirty="0"/>
          </a:p>
        </p:txBody>
      </p:sp>
      <p:sp>
        <p:nvSpPr>
          <p:cNvPr id="3" name="Text Placeholder 2"/>
          <p:cNvSpPr>
            <a:spLocks noGrp="1"/>
          </p:cNvSpPr>
          <p:nvPr>
            <p:ph type="body" idx="1"/>
          </p:nvPr>
        </p:nvSpPr>
        <p:spPr>
          <a:xfrm>
            <a:off x="685800" y="1371600"/>
            <a:ext cx="7772400" cy="4114800"/>
          </a:xfrm>
        </p:spPr>
        <p:txBody>
          <a:bodyPr/>
          <a:lstStyle/>
          <a:p>
            <a:r>
              <a:rPr lang="en-US" sz="2200" dirty="0" smtClean="0"/>
              <a:t>An easier, less cumbersome process</a:t>
            </a:r>
          </a:p>
          <a:p>
            <a:pPr lvl="1"/>
            <a:r>
              <a:rPr lang="en-US" sz="1800" dirty="0" smtClean="0"/>
              <a:t>An “easy-to-use” performance management process</a:t>
            </a:r>
          </a:p>
          <a:p>
            <a:pPr lvl="1"/>
            <a:r>
              <a:rPr lang="en-US" sz="1800" dirty="0" smtClean="0"/>
              <a:t>A common rating scale and set of competencies</a:t>
            </a:r>
          </a:p>
          <a:p>
            <a:pPr lvl="1">
              <a:buNone/>
            </a:pPr>
            <a:endParaRPr lang="en-US" sz="1800" dirty="0" smtClean="0"/>
          </a:p>
          <a:p>
            <a:r>
              <a:rPr lang="en-US" sz="2200" dirty="0" smtClean="0"/>
              <a:t>Better performance conversations</a:t>
            </a:r>
          </a:p>
          <a:p>
            <a:pPr lvl="1"/>
            <a:r>
              <a:rPr lang="en-US" sz="1800" dirty="0" smtClean="0"/>
              <a:t>Managers and employees will have the skills and knowledge to have more meaningful performance conversations</a:t>
            </a:r>
          </a:p>
          <a:p>
            <a:pPr lvl="1"/>
            <a:r>
              <a:rPr lang="en-US" sz="1800" dirty="0" smtClean="0"/>
              <a:t>A fresh focus on employee development</a:t>
            </a:r>
          </a:p>
          <a:p>
            <a:pPr lvl="1">
              <a:buNone/>
            </a:pPr>
            <a:endParaRPr lang="en-US" sz="1800" dirty="0" smtClean="0"/>
          </a:p>
          <a:p>
            <a:r>
              <a:rPr lang="en-US" sz="2200" dirty="0" smtClean="0"/>
              <a:t>Technology that drives efficiency</a:t>
            </a:r>
          </a:p>
          <a:p>
            <a:pPr lvl="1"/>
            <a:r>
              <a:rPr lang="en-US" sz="1800" dirty="0" smtClean="0"/>
              <a:t>Easier to complete the process online</a:t>
            </a:r>
          </a:p>
          <a:p>
            <a:pPr lvl="1"/>
            <a:r>
              <a:rPr lang="en-US" sz="1800" dirty="0" smtClean="0"/>
              <a:t>Reduces the burden on managers by reducing paperwork and time taken to complete the process </a:t>
            </a:r>
          </a:p>
          <a:p>
            <a:pPr lvl="1"/>
            <a:endParaRPr lang="en-US" sz="1800" dirty="0" smtClean="0"/>
          </a:p>
          <a:p>
            <a:pPr lvl="1">
              <a:buNone/>
            </a:pPr>
            <a:endParaRPr lang="en-US" sz="1800"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10</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Two-pronged Approach</a:t>
            </a:r>
            <a:endParaRPr lang="en-US" sz="3200" dirty="0"/>
          </a:p>
        </p:txBody>
      </p:sp>
      <p:sp>
        <p:nvSpPr>
          <p:cNvPr id="4" name="Slide Number Placeholder 3"/>
          <p:cNvSpPr>
            <a:spLocks noGrp="1"/>
          </p:cNvSpPr>
          <p:nvPr>
            <p:ph type="sldNum" sz="quarter" idx="4294967295"/>
          </p:nvPr>
        </p:nvSpPr>
        <p:spPr>
          <a:xfrm>
            <a:off x="7239000" y="6324600"/>
            <a:ext cx="1219200" cy="381000"/>
          </a:xfrm>
          <a:prstGeom prst="rect">
            <a:avLst/>
          </a:prstGeom>
        </p:spPr>
        <p:txBody>
          <a:bodyPr/>
          <a:lstStyle/>
          <a:p>
            <a:pPr>
              <a:defRPr/>
            </a:pPr>
            <a:fld id="{369BF702-F224-43DC-8975-1CB3A97F21B3}" type="slidenum">
              <a:rPr lang="en-US" smtClean="0"/>
              <a:pPr>
                <a:defRPr/>
              </a:pPr>
              <a:t>11</a:t>
            </a:fld>
            <a:endParaRPr lang="en-US"/>
          </a:p>
        </p:txBody>
      </p:sp>
      <p:sp>
        <p:nvSpPr>
          <p:cNvPr id="7" name="Bent Arrow 6"/>
          <p:cNvSpPr/>
          <p:nvPr/>
        </p:nvSpPr>
        <p:spPr>
          <a:xfrm>
            <a:off x="2209800" y="1447800"/>
            <a:ext cx="2133600" cy="2057400"/>
          </a:xfrm>
          <a:prstGeom prst="bentArrow">
            <a:avLst>
              <a:gd name="adj1" fmla="val 25000"/>
              <a:gd name="adj2" fmla="val 25000"/>
              <a:gd name="adj3" fmla="val 25000"/>
              <a:gd name="adj4" fmla="val 570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rot="10800000" flipH="1">
            <a:off x="2209800" y="4267200"/>
            <a:ext cx="2057400" cy="2057400"/>
          </a:xfrm>
          <a:prstGeom prst="bentArrow">
            <a:avLst>
              <a:gd name="adj1" fmla="val 25000"/>
              <a:gd name="adj2" fmla="val 25000"/>
              <a:gd name="adj3" fmla="val 25000"/>
              <a:gd name="adj4" fmla="val 570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1219200" y="3581400"/>
            <a:ext cx="2590800" cy="533400"/>
          </a:xfrm>
          <a:prstGeom prst="rect">
            <a:avLst/>
          </a:prstGeom>
          <a:solidFill>
            <a:srgbClr val="E7D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6400" y="1447800"/>
            <a:ext cx="2590800" cy="1905000"/>
          </a:xfrm>
          <a:prstGeom prst="rect">
            <a:avLst/>
          </a:prstGeom>
          <a:solidFill>
            <a:srgbClr val="ED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400" y="4114800"/>
            <a:ext cx="2590800" cy="1905000"/>
          </a:xfrm>
          <a:prstGeom prst="rect">
            <a:avLst/>
          </a:prstGeom>
          <a:solidFill>
            <a:srgbClr val="ED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0" y="3730823"/>
            <a:ext cx="2819400" cy="307777"/>
          </a:xfrm>
          <a:prstGeom prst="rect">
            <a:avLst/>
          </a:prstGeom>
          <a:noFill/>
        </p:spPr>
        <p:txBody>
          <a:bodyPr wrap="square" rtlCol="0">
            <a:spAutoFit/>
          </a:bodyPr>
          <a:lstStyle/>
          <a:p>
            <a:r>
              <a:rPr lang="en-US" sz="1400" dirty="0" smtClean="0"/>
              <a:t>Performance Management Program</a:t>
            </a:r>
            <a:endParaRPr lang="en-US" sz="1400" dirty="0"/>
          </a:p>
        </p:txBody>
      </p:sp>
      <p:sp>
        <p:nvSpPr>
          <p:cNvPr id="13" name="TextBox 12"/>
          <p:cNvSpPr txBox="1"/>
          <p:nvPr/>
        </p:nvSpPr>
        <p:spPr>
          <a:xfrm>
            <a:off x="5334000" y="1447800"/>
            <a:ext cx="2819400" cy="307777"/>
          </a:xfrm>
          <a:prstGeom prst="rect">
            <a:avLst/>
          </a:prstGeom>
          <a:noFill/>
        </p:spPr>
        <p:txBody>
          <a:bodyPr wrap="square" rtlCol="0">
            <a:spAutoFit/>
          </a:bodyPr>
          <a:lstStyle/>
          <a:p>
            <a:pPr algn="ctr"/>
            <a:r>
              <a:rPr lang="en-US" sz="1400" dirty="0" smtClean="0"/>
              <a:t>DESIGN &amp; IMPLEMENTATION</a:t>
            </a:r>
            <a:endParaRPr lang="en-US" sz="1400" dirty="0"/>
          </a:p>
        </p:txBody>
      </p:sp>
      <p:sp>
        <p:nvSpPr>
          <p:cNvPr id="14" name="TextBox 13"/>
          <p:cNvSpPr txBox="1"/>
          <p:nvPr/>
        </p:nvSpPr>
        <p:spPr>
          <a:xfrm>
            <a:off x="5410200" y="4114800"/>
            <a:ext cx="2819400" cy="523220"/>
          </a:xfrm>
          <a:prstGeom prst="rect">
            <a:avLst/>
          </a:prstGeom>
          <a:noFill/>
        </p:spPr>
        <p:txBody>
          <a:bodyPr wrap="square" rtlCol="0">
            <a:spAutoFit/>
          </a:bodyPr>
          <a:lstStyle/>
          <a:p>
            <a:pPr algn="ctr"/>
            <a:r>
              <a:rPr lang="en-US" sz="1400" dirty="0" smtClean="0"/>
              <a:t>CHANGE MANAGEMENT &amp; COMMUNICATION</a:t>
            </a:r>
            <a:endParaRPr lang="en-US" sz="1400" dirty="0"/>
          </a:p>
        </p:txBody>
      </p:sp>
      <p:sp>
        <p:nvSpPr>
          <p:cNvPr id="15" name="TextBox 14"/>
          <p:cNvSpPr txBox="1"/>
          <p:nvPr/>
        </p:nvSpPr>
        <p:spPr>
          <a:xfrm>
            <a:off x="5410200" y="1828800"/>
            <a:ext cx="2819400" cy="1384995"/>
          </a:xfrm>
          <a:prstGeom prst="rect">
            <a:avLst/>
          </a:prstGeom>
          <a:noFill/>
        </p:spPr>
        <p:txBody>
          <a:bodyPr wrap="square" rtlCol="0">
            <a:spAutoFit/>
          </a:bodyPr>
          <a:lstStyle/>
          <a:p>
            <a:pPr marL="119063" indent="-119063">
              <a:buFont typeface="Arial" pitchFamily="34" charset="0"/>
              <a:buChar char="•"/>
            </a:pPr>
            <a:r>
              <a:rPr lang="en-US" sz="1400" dirty="0" smtClean="0"/>
              <a:t>Focus on defining the new process and competencies</a:t>
            </a:r>
          </a:p>
          <a:p>
            <a:pPr marL="119063" indent="-119063">
              <a:buFont typeface="Arial" pitchFamily="34" charset="0"/>
              <a:buChar char="•"/>
            </a:pPr>
            <a:r>
              <a:rPr lang="en-US" sz="1400" dirty="0" smtClean="0"/>
              <a:t>Creating the tools, the content and the training etc.</a:t>
            </a:r>
          </a:p>
          <a:p>
            <a:pPr marL="119063" indent="-119063">
              <a:buFont typeface="Arial" pitchFamily="34" charset="0"/>
              <a:buChar char="•"/>
            </a:pPr>
            <a:r>
              <a:rPr lang="en-US" sz="1400" dirty="0" smtClean="0"/>
              <a:t>Planning the logistics for implementing the new program </a:t>
            </a:r>
            <a:endParaRPr lang="en-US" sz="1400" dirty="0"/>
          </a:p>
        </p:txBody>
      </p:sp>
      <p:sp>
        <p:nvSpPr>
          <p:cNvPr id="16" name="TextBox 15"/>
          <p:cNvSpPr txBox="1"/>
          <p:nvPr/>
        </p:nvSpPr>
        <p:spPr>
          <a:xfrm>
            <a:off x="5410200" y="4572000"/>
            <a:ext cx="2819400" cy="1384995"/>
          </a:xfrm>
          <a:prstGeom prst="rect">
            <a:avLst/>
          </a:prstGeom>
          <a:noFill/>
        </p:spPr>
        <p:txBody>
          <a:bodyPr wrap="square" rtlCol="0">
            <a:spAutoFit/>
          </a:bodyPr>
          <a:lstStyle/>
          <a:p>
            <a:pPr marL="119063" indent="-119063">
              <a:buFont typeface="Arial" pitchFamily="34" charset="0"/>
              <a:buChar char="•"/>
            </a:pPr>
            <a:r>
              <a:rPr lang="en-US" sz="1400" dirty="0" smtClean="0"/>
              <a:t>Focus on getting leader engagement and buy-in</a:t>
            </a:r>
          </a:p>
          <a:p>
            <a:pPr marL="119063" indent="-119063">
              <a:buFont typeface="Arial" pitchFamily="34" charset="0"/>
              <a:buChar char="•"/>
            </a:pPr>
            <a:r>
              <a:rPr lang="en-US" sz="1400" dirty="0" smtClean="0"/>
              <a:t>Creating the plan to ensure that changes are seamless at all levels in the organization</a:t>
            </a:r>
          </a:p>
          <a:p>
            <a:pPr marL="119063" indent="-119063">
              <a:buFont typeface="Arial" pitchFamily="34" charset="0"/>
              <a:buChar char="•"/>
            </a:pPr>
            <a:r>
              <a:rPr lang="en-US" sz="1400" dirty="0" smtClean="0"/>
              <a:t>Develop communications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515808" cy="1066800"/>
          </a:xfrm>
        </p:spPr>
        <p:txBody>
          <a:bodyPr/>
          <a:lstStyle/>
          <a:p>
            <a:r>
              <a:rPr lang="en-US" sz="3200" dirty="0" smtClean="0"/>
              <a:t>Performance Management Maturity Model</a:t>
            </a:r>
            <a:endParaRPr lang="en-US" sz="3200" dirty="0"/>
          </a:p>
        </p:txBody>
      </p:sp>
      <p:sp>
        <p:nvSpPr>
          <p:cNvPr id="4" name="Slide Number Placeholder 3"/>
          <p:cNvSpPr>
            <a:spLocks noGrp="1"/>
          </p:cNvSpPr>
          <p:nvPr>
            <p:ph type="sldNum" sz="quarter" idx="4294967295"/>
          </p:nvPr>
        </p:nvSpPr>
        <p:spPr>
          <a:xfrm>
            <a:off x="7239000" y="6324600"/>
            <a:ext cx="1219200" cy="381000"/>
          </a:xfrm>
          <a:prstGeom prst="rect">
            <a:avLst/>
          </a:prstGeom>
        </p:spPr>
        <p:txBody>
          <a:bodyPr/>
          <a:lstStyle/>
          <a:p>
            <a:pPr>
              <a:defRPr/>
            </a:pPr>
            <a:fld id="{369BF702-F224-43DC-8975-1CB3A97F21B3}" type="slidenum">
              <a:rPr lang="en-US" smtClean="0"/>
              <a:pPr>
                <a:defRPr/>
              </a:pPr>
              <a:t>12</a:t>
            </a:fld>
            <a:endParaRPr lang="en-US"/>
          </a:p>
        </p:txBody>
      </p:sp>
      <p:sp>
        <p:nvSpPr>
          <p:cNvPr id="5" name="Rounded Rectangle 4"/>
          <p:cNvSpPr/>
          <p:nvPr/>
        </p:nvSpPr>
        <p:spPr>
          <a:xfrm>
            <a:off x="2724539" y="3039344"/>
            <a:ext cx="6117149" cy="99315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090057" y="4146258"/>
            <a:ext cx="6813151" cy="1001814"/>
          </a:xfrm>
          <a:prstGeom prst="roundRect">
            <a:avLst/>
          </a:prstGeom>
          <a:solidFill>
            <a:srgbClr val="E7D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481328" y="5267922"/>
            <a:ext cx="7409688" cy="1001814"/>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265714" y="1995819"/>
            <a:ext cx="5573486" cy="886290"/>
          </a:xfrm>
          <a:prstGeom prst="roundRect">
            <a:avLst/>
          </a:prstGeom>
          <a:solidFill>
            <a:srgbClr val="FDDE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19298" y="5324819"/>
            <a:ext cx="6227064" cy="646331"/>
          </a:xfrm>
          <a:prstGeom prst="rect">
            <a:avLst/>
          </a:prstGeom>
          <a:noFill/>
        </p:spPr>
        <p:txBody>
          <a:bodyPr wrap="square" rtlCol="0">
            <a:spAutoFit/>
          </a:bodyPr>
          <a:lstStyle/>
          <a:p>
            <a:r>
              <a:rPr lang="en-US" dirty="0" smtClean="0"/>
              <a:t>Performance Management as </a:t>
            </a:r>
            <a:br>
              <a:rPr lang="en-US" dirty="0" smtClean="0"/>
            </a:br>
            <a:r>
              <a:rPr lang="en-US" dirty="0" smtClean="0"/>
              <a:t>Fragmented HR Process </a:t>
            </a:r>
            <a:endParaRPr lang="en-US" dirty="0"/>
          </a:p>
        </p:txBody>
      </p:sp>
      <p:sp>
        <p:nvSpPr>
          <p:cNvPr id="12" name="TextBox 11"/>
          <p:cNvSpPr txBox="1"/>
          <p:nvPr/>
        </p:nvSpPr>
        <p:spPr>
          <a:xfrm>
            <a:off x="2420241" y="4247099"/>
            <a:ext cx="6227064" cy="646331"/>
          </a:xfrm>
          <a:prstGeom prst="rect">
            <a:avLst/>
          </a:prstGeom>
          <a:noFill/>
        </p:spPr>
        <p:txBody>
          <a:bodyPr wrap="square" rtlCol="0">
            <a:spAutoFit/>
          </a:bodyPr>
          <a:lstStyle/>
          <a:p>
            <a:r>
              <a:rPr lang="en-US" dirty="0" smtClean="0"/>
              <a:t>Performance Management as </a:t>
            </a:r>
            <a:br>
              <a:rPr lang="en-US" dirty="0" smtClean="0"/>
            </a:br>
            <a:r>
              <a:rPr lang="en-US" dirty="0" smtClean="0"/>
              <a:t>Required Mandate</a:t>
            </a:r>
            <a:endParaRPr lang="en-US" dirty="0"/>
          </a:p>
        </p:txBody>
      </p:sp>
      <p:sp>
        <p:nvSpPr>
          <p:cNvPr id="17" name="TextBox 16"/>
          <p:cNvSpPr txBox="1"/>
          <p:nvPr/>
        </p:nvSpPr>
        <p:spPr>
          <a:xfrm>
            <a:off x="3379940" y="2036031"/>
            <a:ext cx="5879709" cy="646331"/>
          </a:xfrm>
          <a:prstGeom prst="rect">
            <a:avLst/>
          </a:prstGeom>
          <a:noFill/>
        </p:spPr>
        <p:txBody>
          <a:bodyPr wrap="square" rtlCol="0">
            <a:spAutoFit/>
          </a:bodyPr>
          <a:lstStyle/>
          <a:p>
            <a:r>
              <a:rPr lang="en-US" dirty="0" smtClean="0"/>
              <a:t>Performance Management </a:t>
            </a:r>
            <a:br>
              <a:rPr lang="en-US" dirty="0" smtClean="0"/>
            </a:br>
            <a:r>
              <a:rPr lang="en-US" dirty="0" smtClean="0"/>
              <a:t>Drives Development</a:t>
            </a:r>
            <a:endParaRPr lang="en-US" dirty="0"/>
          </a:p>
        </p:txBody>
      </p:sp>
      <p:sp>
        <p:nvSpPr>
          <p:cNvPr id="19" name="TextBox 18"/>
          <p:cNvSpPr txBox="1"/>
          <p:nvPr/>
        </p:nvSpPr>
        <p:spPr>
          <a:xfrm>
            <a:off x="2800738" y="3131756"/>
            <a:ext cx="6823831" cy="646331"/>
          </a:xfrm>
          <a:prstGeom prst="rect">
            <a:avLst/>
          </a:prstGeom>
          <a:noFill/>
        </p:spPr>
        <p:txBody>
          <a:bodyPr wrap="square" rtlCol="0">
            <a:spAutoFit/>
          </a:bodyPr>
          <a:lstStyle/>
          <a:p>
            <a:r>
              <a:rPr lang="en-US" dirty="0" smtClean="0"/>
              <a:t>Performance Management Drives </a:t>
            </a:r>
            <a:br>
              <a:rPr lang="en-US" dirty="0" smtClean="0"/>
            </a:br>
            <a:r>
              <a:rPr lang="en-US" dirty="0" smtClean="0"/>
              <a:t>Accountability and Compensation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Benchmarking Ivy Leagues</a:t>
            </a:r>
            <a:endParaRPr lang="en-US" sz="3600"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13</a:t>
            </a:fld>
            <a:endParaRPr lang="en-US" dirty="0">
              <a:solidFill>
                <a:srgbClr val="000000"/>
              </a:solidFill>
            </a:endParaRPr>
          </a:p>
        </p:txBody>
      </p:sp>
      <p:graphicFrame>
        <p:nvGraphicFramePr>
          <p:cNvPr id="6" name="Table 5"/>
          <p:cNvGraphicFramePr>
            <a:graphicFrameLocks noGrp="1"/>
          </p:cNvGraphicFramePr>
          <p:nvPr/>
        </p:nvGraphicFramePr>
        <p:xfrm>
          <a:off x="714374" y="1397000"/>
          <a:ext cx="8248651" cy="4754880"/>
        </p:xfrm>
        <a:graphic>
          <a:graphicData uri="http://schemas.openxmlformats.org/drawingml/2006/table">
            <a:tbl>
              <a:tblPr firstRow="1" bandRow="1">
                <a:tableStyleId>{5C22544A-7EE6-4342-B048-85BDC9FD1C3A}</a:tableStyleId>
              </a:tblPr>
              <a:tblGrid>
                <a:gridCol w="1076326"/>
                <a:gridCol w="1338090"/>
                <a:gridCol w="1083980"/>
                <a:gridCol w="1166132"/>
                <a:gridCol w="1166132"/>
                <a:gridCol w="1166132"/>
                <a:gridCol w="1251859"/>
              </a:tblGrid>
              <a:tr h="370840">
                <a:tc>
                  <a:txBody>
                    <a:bodyPr/>
                    <a:lstStyle/>
                    <a:p>
                      <a:r>
                        <a:rPr lang="en-US" sz="1400" dirty="0" smtClean="0"/>
                        <a:t>School</a:t>
                      </a:r>
                      <a:endParaRPr lang="en-US" sz="1400" dirty="0"/>
                    </a:p>
                  </a:txBody>
                  <a:tcPr>
                    <a:solidFill>
                      <a:srgbClr val="A63A00"/>
                    </a:solidFill>
                  </a:tcPr>
                </a:tc>
                <a:tc>
                  <a:txBody>
                    <a:bodyPr/>
                    <a:lstStyle/>
                    <a:p>
                      <a:r>
                        <a:rPr lang="en-US" sz="1400" dirty="0" smtClean="0"/>
                        <a:t>Uniform</a:t>
                      </a:r>
                      <a:r>
                        <a:rPr lang="en-US" sz="1400" baseline="0" dirty="0" smtClean="0"/>
                        <a:t> </a:t>
                      </a:r>
                      <a:r>
                        <a:rPr lang="en-US" sz="1400" dirty="0" smtClean="0"/>
                        <a:t>Process</a:t>
                      </a:r>
                      <a:r>
                        <a:rPr lang="en-US" sz="1400" baseline="0" dirty="0" smtClean="0"/>
                        <a:t> </a:t>
                      </a:r>
                      <a:endParaRPr lang="en-US" sz="1400" dirty="0"/>
                    </a:p>
                  </a:txBody>
                  <a:tcPr>
                    <a:solidFill>
                      <a:srgbClr val="A63A00"/>
                    </a:solidFill>
                  </a:tcPr>
                </a:tc>
                <a:tc>
                  <a:txBody>
                    <a:bodyPr/>
                    <a:lstStyle/>
                    <a:p>
                      <a:r>
                        <a:rPr lang="en-US" sz="1400" dirty="0" smtClean="0"/>
                        <a:t>Online</a:t>
                      </a:r>
                      <a:endParaRPr lang="en-US" sz="1400" dirty="0"/>
                    </a:p>
                  </a:txBody>
                  <a:tcPr>
                    <a:solidFill>
                      <a:srgbClr val="A63A00"/>
                    </a:solidFill>
                  </a:tcPr>
                </a:tc>
                <a:tc>
                  <a:txBody>
                    <a:bodyPr/>
                    <a:lstStyle/>
                    <a:p>
                      <a:r>
                        <a:rPr lang="en-US" sz="1400" dirty="0" smtClean="0"/>
                        <a:t>Goals</a:t>
                      </a:r>
                      <a:r>
                        <a:rPr lang="en-US" sz="1400" baseline="0" dirty="0" smtClean="0"/>
                        <a:t> and Year-end Appraisals</a:t>
                      </a:r>
                      <a:endParaRPr lang="en-US" sz="1400" dirty="0"/>
                    </a:p>
                  </a:txBody>
                  <a:tcPr>
                    <a:solidFill>
                      <a:srgbClr val="A63A00"/>
                    </a:solidFill>
                  </a:tcPr>
                </a:tc>
                <a:tc>
                  <a:txBody>
                    <a:bodyPr/>
                    <a:lstStyle/>
                    <a:p>
                      <a:r>
                        <a:rPr lang="en-US" sz="1400" dirty="0" smtClean="0"/>
                        <a:t>Mid-year</a:t>
                      </a:r>
                      <a:r>
                        <a:rPr lang="en-US" sz="1400" baseline="0" dirty="0" smtClean="0"/>
                        <a:t> check-ins</a:t>
                      </a:r>
                      <a:endParaRPr lang="en-US" sz="1400" dirty="0"/>
                    </a:p>
                  </a:txBody>
                  <a:tcPr>
                    <a:solidFill>
                      <a:srgbClr val="A63A00"/>
                    </a:solidFill>
                  </a:tcPr>
                </a:tc>
                <a:tc>
                  <a:txBody>
                    <a:bodyPr/>
                    <a:lstStyle/>
                    <a:p>
                      <a:r>
                        <a:rPr lang="en-US" sz="1400" dirty="0" smtClean="0"/>
                        <a:t>One Rating</a:t>
                      </a:r>
                      <a:r>
                        <a:rPr lang="en-US" sz="1400" baseline="0" dirty="0" smtClean="0"/>
                        <a:t> Scale</a:t>
                      </a:r>
                      <a:endParaRPr lang="en-US" sz="1400" dirty="0"/>
                    </a:p>
                  </a:txBody>
                  <a:tcPr>
                    <a:solidFill>
                      <a:srgbClr val="A63A00"/>
                    </a:solidFill>
                  </a:tcPr>
                </a:tc>
                <a:tc>
                  <a:txBody>
                    <a:bodyPr/>
                    <a:lstStyle/>
                    <a:p>
                      <a:r>
                        <a:rPr lang="en-US" sz="1400" dirty="0" smtClean="0"/>
                        <a:t>Universal</a:t>
                      </a:r>
                      <a:r>
                        <a:rPr lang="en-US" sz="1400" baseline="0" dirty="0" smtClean="0"/>
                        <a:t> set of </a:t>
                      </a:r>
                      <a:r>
                        <a:rPr lang="en-US" sz="1400" dirty="0" smtClean="0"/>
                        <a:t>Competencies</a:t>
                      </a:r>
                      <a:endParaRPr lang="en-US" sz="1400" dirty="0"/>
                    </a:p>
                  </a:txBody>
                  <a:tcPr>
                    <a:solidFill>
                      <a:srgbClr val="A63A00"/>
                    </a:solidFill>
                  </a:tcPr>
                </a:tc>
              </a:tr>
              <a:tr h="370840">
                <a:tc>
                  <a:txBody>
                    <a:bodyPr/>
                    <a:lstStyle/>
                    <a:p>
                      <a:r>
                        <a:rPr lang="en-US" dirty="0" smtClean="0"/>
                        <a:t>Stanford</a:t>
                      </a:r>
                      <a:endParaRPr lang="en-US" dirty="0"/>
                    </a:p>
                  </a:txBody>
                  <a:tcPr>
                    <a:solidFill>
                      <a:srgbClr val="E7D19A"/>
                    </a:solidFill>
                  </a:tcPr>
                </a:tc>
                <a:tc>
                  <a:txBody>
                    <a:bodyPr/>
                    <a:lstStyle/>
                    <a:p>
                      <a:endParaRPr lang="en-US" dirty="0"/>
                    </a:p>
                  </a:txBody>
                  <a:tcPr>
                    <a:solidFill>
                      <a:srgbClr val="E7D19A"/>
                    </a:solidFill>
                  </a:tcPr>
                </a:tc>
                <a:tc>
                  <a:txBody>
                    <a:bodyPr/>
                    <a:lstStyle/>
                    <a:p>
                      <a:r>
                        <a:rPr lang="en-US" sz="1400" dirty="0" smtClean="0"/>
                        <a:t>Pilot phase</a:t>
                      </a:r>
                      <a:endParaRPr lang="en-US" sz="1400" dirty="0"/>
                    </a:p>
                  </a:txBody>
                  <a:tcPr>
                    <a:solidFill>
                      <a:srgbClr val="E7D19A"/>
                    </a:solidFill>
                  </a:tcPr>
                </a:tc>
                <a:tc>
                  <a:txBody>
                    <a:bodyPr/>
                    <a:lstStyle/>
                    <a:p>
                      <a:endParaRPr lang="en-US" dirty="0"/>
                    </a:p>
                  </a:txBody>
                  <a:tcPr>
                    <a:solidFill>
                      <a:srgbClr val="E7D19A"/>
                    </a:solidFill>
                  </a:tcPr>
                </a:tc>
                <a:tc>
                  <a:txBody>
                    <a:bodyPr/>
                    <a:lstStyle/>
                    <a:p>
                      <a:r>
                        <a:rPr lang="en-US" sz="1400" dirty="0" smtClean="0"/>
                        <a:t>Some units</a:t>
                      </a:r>
                      <a:endParaRPr lang="en-US" sz="1400" dirty="0"/>
                    </a:p>
                  </a:txBody>
                  <a:tcPr>
                    <a:solidFill>
                      <a:srgbClr val="E7D19A"/>
                    </a:solidFill>
                  </a:tcPr>
                </a:tc>
                <a:tc>
                  <a:txBody>
                    <a:bodyPr/>
                    <a:lstStyle/>
                    <a:p>
                      <a:endParaRPr lang="en-US" dirty="0"/>
                    </a:p>
                  </a:txBody>
                  <a:tcPr>
                    <a:solidFill>
                      <a:srgbClr val="E7D19A"/>
                    </a:solidFill>
                  </a:tcPr>
                </a:tc>
                <a:tc>
                  <a:txBody>
                    <a:bodyPr/>
                    <a:lstStyle/>
                    <a:p>
                      <a:endParaRPr lang="en-US" dirty="0" smtClean="0"/>
                    </a:p>
                    <a:p>
                      <a:endParaRPr lang="en-US" dirty="0"/>
                    </a:p>
                  </a:txBody>
                  <a:tcPr>
                    <a:solidFill>
                      <a:srgbClr val="E7D19A"/>
                    </a:solidFill>
                  </a:tcPr>
                </a:tc>
              </a:tr>
              <a:tr h="370840">
                <a:tc>
                  <a:txBody>
                    <a:bodyPr/>
                    <a:lstStyle/>
                    <a:p>
                      <a:r>
                        <a:rPr lang="en-US" dirty="0" smtClean="0"/>
                        <a:t>Penn</a:t>
                      </a:r>
                      <a:endParaRPr lang="en-US" dirty="0"/>
                    </a:p>
                  </a:txBody>
                  <a:tcPr>
                    <a:solidFill>
                      <a:srgbClr val="F0AF00"/>
                    </a:solidFill>
                  </a:tcPr>
                </a:tc>
                <a:tc>
                  <a:txBody>
                    <a:bodyPr/>
                    <a:lstStyle/>
                    <a:p>
                      <a:endParaRPr lang="en-US" dirty="0"/>
                    </a:p>
                  </a:txBody>
                  <a:tcPr>
                    <a:solidFill>
                      <a:srgbClr val="F0AF00"/>
                    </a:solidFill>
                  </a:tcPr>
                </a:tc>
                <a:tc>
                  <a:txBody>
                    <a:bodyPr/>
                    <a:lstStyle/>
                    <a:p>
                      <a:r>
                        <a:rPr lang="en-US" sz="1400" dirty="0" smtClean="0"/>
                        <a:t>Reviewing options</a:t>
                      </a:r>
                      <a:endParaRPr lang="en-US" sz="1400" dirty="0"/>
                    </a:p>
                  </a:txBody>
                  <a:tcPr>
                    <a:solidFill>
                      <a:srgbClr val="F0AF00"/>
                    </a:solidFill>
                  </a:tcPr>
                </a:tc>
                <a:tc>
                  <a:txBody>
                    <a:bodyPr/>
                    <a:lstStyle/>
                    <a:p>
                      <a:endParaRPr lang="en-US" dirty="0"/>
                    </a:p>
                  </a:txBody>
                  <a:tcPr>
                    <a:solidFill>
                      <a:srgbClr val="F0A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Some units</a:t>
                      </a:r>
                    </a:p>
                  </a:txBody>
                  <a:tcPr>
                    <a:solidFill>
                      <a:srgbClr val="F0AF00"/>
                    </a:solidFill>
                  </a:tcPr>
                </a:tc>
                <a:tc>
                  <a:txBody>
                    <a:bodyPr/>
                    <a:lstStyle/>
                    <a:p>
                      <a:endParaRPr lang="en-US" dirty="0"/>
                    </a:p>
                  </a:txBody>
                  <a:tcPr>
                    <a:solidFill>
                      <a:srgbClr val="F0AF00"/>
                    </a:solidFill>
                  </a:tcPr>
                </a:tc>
                <a:tc>
                  <a:txBody>
                    <a:bodyPr/>
                    <a:lstStyle/>
                    <a:p>
                      <a:endParaRPr lang="en-US" dirty="0" smtClean="0"/>
                    </a:p>
                    <a:p>
                      <a:endParaRPr lang="en-US" dirty="0"/>
                    </a:p>
                  </a:txBody>
                  <a:tcPr>
                    <a:solidFill>
                      <a:srgbClr val="F0AF00"/>
                    </a:solidFill>
                  </a:tcPr>
                </a:tc>
              </a:tr>
              <a:tr h="370840">
                <a:tc>
                  <a:txBody>
                    <a:bodyPr/>
                    <a:lstStyle/>
                    <a:p>
                      <a:r>
                        <a:rPr lang="en-US" dirty="0" smtClean="0"/>
                        <a:t>MIT</a:t>
                      </a:r>
                      <a:endParaRPr lang="en-US" dirty="0"/>
                    </a:p>
                  </a:txBody>
                  <a:tcPr>
                    <a:solidFill>
                      <a:srgbClr val="E7D19A"/>
                    </a:solidFill>
                  </a:tcPr>
                </a:tc>
                <a:tc>
                  <a:txBody>
                    <a:bodyPr/>
                    <a:lstStyle/>
                    <a:p>
                      <a:endParaRPr lang="en-US" sz="1400" dirty="0" smtClean="0"/>
                    </a:p>
                    <a:p>
                      <a:r>
                        <a:rPr lang="en-US" sz="1400" dirty="0" smtClean="0"/>
                        <a:t>Recommended baseline process across university</a:t>
                      </a:r>
                      <a:endParaRPr lang="en-US" sz="1400" dirty="0"/>
                    </a:p>
                  </a:txBody>
                  <a:tcPr>
                    <a:solidFill>
                      <a:srgbClr val="E7D19A"/>
                    </a:solidFill>
                  </a:tcPr>
                </a:tc>
                <a:tc>
                  <a:txBody>
                    <a:bodyPr/>
                    <a:lstStyle/>
                    <a:p>
                      <a:r>
                        <a:rPr lang="en-US" sz="1400" dirty="0" smtClean="0"/>
                        <a:t>Reviewing options</a:t>
                      </a:r>
                      <a:endParaRPr lang="en-US" sz="1400" dirty="0"/>
                    </a:p>
                  </a:txBody>
                  <a:tcPr>
                    <a:solidFill>
                      <a:srgbClr val="E7D19A"/>
                    </a:solidFill>
                  </a:tcPr>
                </a:tc>
                <a:tc>
                  <a:txBody>
                    <a:bodyPr/>
                    <a:lstStyle/>
                    <a:p>
                      <a:endParaRPr lang="en-US" dirty="0"/>
                    </a:p>
                  </a:txBody>
                  <a:tcPr>
                    <a:solidFill>
                      <a:srgbClr val="E7D19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Informal process</a:t>
                      </a:r>
                    </a:p>
                  </a:txBody>
                  <a:tcPr>
                    <a:solidFill>
                      <a:srgbClr val="E7D19A"/>
                    </a:solidFill>
                  </a:tcPr>
                </a:tc>
                <a:tc>
                  <a:txBody>
                    <a:bodyPr/>
                    <a:lstStyle/>
                    <a:p>
                      <a:endParaRPr lang="en-US" dirty="0"/>
                    </a:p>
                  </a:txBody>
                  <a:tcPr>
                    <a:solidFill>
                      <a:srgbClr val="E7D19A"/>
                    </a:solidFill>
                  </a:tcPr>
                </a:tc>
                <a:tc>
                  <a:txBody>
                    <a:bodyPr/>
                    <a:lstStyle/>
                    <a:p>
                      <a:endParaRPr lang="en-US" dirty="0" smtClean="0"/>
                    </a:p>
                    <a:p>
                      <a:endParaRPr lang="en-US" dirty="0"/>
                    </a:p>
                  </a:txBody>
                  <a:tcPr>
                    <a:solidFill>
                      <a:srgbClr val="E7D19A"/>
                    </a:solidFill>
                  </a:tcPr>
                </a:tc>
              </a:tr>
              <a:tr h="370840">
                <a:tc>
                  <a:txBody>
                    <a:bodyPr/>
                    <a:lstStyle/>
                    <a:p>
                      <a:r>
                        <a:rPr lang="en-US" dirty="0" smtClean="0"/>
                        <a:t>Harvard</a:t>
                      </a:r>
                      <a:endParaRPr lang="en-US" dirty="0"/>
                    </a:p>
                  </a:txBody>
                  <a:tcPr>
                    <a:solidFill>
                      <a:srgbClr val="F0AF00"/>
                    </a:solidFill>
                  </a:tcPr>
                </a:tc>
                <a:tc>
                  <a:txBody>
                    <a:bodyPr/>
                    <a:lstStyle/>
                    <a:p>
                      <a:endParaRPr lang="en-US" sz="1400" dirty="0" smtClean="0"/>
                    </a:p>
                    <a:p>
                      <a:r>
                        <a:rPr lang="en-US" sz="1400" dirty="0" smtClean="0"/>
                        <a:t>Forms,</a:t>
                      </a:r>
                      <a:r>
                        <a:rPr lang="en-US" sz="1400" baseline="0" dirty="0" smtClean="0"/>
                        <a:t> scales differ, components of performance management are uniform</a:t>
                      </a:r>
                      <a:endParaRPr lang="en-US" sz="1400" dirty="0"/>
                    </a:p>
                  </a:txBody>
                  <a:tcPr>
                    <a:solidFill>
                      <a:srgbClr val="F0AF00"/>
                    </a:solidFill>
                  </a:tcPr>
                </a:tc>
                <a:tc>
                  <a:txBody>
                    <a:bodyPr/>
                    <a:lstStyle/>
                    <a:p>
                      <a:r>
                        <a:rPr lang="en-US" sz="1400" dirty="0" smtClean="0"/>
                        <a:t>Reviewing options</a:t>
                      </a:r>
                      <a:endParaRPr lang="en-US" sz="1400" dirty="0"/>
                    </a:p>
                  </a:txBody>
                  <a:tcPr>
                    <a:solidFill>
                      <a:srgbClr val="F0AF00"/>
                    </a:solidFill>
                  </a:tcPr>
                </a:tc>
                <a:tc>
                  <a:txBody>
                    <a:bodyPr/>
                    <a:lstStyle/>
                    <a:p>
                      <a:endParaRPr lang="en-US" dirty="0"/>
                    </a:p>
                  </a:txBody>
                  <a:tcPr>
                    <a:solidFill>
                      <a:srgbClr val="F0A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Some units</a:t>
                      </a:r>
                    </a:p>
                  </a:txBody>
                  <a:tcPr>
                    <a:solidFill>
                      <a:srgbClr val="F0AF00"/>
                    </a:solidFill>
                  </a:tcPr>
                </a:tc>
                <a:tc>
                  <a:txBody>
                    <a:bodyPr/>
                    <a:lstStyle/>
                    <a:p>
                      <a:endParaRPr lang="en-US" dirty="0"/>
                    </a:p>
                  </a:txBody>
                  <a:tcPr>
                    <a:solidFill>
                      <a:srgbClr val="F0AF00"/>
                    </a:solidFill>
                  </a:tcPr>
                </a:tc>
                <a:tc>
                  <a:txBody>
                    <a:bodyPr/>
                    <a:lstStyle/>
                    <a:p>
                      <a:endParaRPr lang="en-US" dirty="0" smtClean="0"/>
                    </a:p>
                    <a:p>
                      <a:endParaRPr lang="en-US" dirty="0"/>
                    </a:p>
                  </a:txBody>
                  <a:tcPr>
                    <a:solidFill>
                      <a:srgbClr val="F0AF00"/>
                    </a:solidFill>
                  </a:tcPr>
                </a:tc>
              </a:tr>
            </a:tbl>
          </a:graphicData>
        </a:graphic>
      </p:graphicFrame>
      <p:pic>
        <p:nvPicPr>
          <p:cNvPr id="7" name="Picture 6" descr="green_check_mark_clip_art_93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362947" y="2958319"/>
            <a:ext cx="186273" cy="214542"/>
          </a:xfrm>
          <a:prstGeom prst="rect">
            <a:avLst/>
          </a:prstGeom>
        </p:spPr>
      </p:pic>
      <p:pic>
        <p:nvPicPr>
          <p:cNvPr id="8" name="Picture 7" descr="green_check_mark_clip_art_93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762788" y="2350553"/>
            <a:ext cx="186273" cy="214542"/>
          </a:xfrm>
          <a:prstGeom prst="rect">
            <a:avLst/>
          </a:prstGeom>
        </p:spPr>
      </p:pic>
      <p:pic>
        <p:nvPicPr>
          <p:cNvPr id="9" name="Picture 8" descr="green_check_mark_clip_art_93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738918" y="2965661"/>
            <a:ext cx="186273" cy="214542"/>
          </a:xfrm>
          <a:prstGeom prst="rect">
            <a:avLst/>
          </a:prstGeom>
        </p:spPr>
      </p:pic>
      <p:pic>
        <p:nvPicPr>
          <p:cNvPr id="10" name="Picture 9" descr="green_check_mark_clip_art_93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715048" y="3459582"/>
            <a:ext cx="186273" cy="214542"/>
          </a:xfrm>
          <a:prstGeom prst="rect">
            <a:avLst/>
          </a:prstGeom>
        </p:spPr>
      </p:pic>
      <p:pic>
        <p:nvPicPr>
          <p:cNvPr id="11" name="Picture 10" descr="green_check_mark_clip_art_93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702196" y="4647574"/>
            <a:ext cx="186273" cy="214542"/>
          </a:xfrm>
          <a:prstGeom prst="rect">
            <a:avLst/>
          </a:prstGeom>
        </p:spPr>
      </p:pic>
      <p:pic>
        <p:nvPicPr>
          <p:cNvPr id="12" name="Picture 11" descr="green_check_mark_clip_art_93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107545" y="2976678"/>
            <a:ext cx="186273" cy="214542"/>
          </a:xfrm>
          <a:prstGeom prst="rect">
            <a:avLst/>
          </a:prstGeom>
        </p:spPr>
      </p:pic>
      <p:pic>
        <p:nvPicPr>
          <p:cNvPr id="13" name="Picture 12" descr="green_check_mark_clip_art_93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8196379" y="2963825"/>
            <a:ext cx="186273" cy="214542"/>
          </a:xfrm>
          <a:prstGeom prst="rect">
            <a:avLst/>
          </a:prstGeom>
        </p:spPr>
      </p:pic>
      <p:pic>
        <p:nvPicPr>
          <p:cNvPr id="14" name="Picture 13" descr="polls_525px_X_mark.svg_1531_677876_answer_2_xlarge.png"/>
          <p:cNvPicPr>
            <a:picLocks noChangeAspect="1"/>
          </p:cNvPicPr>
          <p:nvPr/>
        </p:nvPicPr>
        <p:blipFill>
          <a:blip r:embed="rId3" cstate="print"/>
          <a:stretch>
            <a:fillRect/>
          </a:stretch>
        </p:blipFill>
        <p:spPr>
          <a:xfrm>
            <a:off x="2310443" y="2257884"/>
            <a:ext cx="267503" cy="305967"/>
          </a:xfrm>
          <a:prstGeom prst="rect">
            <a:avLst/>
          </a:prstGeom>
        </p:spPr>
      </p:pic>
      <p:pic>
        <p:nvPicPr>
          <p:cNvPr id="15" name="Picture 14" descr="polls_525px_X_mark.svg_1531_677876_answer_2_xlarge.png"/>
          <p:cNvPicPr>
            <a:picLocks noChangeAspect="1"/>
          </p:cNvPicPr>
          <p:nvPr/>
        </p:nvPicPr>
        <p:blipFill>
          <a:blip r:embed="rId3" cstate="print"/>
          <a:stretch>
            <a:fillRect/>
          </a:stretch>
        </p:blipFill>
        <p:spPr>
          <a:xfrm>
            <a:off x="7034843" y="2256047"/>
            <a:ext cx="267503" cy="305967"/>
          </a:xfrm>
          <a:prstGeom prst="rect">
            <a:avLst/>
          </a:prstGeom>
        </p:spPr>
      </p:pic>
      <p:pic>
        <p:nvPicPr>
          <p:cNvPr id="16" name="Picture 15" descr="polls_525px_X_mark.svg_1531_677876_answer_2_xlarge.png"/>
          <p:cNvPicPr>
            <a:picLocks noChangeAspect="1"/>
          </p:cNvPicPr>
          <p:nvPr/>
        </p:nvPicPr>
        <p:blipFill>
          <a:blip r:embed="rId3" cstate="print"/>
          <a:stretch>
            <a:fillRect/>
          </a:stretch>
        </p:blipFill>
        <p:spPr>
          <a:xfrm>
            <a:off x="7021990" y="3631318"/>
            <a:ext cx="267503" cy="305967"/>
          </a:xfrm>
          <a:prstGeom prst="rect">
            <a:avLst/>
          </a:prstGeom>
        </p:spPr>
      </p:pic>
      <p:pic>
        <p:nvPicPr>
          <p:cNvPr id="17" name="Picture 16" descr="polls_525px_X_mark.svg_1531_677876_answer_2_xlarge.png"/>
          <p:cNvPicPr>
            <a:picLocks noChangeAspect="1"/>
          </p:cNvPicPr>
          <p:nvPr/>
        </p:nvPicPr>
        <p:blipFill>
          <a:blip r:embed="rId3" cstate="print"/>
          <a:stretch>
            <a:fillRect/>
          </a:stretch>
        </p:blipFill>
        <p:spPr>
          <a:xfrm>
            <a:off x="7031171" y="4620998"/>
            <a:ext cx="267503" cy="305967"/>
          </a:xfrm>
          <a:prstGeom prst="rect">
            <a:avLst/>
          </a:prstGeom>
        </p:spPr>
      </p:pic>
      <p:pic>
        <p:nvPicPr>
          <p:cNvPr id="18" name="Picture 17" descr="polls_525px_X_mark.svg_1531_677876_answer_2_xlarge.png"/>
          <p:cNvPicPr>
            <a:picLocks noChangeAspect="1"/>
          </p:cNvPicPr>
          <p:nvPr/>
        </p:nvPicPr>
        <p:blipFill>
          <a:blip r:embed="rId3" cstate="print"/>
          <a:stretch>
            <a:fillRect/>
          </a:stretch>
        </p:blipFill>
        <p:spPr>
          <a:xfrm>
            <a:off x="8186106" y="4641195"/>
            <a:ext cx="267503" cy="305967"/>
          </a:xfrm>
          <a:prstGeom prst="rect">
            <a:avLst/>
          </a:prstGeom>
        </p:spPr>
      </p:pic>
      <p:pic>
        <p:nvPicPr>
          <p:cNvPr id="19" name="Picture 18" descr="polls_525px_X_mark.svg_1531_677876_answer_2_xlarge.png"/>
          <p:cNvPicPr>
            <a:picLocks noChangeAspect="1"/>
          </p:cNvPicPr>
          <p:nvPr/>
        </p:nvPicPr>
        <p:blipFill>
          <a:blip r:embed="rId3" cstate="print"/>
          <a:stretch>
            <a:fillRect/>
          </a:stretch>
        </p:blipFill>
        <p:spPr>
          <a:xfrm>
            <a:off x="8173253" y="3603776"/>
            <a:ext cx="267503" cy="305967"/>
          </a:xfrm>
          <a:prstGeom prst="rect">
            <a:avLst/>
          </a:prstGeom>
        </p:spPr>
      </p:pic>
      <p:pic>
        <p:nvPicPr>
          <p:cNvPr id="20" name="Picture 19" descr="polls_525px_X_mark.svg_1531_677876_answer_2_xlarge.png"/>
          <p:cNvPicPr>
            <a:picLocks noChangeAspect="1"/>
          </p:cNvPicPr>
          <p:nvPr/>
        </p:nvPicPr>
        <p:blipFill>
          <a:blip r:embed="rId3" cstate="print"/>
          <a:stretch>
            <a:fillRect/>
          </a:stretch>
        </p:blipFill>
        <p:spPr>
          <a:xfrm>
            <a:off x="8193451" y="2279916"/>
            <a:ext cx="267503" cy="305967"/>
          </a:xfrm>
          <a:prstGeom prst="rect">
            <a:avLst/>
          </a:prstGeom>
        </p:spPr>
      </p:pic>
      <p:pic>
        <p:nvPicPr>
          <p:cNvPr id="21" name="Picture 20" descr="green_check_mark_clip_art_93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350092" y="3463263"/>
            <a:ext cx="186273" cy="214542"/>
          </a:xfrm>
          <a:prstGeom prst="rect">
            <a:avLst/>
          </a:prstGeom>
        </p:spPr>
      </p:pic>
      <p:pic>
        <p:nvPicPr>
          <p:cNvPr id="22" name="Picture 21" descr="green_check_mark_clip_art_93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304186" y="4618210"/>
            <a:ext cx="186273" cy="214542"/>
          </a:xfrm>
          <a:prstGeom prst="rect">
            <a:avLst/>
          </a:prstGeom>
        </p:spPr>
      </p:pic>
      <p:sp>
        <p:nvSpPr>
          <p:cNvPr id="23" name="TextBox 22"/>
          <p:cNvSpPr txBox="1"/>
          <p:nvPr/>
        </p:nvSpPr>
        <p:spPr>
          <a:xfrm>
            <a:off x="1323975" y="6438900"/>
            <a:ext cx="2743200" cy="369332"/>
          </a:xfrm>
          <a:prstGeom prst="rect">
            <a:avLst/>
          </a:prstGeom>
          <a:noFill/>
        </p:spPr>
        <p:txBody>
          <a:bodyPr wrap="square" rtlCol="0">
            <a:spAutoFit/>
          </a:bodyPr>
          <a:lstStyle/>
          <a:p>
            <a:r>
              <a:rPr lang="en-US" dirty="0" smtClean="0"/>
              <a:t> = Not a current practice</a:t>
            </a:r>
            <a:endParaRPr lang="en-US" dirty="0"/>
          </a:p>
        </p:txBody>
      </p:sp>
      <p:pic>
        <p:nvPicPr>
          <p:cNvPr id="24" name="Picture 23" descr="polls_525px_X_mark.svg_1531_677876_answer_2_xlarge.png"/>
          <p:cNvPicPr>
            <a:picLocks noChangeAspect="1"/>
          </p:cNvPicPr>
          <p:nvPr/>
        </p:nvPicPr>
        <p:blipFill>
          <a:blip r:embed="rId3" cstate="print"/>
          <a:stretch>
            <a:fillRect/>
          </a:stretch>
        </p:blipFill>
        <p:spPr>
          <a:xfrm>
            <a:off x="1157918" y="6485358"/>
            <a:ext cx="267503" cy="305967"/>
          </a:xfrm>
          <a:prstGeom prst="rect">
            <a:avLst/>
          </a:prstGeom>
        </p:spPr>
      </p:pic>
      <p:pic>
        <p:nvPicPr>
          <p:cNvPr id="25" name="Picture 24" descr="green_check_mark_clip_art_9355.jpg"/>
          <p:cNvPicPr>
            <a:picLocks noChangeAspect="1"/>
          </p:cNvPicPr>
          <p:nvPr/>
        </p:nvPicPr>
        <p:blipFill>
          <a:blip r:embed="rId2" cstate="print">
            <a:clrChange>
              <a:clrFrom>
                <a:srgbClr val="FFFFFF"/>
              </a:clrFrom>
              <a:clrTo>
                <a:srgbClr val="FFFFFF">
                  <a:alpha val="0"/>
                </a:srgbClr>
              </a:clrTo>
            </a:clrChange>
          </a:blip>
          <a:stretch>
            <a:fillRect/>
          </a:stretch>
        </p:blipFill>
        <p:spPr>
          <a:xfrm>
            <a:off x="4571136" y="6504160"/>
            <a:ext cx="186273" cy="214542"/>
          </a:xfrm>
          <a:prstGeom prst="rect">
            <a:avLst/>
          </a:prstGeom>
        </p:spPr>
      </p:pic>
      <p:sp>
        <p:nvSpPr>
          <p:cNvPr id="26" name="TextBox 25"/>
          <p:cNvSpPr txBox="1"/>
          <p:nvPr/>
        </p:nvSpPr>
        <p:spPr>
          <a:xfrm>
            <a:off x="4743450" y="6441043"/>
            <a:ext cx="2743200" cy="369332"/>
          </a:xfrm>
          <a:prstGeom prst="rect">
            <a:avLst/>
          </a:prstGeom>
          <a:noFill/>
        </p:spPr>
        <p:txBody>
          <a:bodyPr wrap="square" rtlCol="0">
            <a:spAutoFit/>
          </a:bodyPr>
          <a:lstStyle/>
          <a:p>
            <a:r>
              <a:rPr lang="en-US" dirty="0" smtClean="0"/>
              <a:t> = Consistently practiced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Common Themes at Stanford </a:t>
            </a:r>
            <a:endParaRPr lang="en-US" sz="3600"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14</a:t>
            </a:fld>
            <a:endParaRPr lang="en-US" dirty="0">
              <a:solidFill>
                <a:srgbClr val="000000"/>
              </a:solidFill>
            </a:endParaRPr>
          </a:p>
        </p:txBody>
      </p:sp>
      <p:sp>
        <p:nvSpPr>
          <p:cNvPr id="11" name="Rectangle 10"/>
          <p:cNvSpPr/>
          <p:nvPr/>
        </p:nvSpPr>
        <p:spPr>
          <a:xfrm>
            <a:off x="923581" y="4063389"/>
            <a:ext cx="3580482" cy="2434728"/>
          </a:xfrm>
          <a:prstGeom prst="rect">
            <a:avLst/>
          </a:prstGeom>
          <a:solidFill>
            <a:srgbClr val="F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25417" y="1355074"/>
            <a:ext cx="3580482" cy="2434728"/>
          </a:xfrm>
          <a:prstGeom prst="rect">
            <a:avLst/>
          </a:prstGeom>
          <a:solidFill>
            <a:srgbClr val="BF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098972" y="1342222"/>
            <a:ext cx="3580482" cy="2434728"/>
          </a:xfrm>
          <a:prstGeom prst="rect">
            <a:avLst/>
          </a:prstGeom>
          <a:solidFill>
            <a:srgbClr val="E7D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097138" y="4061553"/>
            <a:ext cx="3580482" cy="2434728"/>
          </a:xfrm>
          <a:prstGeom prst="rect">
            <a:avLst/>
          </a:prstGeom>
          <a:solidFill>
            <a:srgbClr val="A63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925417" y="1828800"/>
            <a:ext cx="3569465" cy="0"/>
          </a:xfrm>
          <a:prstGeom prst="line">
            <a:avLst/>
          </a:prstGeom>
          <a:ln w="38100">
            <a:solidFill>
              <a:srgbClr val="3605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23581" y="4515080"/>
            <a:ext cx="3569465" cy="0"/>
          </a:xfrm>
          <a:prstGeom prst="line">
            <a:avLst/>
          </a:prstGeom>
          <a:ln w="38100">
            <a:solidFill>
              <a:srgbClr val="3605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97138" y="4524260"/>
            <a:ext cx="3569465" cy="0"/>
          </a:xfrm>
          <a:prstGeom prst="line">
            <a:avLst/>
          </a:prstGeom>
          <a:ln w="38100">
            <a:solidFill>
              <a:srgbClr val="36052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95302" y="1834308"/>
            <a:ext cx="3569465" cy="0"/>
          </a:xfrm>
          <a:prstGeom prst="line">
            <a:avLst/>
          </a:prstGeom>
          <a:ln w="38100">
            <a:solidFill>
              <a:srgbClr val="36052E"/>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3925" y="1409700"/>
            <a:ext cx="3562349" cy="369332"/>
          </a:xfrm>
          <a:prstGeom prst="rect">
            <a:avLst/>
          </a:prstGeom>
          <a:noFill/>
        </p:spPr>
        <p:txBody>
          <a:bodyPr wrap="square" rtlCol="0">
            <a:spAutoFit/>
          </a:bodyPr>
          <a:lstStyle/>
          <a:p>
            <a:r>
              <a:rPr lang="en-US" dirty="0" smtClean="0"/>
              <a:t>Ineffective Process</a:t>
            </a:r>
            <a:endParaRPr lang="en-US" dirty="0"/>
          </a:p>
        </p:txBody>
      </p:sp>
      <p:sp>
        <p:nvSpPr>
          <p:cNvPr id="21" name="TextBox 20"/>
          <p:cNvSpPr txBox="1"/>
          <p:nvPr/>
        </p:nvSpPr>
        <p:spPr>
          <a:xfrm>
            <a:off x="5105400" y="1419225"/>
            <a:ext cx="3562349" cy="369332"/>
          </a:xfrm>
          <a:prstGeom prst="rect">
            <a:avLst/>
          </a:prstGeom>
          <a:noFill/>
        </p:spPr>
        <p:txBody>
          <a:bodyPr wrap="square" rtlCol="0">
            <a:spAutoFit/>
          </a:bodyPr>
          <a:lstStyle/>
          <a:p>
            <a:r>
              <a:rPr lang="en-US" dirty="0" smtClean="0"/>
              <a:t>No line level sponsorship</a:t>
            </a:r>
            <a:endParaRPr lang="en-US" dirty="0"/>
          </a:p>
        </p:txBody>
      </p:sp>
      <p:sp>
        <p:nvSpPr>
          <p:cNvPr id="22" name="TextBox 21"/>
          <p:cNvSpPr txBox="1"/>
          <p:nvPr/>
        </p:nvSpPr>
        <p:spPr>
          <a:xfrm>
            <a:off x="876300" y="4105275"/>
            <a:ext cx="3819525" cy="369332"/>
          </a:xfrm>
          <a:prstGeom prst="rect">
            <a:avLst/>
          </a:prstGeom>
          <a:noFill/>
        </p:spPr>
        <p:txBody>
          <a:bodyPr wrap="square" rtlCol="0">
            <a:spAutoFit/>
          </a:bodyPr>
          <a:lstStyle/>
          <a:p>
            <a:r>
              <a:rPr lang="en-US" dirty="0" smtClean="0"/>
              <a:t>Managers Are Unskilled at PM</a:t>
            </a:r>
            <a:endParaRPr lang="en-US" dirty="0"/>
          </a:p>
        </p:txBody>
      </p:sp>
      <p:sp>
        <p:nvSpPr>
          <p:cNvPr id="23" name="TextBox 22"/>
          <p:cNvSpPr txBox="1"/>
          <p:nvPr/>
        </p:nvSpPr>
        <p:spPr>
          <a:xfrm>
            <a:off x="5114925" y="4095750"/>
            <a:ext cx="3562349" cy="369332"/>
          </a:xfrm>
          <a:prstGeom prst="rect">
            <a:avLst/>
          </a:prstGeom>
          <a:noFill/>
        </p:spPr>
        <p:txBody>
          <a:bodyPr wrap="square" rtlCol="0">
            <a:spAutoFit/>
          </a:bodyPr>
          <a:lstStyle/>
          <a:p>
            <a:r>
              <a:rPr lang="en-US" dirty="0" smtClean="0"/>
              <a:t>Lack Effective Tools for PM</a:t>
            </a:r>
            <a:endParaRPr lang="en-US" dirty="0"/>
          </a:p>
        </p:txBody>
      </p:sp>
      <p:sp>
        <p:nvSpPr>
          <p:cNvPr id="25" name="TextBox 24"/>
          <p:cNvSpPr txBox="1"/>
          <p:nvPr/>
        </p:nvSpPr>
        <p:spPr>
          <a:xfrm>
            <a:off x="5076825" y="1952625"/>
            <a:ext cx="3419475" cy="1754326"/>
          </a:xfrm>
          <a:prstGeom prst="rect">
            <a:avLst/>
          </a:prstGeom>
          <a:noFill/>
        </p:spPr>
        <p:txBody>
          <a:bodyPr wrap="square" rtlCol="0">
            <a:spAutoFit/>
          </a:bodyPr>
          <a:lstStyle/>
          <a:p>
            <a:pPr marL="114300" indent="-114300">
              <a:buFont typeface="Arial" pitchFamily="34" charset="0"/>
              <a:buChar char="•"/>
            </a:pPr>
            <a:r>
              <a:rPr lang="en-US" sz="1200" dirty="0" smtClean="0"/>
              <a:t>“Faculty don’t want to be bothered with performance management.”</a:t>
            </a:r>
          </a:p>
          <a:p>
            <a:pPr marL="114300" indent="-114300">
              <a:buFont typeface="Arial" pitchFamily="34" charset="0"/>
              <a:buChar char="•"/>
            </a:pPr>
            <a:r>
              <a:rPr lang="en-US" sz="1200" dirty="0" smtClean="0"/>
              <a:t>“Performance management is seen as an HR practice.”</a:t>
            </a:r>
          </a:p>
          <a:p>
            <a:pPr marL="114300" indent="-114300">
              <a:buFont typeface="Arial" pitchFamily="34" charset="0"/>
              <a:buChar char="•"/>
            </a:pPr>
            <a:r>
              <a:rPr lang="en-US" sz="1200" dirty="0" smtClean="0"/>
              <a:t>“This is not a true ‘pay-for-performance’ culture.”</a:t>
            </a:r>
          </a:p>
          <a:p>
            <a:pPr marL="114300" indent="-114300"/>
            <a:endParaRPr lang="en-US" sz="1200" dirty="0" smtClean="0"/>
          </a:p>
          <a:p>
            <a:pPr marL="114300" indent="-114300">
              <a:buFont typeface="Arial" pitchFamily="34" charset="0"/>
              <a:buChar char="•"/>
            </a:pPr>
            <a:endParaRPr lang="en-US" sz="1200" dirty="0" smtClean="0"/>
          </a:p>
          <a:p>
            <a:pPr marL="114300" indent="-114300">
              <a:buFont typeface="Arial" pitchFamily="34" charset="0"/>
              <a:buChar char="•"/>
            </a:pPr>
            <a:endParaRPr lang="en-US" sz="1200" dirty="0" smtClean="0"/>
          </a:p>
          <a:p>
            <a:pPr marL="114300" indent="-114300">
              <a:buFont typeface="Arial" pitchFamily="34" charset="0"/>
              <a:buChar char="•"/>
            </a:pPr>
            <a:endParaRPr lang="en-US" sz="1200" dirty="0"/>
          </a:p>
        </p:txBody>
      </p:sp>
      <p:sp>
        <p:nvSpPr>
          <p:cNvPr id="26" name="TextBox 25"/>
          <p:cNvSpPr txBox="1"/>
          <p:nvPr/>
        </p:nvSpPr>
        <p:spPr>
          <a:xfrm>
            <a:off x="952500" y="4619625"/>
            <a:ext cx="3419475" cy="2677656"/>
          </a:xfrm>
          <a:prstGeom prst="rect">
            <a:avLst/>
          </a:prstGeom>
          <a:noFill/>
        </p:spPr>
        <p:txBody>
          <a:bodyPr wrap="square" rtlCol="0">
            <a:spAutoFit/>
          </a:bodyPr>
          <a:lstStyle/>
          <a:p>
            <a:pPr marL="114300" indent="-114300">
              <a:buFont typeface="Arial" pitchFamily="34" charset="0"/>
              <a:buChar char="•"/>
            </a:pPr>
            <a:r>
              <a:rPr lang="en-US" sz="1200" dirty="0" smtClean="0"/>
              <a:t>“Managers lack the skills to manage performance effectively.”</a:t>
            </a:r>
          </a:p>
          <a:p>
            <a:pPr marL="114300" indent="-114300">
              <a:buFont typeface="Arial" pitchFamily="34" charset="0"/>
              <a:buChar char="•"/>
            </a:pPr>
            <a:r>
              <a:rPr lang="en-US" sz="1200" dirty="0" smtClean="0"/>
              <a:t>“There are no career growth opportunities here, therefore development planning isn’t that beneficial.”</a:t>
            </a:r>
          </a:p>
          <a:p>
            <a:pPr marL="114300" indent="-114300">
              <a:buFont typeface="Arial" pitchFamily="34" charset="0"/>
              <a:buChar char="•"/>
            </a:pPr>
            <a:r>
              <a:rPr lang="en-US" sz="1200" dirty="0" smtClean="0"/>
              <a:t>“Faculty and staff would rather hold on to their people than help them advance their careers.”</a:t>
            </a:r>
          </a:p>
          <a:p>
            <a:pPr marL="114300" indent="-114300">
              <a:buFont typeface="Arial" pitchFamily="34" charset="0"/>
              <a:buChar char="•"/>
            </a:pPr>
            <a:endParaRPr lang="en-US" sz="1200" dirty="0" smtClean="0"/>
          </a:p>
          <a:p>
            <a:pPr marL="114300" indent="-114300">
              <a:buFont typeface="Arial" pitchFamily="34" charset="0"/>
              <a:buChar char="•"/>
            </a:pPr>
            <a:endParaRPr lang="en-US" sz="1200" dirty="0" smtClean="0"/>
          </a:p>
          <a:p>
            <a:pPr marL="114300" indent="-114300">
              <a:buFont typeface="Arial" pitchFamily="34" charset="0"/>
              <a:buChar char="•"/>
            </a:pPr>
            <a:endParaRPr lang="en-US" sz="1200" dirty="0" smtClean="0"/>
          </a:p>
          <a:p>
            <a:pPr marL="114300" indent="-114300">
              <a:buFont typeface="Arial" pitchFamily="34" charset="0"/>
              <a:buChar char="•"/>
            </a:pPr>
            <a:endParaRPr lang="en-US" sz="1200" dirty="0" smtClean="0"/>
          </a:p>
          <a:p>
            <a:pPr marL="114300" indent="-114300">
              <a:buFont typeface="Arial" pitchFamily="34" charset="0"/>
              <a:buChar char="•"/>
            </a:pPr>
            <a:endParaRPr lang="en-US" sz="1200" dirty="0" smtClean="0"/>
          </a:p>
          <a:p>
            <a:pPr marL="114300" indent="-114300">
              <a:buFont typeface="Arial" pitchFamily="34" charset="0"/>
              <a:buChar char="•"/>
            </a:pPr>
            <a:endParaRPr lang="en-US" sz="1200" dirty="0" smtClean="0"/>
          </a:p>
          <a:p>
            <a:pPr marL="114300" indent="-114300">
              <a:buFont typeface="Arial" pitchFamily="34" charset="0"/>
              <a:buChar char="•"/>
            </a:pPr>
            <a:endParaRPr lang="en-US" sz="1200" dirty="0"/>
          </a:p>
        </p:txBody>
      </p:sp>
      <p:sp>
        <p:nvSpPr>
          <p:cNvPr id="27" name="Rectangle 26"/>
          <p:cNvSpPr/>
          <p:nvPr/>
        </p:nvSpPr>
        <p:spPr>
          <a:xfrm>
            <a:off x="933450" y="1819960"/>
            <a:ext cx="3638550" cy="2123658"/>
          </a:xfrm>
          <a:prstGeom prst="rect">
            <a:avLst/>
          </a:prstGeom>
        </p:spPr>
        <p:txBody>
          <a:bodyPr wrap="square">
            <a:spAutoFit/>
          </a:bodyPr>
          <a:lstStyle/>
          <a:p>
            <a:pPr marL="114300" indent="-114300">
              <a:buFont typeface="Arial" pitchFamily="34" charset="0"/>
              <a:buChar char="•"/>
            </a:pPr>
            <a:r>
              <a:rPr lang="en-US" sz="1200" dirty="0" smtClean="0"/>
              <a:t>“Managers don’t want to deliver tough messages around performance.”</a:t>
            </a:r>
          </a:p>
          <a:p>
            <a:pPr marL="114300" indent="-114300">
              <a:buFont typeface="Arial" pitchFamily="34" charset="0"/>
              <a:buChar char="•"/>
            </a:pPr>
            <a:r>
              <a:rPr lang="en-US" sz="1200" dirty="0" smtClean="0"/>
              <a:t>“Managers and employees are only evaluated on goals and not people skills, therefore, how you achieve your goals is not important. People can display bad behaviors and are not accountable.”</a:t>
            </a:r>
          </a:p>
          <a:p>
            <a:pPr marL="114300" indent="-114300">
              <a:buFont typeface="Arial" pitchFamily="34" charset="0"/>
              <a:buChar char="•"/>
            </a:pPr>
            <a:r>
              <a:rPr lang="en-US" sz="1200" dirty="0" smtClean="0"/>
              <a:t>“People here have been in their jobs for a long time, there really aren’t any ‘goals’ to set.”</a:t>
            </a:r>
          </a:p>
          <a:p>
            <a:pPr marL="114300" indent="-114300"/>
            <a:endParaRPr lang="en-US" sz="1200" dirty="0" smtClean="0"/>
          </a:p>
          <a:p>
            <a:pPr marL="114300" indent="-114300">
              <a:buFont typeface="Arial" pitchFamily="34" charset="0"/>
              <a:buChar char="•"/>
            </a:pPr>
            <a:endParaRPr lang="en-US" sz="1200" dirty="0" smtClean="0"/>
          </a:p>
          <a:p>
            <a:pPr marL="114300" indent="-114300">
              <a:buFont typeface="Arial" pitchFamily="34" charset="0"/>
              <a:buChar char="•"/>
            </a:pPr>
            <a:endParaRPr lang="en-US" sz="1200" dirty="0" smtClean="0"/>
          </a:p>
        </p:txBody>
      </p:sp>
      <p:sp>
        <p:nvSpPr>
          <p:cNvPr id="28" name="Rectangle 27"/>
          <p:cNvSpPr/>
          <p:nvPr/>
        </p:nvSpPr>
        <p:spPr>
          <a:xfrm>
            <a:off x="5105400" y="4529435"/>
            <a:ext cx="3514725" cy="1938992"/>
          </a:xfrm>
          <a:prstGeom prst="rect">
            <a:avLst/>
          </a:prstGeom>
        </p:spPr>
        <p:txBody>
          <a:bodyPr wrap="square">
            <a:spAutoFit/>
          </a:bodyPr>
          <a:lstStyle/>
          <a:p>
            <a:pPr marL="114300" indent="-114300">
              <a:buFont typeface="Arial" pitchFamily="34" charset="0"/>
              <a:buChar char="•"/>
            </a:pPr>
            <a:r>
              <a:rPr lang="en-US" sz="1200" dirty="0" smtClean="0"/>
              <a:t>“There is limited training for managers around how to conduct good performance management conversations.”</a:t>
            </a:r>
          </a:p>
          <a:p>
            <a:pPr marL="114300" indent="-114300">
              <a:buFont typeface="Arial" pitchFamily="34" charset="0"/>
              <a:buChar char="•"/>
            </a:pPr>
            <a:r>
              <a:rPr lang="en-US" sz="1200" dirty="0" smtClean="0"/>
              <a:t>“Managers don’t have the time to focus on performance management.”</a:t>
            </a:r>
          </a:p>
          <a:p>
            <a:pPr marL="114300" indent="-114300">
              <a:buFont typeface="Arial" pitchFamily="34" charset="0"/>
              <a:buChar char="•"/>
            </a:pPr>
            <a:r>
              <a:rPr lang="en-US" sz="1200" dirty="0" smtClean="0"/>
              <a:t>“Merit increases are awarded evenly across teams to avoid employee dissatisfaction.”</a:t>
            </a:r>
          </a:p>
          <a:p>
            <a:pPr marL="114300" indent="-114300">
              <a:buFont typeface="Arial" pitchFamily="34" charset="0"/>
              <a:buChar char="•"/>
            </a:pPr>
            <a:endParaRPr lang="en-US" sz="1200" dirty="0" smtClean="0"/>
          </a:p>
          <a:p>
            <a:r>
              <a:rPr lang="en-US" sz="1200" dirty="0" smtClean="0"/>
              <a:t> </a:t>
            </a:r>
          </a:p>
          <a:p>
            <a:pPr marL="114300" indent="-114300">
              <a:buFont typeface="Arial" pitchFamily="34" charset="0"/>
              <a:buChar char="•"/>
            </a:pPr>
            <a:endParaRPr lang="en-US" sz="1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 Summary</a:t>
            </a:r>
            <a:endParaRPr lang="en-US" dirty="0"/>
          </a:p>
        </p:txBody>
      </p:sp>
      <p:sp>
        <p:nvSpPr>
          <p:cNvPr id="3" name="Text Placeholder 2"/>
          <p:cNvSpPr>
            <a:spLocks noGrp="1"/>
          </p:cNvSpPr>
          <p:nvPr>
            <p:ph type="body" idx="1"/>
          </p:nvPr>
        </p:nvSpPr>
        <p:spPr>
          <a:xfrm>
            <a:off x="685800" y="1333035"/>
            <a:ext cx="8458200" cy="4114800"/>
          </a:xfrm>
        </p:spPr>
        <p:txBody>
          <a:bodyPr/>
          <a:lstStyle/>
          <a:p>
            <a:r>
              <a:rPr lang="en-US" sz="1600" dirty="0" smtClean="0"/>
              <a:t>Over 40 performance management forms across Stanford</a:t>
            </a:r>
          </a:p>
          <a:p>
            <a:r>
              <a:rPr lang="en-US" sz="1600" dirty="0" smtClean="0"/>
              <a:t>Rating scales vary from a 3 point scale to a 7 point scale and include numbers, letters and descriptors, makes managing talent across the organization a challenge</a:t>
            </a:r>
          </a:p>
          <a:p>
            <a:r>
              <a:rPr lang="en-US" sz="1600" dirty="0" smtClean="0"/>
              <a:t>At least 3 different technologies are being used for performance management across Stanford</a:t>
            </a:r>
          </a:p>
          <a:p>
            <a:r>
              <a:rPr lang="en-US" sz="1600" dirty="0" smtClean="0"/>
              <a:t>Performance cycles vary greatly </a:t>
            </a:r>
          </a:p>
          <a:p>
            <a:r>
              <a:rPr lang="en-US" sz="1600" dirty="0" smtClean="0"/>
              <a:t>We measure hundreds of competencies and up to 17 competencies in one review</a:t>
            </a:r>
          </a:p>
          <a:p>
            <a:r>
              <a:rPr lang="en-US" sz="1600" dirty="0" smtClean="0"/>
              <a:t>Certain key elements of performance management that impact high performance including multi-rater feedback, development planning etc. are not done consistently</a:t>
            </a:r>
          </a:p>
          <a:p>
            <a:r>
              <a:rPr lang="en-US" sz="1600" dirty="0" smtClean="0"/>
              <a:t>Lack the ability to track performance year-over-year</a:t>
            </a:r>
          </a:p>
          <a:p>
            <a:r>
              <a:rPr lang="en-US" sz="1600" dirty="0" smtClean="0"/>
              <a:t>Senior leaders cannot get a snapshot of their organization (unless using an online system) </a:t>
            </a:r>
          </a:p>
          <a:p>
            <a:r>
              <a:rPr lang="en-US" sz="1600" dirty="0" smtClean="0"/>
              <a:t>People management skills are not evaluated resulting in an over-emphasis on goals</a:t>
            </a:r>
          </a:p>
          <a:p>
            <a:endParaRPr lang="en-US" sz="1600" dirty="0" smtClean="0"/>
          </a:p>
          <a:p>
            <a:endParaRPr lang="en-US" sz="1600" dirty="0" smtClean="0"/>
          </a:p>
          <a:p>
            <a:pPr>
              <a:buNone/>
            </a:pPr>
            <a:endParaRPr lang="en-US" sz="1600" dirty="0" smtClean="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15</a:t>
            </a:fld>
            <a:endParaRPr lang="en-US" dirty="0">
              <a:solidFill>
                <a:srgbClr val="000000"/>
              </a:solidFill>
            </a:endParaRPr>
          </a:p>
        </p:txBody>
      </p:sp>
      <p:pic>
        <p:nvPicPr>
          <p:cNvPr id="1027" name="Picture 3" descr="C:\Documents and Settings\lavanya\Local Settings\Temporary Internet Files\Content.IE5\GCIQ5OT3\MP900422184[1].jpg"/>
          <p:cNvPicPr>
            <a:picLocks noChangeAspect="1" noChangeArrowheads="1"/>
          </p:cNvPicPr>
          <p:nvPr/>
        </p:nvPicPr>
        <p:blipFill>
          <a:blip r:embed="rId2" cstate="print"/>
          <a:srcRect/>
          <a:stretch>
            <a:fillRect/>
          </a:stretch>
        </p:blipFill>
        <p:spPr bwMode="auto">
          <a:xfrm>
            <a:off x="5816016" y="4640211"/>
            <a:ext cx="3327984" cy="2217789"/>
          </a:xfrm>
          <a:prstGeom prst="rect">
            <a:avLst/>
          </a:prstGeom>
          <a:noFill/>
        </p:spPr>
      </p:pic>
      <p:sp>
        <p:nvSpPr>
          <p:cNvPr id="10" name="TextBox 9"/>
          <p:cNvSpPr txBox="1"/>
          <p:nvPr/>
        </p:nvSpPr>
        <p:spPr>
          <a:xfrm>
            <a:off x="980504" y="5993176"/>
            <a:ext cx="4737253" cy="369332"/>
          </a:xfrm>
          <a:prstGeom prst="rect">
            <a:avLst/>
          </a:prstGeom>
          <a:noFill/>
        </p:spPr>
        <p:txBody>
          <a:bodyPr wrap="square" rtlCol="0">
            <a:spAutoFit/>
          </a:bodyPr>
          <a:lstStyle/>
          <a:p>
            <a:r>
              <a:rPr lang="en-US" dirty="0" smtClean="0"/>
              <a:t>$1.5 BILLION “unmanaged asset” in payroll!!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smtClean="0"/>
              <a:t>PM Objectives</a:t>
            </a:r>
            <a:r>
              <a:rPr lang="en-US" sz="3000" dirty="0" smtClean="0"/>
              <a:t>: </a:t>
            </a:r>
            <a:br>
              <a:rPr lang="en-US" sz="3000" dirty="0" smtClean="0"/>
            </a:br>
            <a:r>
              <a:rPr lang="en-US" sz="3000" dirty="0" smtClean="0"/>
              <a:t>What Are We Trying to Change Or Improve?</a:t>
            </a:r>
            <a:endParaRPr lang="en-US" sz="3000" dirty="0"/>
          </a:p>
        </p:txBody>
      </p:sp>
      <p:sp>
        <p:nvSpPr>
          <p:cNvPr id="4" name="Slide Number Placeholder 3"/>
          <p:cNvSpPr>
            <a:spLocks noGrp="1"/>
          </p:cNvSpPr>
          <p:nvPr>
            <p:ph type="sldNum" sz="quarter" idx="4294967295"/>
          </p:nvPr>
        </p:nvSpPr>
        <p:spPr>
          <a:xfrm>
            <a:off x="7239000" y="6324600"/>
            <a:ext cx="1219200" cy="381000"/>
          </a:xfrm>
          <a:prstGeom prst="rect">
            <a:avLst/>
          </a:prstGeom>
        </p:spPr>
        <p:txBody>
          <a:bodyPr/>
          <a:lstStyle/>
          <a:p>
            <a:pPr>
              <a:defRPr/>
            </a:pPr>
            <a:fld id="{369BF702-F224-43DC-8975-1CB3A97F21B3}" type="slidenum">
              <a:rPr lang="en-US" smtClean="0"/>
              <a:pPr>
                <a:defRPr/>
              </a:pPr>
              <a:t>16</a:t>
            </a:fld>
            <a:endParaRPr lang="en-US" dirty="0"/>
          </a:p>
        </p:txBody>
      </p:sp>
      <p:cxnSp>
        <p:nvCxnSpPr>
          <p:cNvPr id="7" name="Straight Connector 6"/>
          <p:cNvCxnSpPr/>
          <p:nvPr/>
        </p:nvCxnSpPr>
        <p:spPr>
          <a:xfrm rot="5400000">
            <a:off x="723900" y="2400300"/>
            <a:ext cx="1447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47800" y="3124200"/>
            <a:ext cx="2667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645920" y="1857756"/>
            <a:ext cx="1559052" cy="1289304"/>
          </a:xfrm>
          <a:custGeom>
            <a:avLst/>
            <a:gdLst>
              <a:gd name="connsiteX0" fmla="*/ 0 w 1559052"/>
              <a:gd name="connsiteY0" fmla="*/ 1150620 h 1289304"/>
              <a:gd name="connsiteX1" fmla="*/ 310896 w 1559052"/>
              <a:gd name="connsiteY1" fmla="*/ 163068 h 1289304"/>
              <a:gd name="connsiteX2" fmla="*/ 777240 w 1559052"/>
              <a:gd name="connsiteY2" fmla="*/ 172212 h 1289304"/>
              <a:gd name="connsiteX3" fmla="*/ 1069848 w 1559052"/>
              <a:gd name="connsiteY3" fmla="*/ 1123188 h 1289304"/>
              <a:gd name="connsiteX4" fmla="*/ 1490472 w 1559052"/>
              <a:gd name="connsiteY4" fmla="*/ 1168908 h 1289304"/>
              <a:gd name="connsiteX5" fmla="*/ 1481328 w 1559052"/>
              <a:gd name="connsiteY5" fmla="*/ 1168908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052" h="1289304">
                <a:moveTo>
                  <a:pt x="0" y="1150620"/>
                </a:moveTo>
                <a:cubicBezTo>
                  <a:pt x="90678" y="738378"/>
                  <a:pt x="181356" y="326136"/>
                  <a:pt x="310896" y="163068"/>
                </a:cubicBezTo>
                <a:cubicBezTo>
                  <a:pt x="440436" y="0"/>
                  <a:pt x="650748" y="12192"/>
                  <a:pt x="777240" y="172212"/>
                </a:cubicBezTo>
                <a:cubicBezTo>
                  <a:pt x="903732" y="332232"/>
                  <a:pt x="950976" y="957072"/>
                  <a:pt x="1069848" y="1123188"/>
                </a:cubicBezTo>
                <a:cubicBezTo>
                  <a:pt x="1188720" y="1289304"/>
                  <a:pt x="1421892" y="1161288"/>
                  <a:pt x="1490472" y="1168908"/>
                </a:cubicBezTo>
                <a:cubicBezTo>
                  <a:pt x="1559052" y="1176528"/>
                  <a:pt x="1520190" y="1172718"/>
                  <a:pt x="1481328" y="1168908"/>
                </a:cubicBez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2098548" y="1828800"/>
            <a:ext cx="1559052" cy="1289304"/>
          </a:xfrm>
          <a:custGeom>
            <a:avLst/>
            <a:gdLst>
              <a:gd name="connsiteX0" fmla="*/ 0 w 1559052"/>
              <a:gd name="connsiteY0" fmla="*/ 1150620 h 1289304"/>
              <a:gd name="connsiteX1" fmla="*/ 310896 w 1559052"/>
              <a:gd name="connsiteY1" fmla="*/ 163068 h 1289304"/>
              <a:gd name="connsiteX2" fmla="*/ 777240 w 1559052"/>
              <a:gd name="connsiteY2" fmla="*/ 172212 h 1289304"/>
              <a:gd name="connsiteX3" fmla="*/ 1069848 w 1559052"/>
              <a:gd name="connsiteY3" fmla="*/ 1123188 h 1289304"/>
              <a:gd name="connsiteX4" fmla="*/ 1490472 w 1559052"/>
              <a:gd name="connsiteY4" fmla="*/ 1168908 h 1289304"/>
              <a:gd name="connsiteX5" fmla="*/ 1481328 w 1559052"/>
              <a:gd name="connsiteY5" fmla="*/ 1168908 h 128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9052" h="1289304">
                <a:moveTo>
                  <a:pt x="0" y="1150620"/>
                </a:moveTo>
                <a:cubicBezTo>
                  <a:pt x="90678" y="738378"/>
                  <a:pt x="181356" y="326136"/>
                  <a:pt x="310896" y="163068"/>
                </a:cubicBezTo>
                <a:cubicBezTo>
                  <a:pt x="440436" y="0"/>
                  <a:pt x="650748" y="12192"/>
                  <a:pt x="777240" y="172212"/>
                </a:cubicBezTo>
                <a:cubicBezTo>
                  <a:pt x="903732" y="332232"/>
                  <a:pt x="950976" y="957072"/>
                  <a:pt x="1069848" y="1123188"/>
                </a:cubicBezTo>
                <a:cubicBezTo>
                  <a:pt x="1188720" y="1289304"/>
                  <a:pt x="1421892" y="1161288"/>
                  <a:pt x="1490472" y="1168908"/>
                </a:cubicBezTo>
                <a:cubicBezTo>
                  <a:pt x="1559052" y="1176528"/>
                  <a:pt x="1520190" y="1172718"/>
                  <a:pt x="1481328" y="1168908"/>
                </a:cubicBezTo>
              </a:path>
            </a:pathLst>
          </a:custGeom>
          <a:ln>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Arrow Connector 20"/>
          <p:cNvCxnSpPr/>
          <p:nvPr/>
        </p:nvCxnSpPr>
        <p:spPr>
          <a:xfrm>
            <a:off x="1828800" y="2590800"/>
            <a:ext cx="304800" cy="15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71600" y="3124200"/>
            <a:ext cx="914400" cy="400110"/>
          </a:xfrm>
          <a:prstGeom prst="rect">
            <a:avLst/>
          </a:prstGeom>
          <a:noFill/>
        </p:spPr>
        <p:txBody>
          <a:bodyPr wrap="square" rtlCol="0">
            <a:spAutoFit/>
          </a:bodyPr>
          <a:lstStyle/>
          <a:p>
            <a:r>
              <a:rPr lang="en-US" sz="1000" dirty="0" smtClean="0"/>
              <a:t>Poor Performance</a:t>
            </a:r>
            <a:endParaRPr lang="en-US" sz="1000" dirty="0"/>
          </a:p>
        </p:txBody>
      </p:sp>
      <p:sp>
        <p:nvSpPr>
          <p:cNvPr id="24" name="TextBox 23"/>
          <p:cNvSpPr txBox="1"/>
          <p:nvPr/>
        </p:nvSpPr>
        <p:spPr>
          <a:xfrm>
            <a:off x="3200400" y="3105090"/>
            <a:ext cx="914400" cy="400110"/>
          </a:xfrm>
          <a:prstGeom prst="rect">
            <a:avLst/>
          </a:prstGeom>
          <a:noFill/>
        </p:spPr>
        <p:txBody>
          <a:bodyPr wrap="square" rtlCol="0">
            <a:spAutoFit/>
          </a:bodyPr>
          <a:lstStyle/>
          <a:p>
            <a:r>
              <a:rPr lang="en-US" sz="1000" dirty="0" smtClean="0"/>
              <a:t>Stellar Performance</a:t>
            </a:r>
            <a:endParaRPr lang="en-US" sz="1000" dirty="0"/>
          </a:p>
        </p:txBody>
      </p:sp>
      <p:cxnSp>
        <p:nvCxnSpPr>
          <p:cNvPr id="25" name="Straight Connector 24"/>
          <p:cNvCxnSpPr/>
          <p:nvPr/>
        </p:nvCxnSpPr>
        <p:spPr>
          <a:xfrm rot="5400000">
            <a:off x="4457700" y="2401824"/>
            <a:ext cx="1447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181600" y="3125724"/>
            <a:ext cx="2667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105400" y="3125724"/>
            <a:ext cx="914400" cy="400110"/>
          </a:xfrm>
          <a:prstGeom prst="rect">
            <a:avLst/>
          </a:prstGeom>
          <a:noFill/>
        </p:spPr>
        <p:txBody>
          <a:bodyPr wrap="square" rtlCol="0">
            <a:spAutoFit/>
          </a:bodyPr>
          <a:lstStyle/>
          <a:p>
            <a:r>
              <a:rPr lang="en-US" sz="1000" dirty="0" smtClean="0"/>
              <a:t>Poor Performance</a:t>
            </a:r>
            <a:endParaRPr lang="en-US" sz="1000" dirty="0"/>
          </a:p>
        </p:txBody>
      </p:sp>
      <p:sp>
        <p:nvSpPr>
          <p:cNvPr id="28" name="TextBox 27"/>
          <p:cNvSpPr txBox="1"/>
          <p:nvPr/>
        </p:nvSpPr>
        <p:spPr>
          <a:xfrm>
            <a:off x="6934200" y="3106614"/>
            <a:ext cx="914400" cy="400110"/>
          </a:xfrm>
          <a:prstGeom prst="rect">
            <a:avLst/>
          </a:prstGeom>
          <a:noFill/>
        </p:spPr>
        <p:txBody>
          <a:bodyPr wrap="square" rtlCol="0">
            <a:spAutoFit/>
          </a:bodyPr>
          <a:lstStyle/>
          <a:p>
            <a:r>
              <a:rPr lang="en-US" sz="1000" dirty="0" smtClean="0"/>
              <a:t>Stellar Performance</a:t>
            </a:r>
            <a:endParaRPr lang="en-US" sz="1000" dirty="0"/>
          </a:p>
        </p:txBody>
      </p:sp>
      <p:sp>
        <p:nvSpPr>
          <p:cNvPr id="30" name="Freeform 29"/>
          <p:cNvSpPr/>
          <p:nvPr/>
        </p:nvSpPr>
        <p:spPr>
          <a:xfrm>
            <a:off x="5361432" y="1828800"/>
            <a:ext cx="2276856" cy="1161288"/>
          </a:xfrm>
          <a:custGeom>
            <a:avLst/>
            <a:gdLst>
              <a:gd name="connsiteX0" fmla="*/ 0 w 2276856"/>
              <a:gd name="connsiteY0" fmla="*/ 1287780 h 1389888"/>
              <a:gd name="connsiteX1" fmla="*/ 941832 w 2276856"/>
              <a:gd name="connsiteY1" fmla="*/ 1214628 h 1389888"/>
              <a:gd name="connsiteX2" fmla="*/ 1298448 w 2276856"/>
              <a:gd name="connsiteY2" fmla="*/ 236220 h 1389888"/>
              <a:gd name="connsiteX3" fmla="*/ 1975104 w 2276856"/>
              <a:gd name="connsiteY3" fmla="*/ 172212 h 1389888"/>
              <a:gd name="connsiteX4" fmla="*/ 2276856 w 2276856"/>
              <a:gd name="connsiteY4" fmla="*/ 1269492 h 1389888"/>
              <a:gd name="connsiteX5" fmla="*/ 2276856 w 2276856"/>
              <a:gd name="connsiteY5" fmla="*/ 1269492 h 13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6856" h="1389888">
                <a:moveTo>
                  <a:pt x="0" y="1287780"/>
                </a:moveTo>
                <a:cubicBezTo>
                  <a:pt x="362712" y="1338834"/>
                  <a:pt x="725424" y="1389888"/>
                  <a:pt x="941832" y="1214628"/>
                </a:cubicBezTo>
                <a:cubicBezTo>
                  <a:pt x="1158240" y="1039368"/>
                  <a:pt x="1126236" y="409956"/>
                  <a:pt x="1298448" y="236220"/>
                </a:cubicBezTo>
                <a:cubicBezTo>
                  <a:pt x="1470660" y="62484"/>
                  <a:pt x="1812036" y="0"/>
                  <a:pt x="1975104" y="172212"/>
                </a:cubicBezTo>
                <a:cubicBezTo>
                  <a:pt x="2138172" y="344424"/>
                  <a:pt x="2276856" y="1269492"/>
                  <a:pt x="2276856" y="1269492"/>
                </a:cubicBezTo>
                <a:lnTo>
                  <a:pt x="2276856" y="1269492"/>
                </a:ln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Freeform 30"/>
          <p:cNvSpPr/>
          <p:nvPr/>
        </p:nvSpPr>
        <p:spPr>
          <a:xfrm>
            <a:off x="5391912" y="1828800"/>
            <a:ext cx="2304288" cy="1275588"/>
          </a:xfrm>
          <a:custGeom>
            <a:avLst/>
            <a:gdLst>
              <a:gd name="connsiteX0" fmla="*/ 0 w 2304288"/>
              <a:gd name="connsiteY0" fmla="*/ 1418844 h 1638300"/>
              <a:gd name="connsiteX1" fmla="*/ 374904 w 2304288"/>
              <a:gd name="connsiteY1" fmla="*/ 1437132 h 1638300"/>
              <a:gd name="connsiteX2" fmla="*/ 758952 w 2304288"/>
              <a:gd name="connsiteY2" fmla="*/ 211836 h 1638300"/>
              <a:gd name="connsiteX3" fmla="*/ 1490472 w 2304288"/>
              <a:gd name="connsiteY3" fmla="*/ 202692 h 1638300"/>
              <a:gd name="connsiteX4" fmla="*/ 1847088 w 2304288"/>
              <a:gd name="connsiteY4" fmla="*/ 1427988 h 1638300"/>
              <a:gd name="connsiteX5" fmla="*/ 2240280 w 2304288"/>
              <a:gd name="connsiteY5" fmla="*/ 1418844 h 1638300"/>
              <a:gd name="connsiteX6" fmla="*/ 2231136 w 2304288"/>
              <a:gd name="connsiteY6" fmla="*/ 1427988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288" h="1638300">
                <a:moveTo>
                  <a:pt x="0" y="1418844"/>
                </a:moveTo>
                <a:cubicBezTo>
                  <a:pt x="124206" y="1528572"/>
                  <a:pt x="248412" y="1638300"/>
                  <a:pt x="374904" y="1437132"/>
                </a:cubicBezTo>
                <a:cubicBezTo>
                  <a:pt x="501396" y="1235964"/>
                  <a:pt x="573024" y="417576"/>
                  <a:pt x="758952" y="211836"/>
                </a:cubicBezTo>
                <a:cubicBezTo>
                  <a:pt x="944880" y="6096"/>
                  <a:pt x="1309116" y="0"/>
                  <a:pt x="1490472" y="202692"/>
                </a:cubicBezTo>
                <a:cubicBezTo>
                  <a:pt x="1671828" y="405384"/>
                  <a:pt x="1722120" y="1225296"/>
                  <a:pt x="1847088" y="1427988"/>
                </a:cubicBezTo>
                <a:cubicBezTo>
                  <a:pt x="1972056" y="1630680"/>
                  <a:pt x="2176272" y="1418844"/>
                  <a:pt x="2240280" y="1418844"/>
                </a:cubicBezTo>
                <a:cubicBezTo>
                  <a:pt x="2304288" y="1418844"/>
                  <a:pt x="2267712" y="1423416"/>
                  <a:pt x="2231136" y="1427988"/>
                </a:cubicBezTo>
              </a:path>
            </a:pathLst>
          </a:custGeom>
          <a:ln>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2" name="Straight Arrow Connector 31"/>
          <p:cNvCxnSpPr/>
          <p:nvPr/>
        </p:nvCxnSpPr>
        <p:spPr>
          <a:xfrm rot="10800000">
            <a:off x="7239000" y="2592324"/>
            <a:ext cx="304800" cy="15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5943600" y="2592324"/>
            <a:ext cx="304800" cy="15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667000" y="2590800"/>
            <a:ext cx="304800" cy="15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676400" y="6400800"/>
            <a:ext cx="2514600" cy="338554"/>
          </a:xfrm>
          <a:prstGeom prst="rect">
            <a:avLst/>
          </a:prstGeom>
          <a:noFill/>
        </p:spPr>
        <p:txBody>
          <a:bodyPr wrap="square" rtlCol="0">
            <a:spAutoFit/>
          </a:bodyPr>
          <a:lstStyle/>
          <a:p>
            <a:r>
              <a:rPr lang="en-US" sz="1600" dirty="0" smtClean="0"/>
              <a:t>Retention &amp; Succession </a:t>
            </a:r>
            <a:endParaRPr lang="en-US" sz="1600" dirty="0"/>
          </a:p>
        </p:txBody>
      </p:sp>
      <p:sp>
        <p:nvSpPr>
          <p:cNvPr id="37" name="TextBox 36"/>
          <p:cNvSpPr txBox="1"/>
          <p:nvPr/>
        </p:nvSpPr>
        <p:spPr>
          <a:xfrm>
            <a:off x="5181600" y="3572470"/>
            <a:ext cx="3200400" cy="584775"/>
          </a:xfrm>
          <a:prstGeom prst="rect">
            <a:avLst/>
          </a:prstGeom>
          <a:noFill/>
        </p:spPr>
        <p:txBody>
          <a:bodyPr wrap="square" rtlCol="0">
            <a:spAutoFit/>
          </a:bodyPr>
          <a:lstStyle/>
          <a:p>
            <a:r>
              <a:rPr lang="en-US" sz="1600" dirty="0" smtClean="0"/>
              <a:t>Improving manager effectiveness with performance management</a:t>
            </a:r>
            <a:endParaRPr lang="en-US" sz="1600" dirty="0"/>
          </a:p>
        </p:txBody>
      </p:sp>
      <p:cxnSp>
        <p:nvCxnSpPr>
          <p:cNvPr id="38" name="Straight Connector 37"/>
          <p:cNvCxnSpPr/>
          <p:nvPr/>
        </p:nvCxnSpPr>
        <p:spPr>
          <a:xfrm rot="5400000">
            <a:off x="723900" y="5200590"/>
            <a:ext cx="14478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447800" y="5924490"/>
            <a:ext cx="2667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47800" y="6000690"/>
            <a:ext cx="2438400" cy="400110"/>
          </a:xfrm>
          <a:prstGeom prst="rect">
            <a:avLst/>
          </a:prstGeom>
          <a:noFill/>
        </p:spPr>
        <p:txBody>
          <a:bodyPr wrap="square" rtlCol="0">
            <a:spAutoFit/>
          </a:bodyPr>
          <a:lstStyle/>
          <a:p>
            <a:r>
              <a:rPr lang="en-US" sz="1000" dirty="0" smtClean="0"/>
              <a:t>Greater recognition of top talent and ready now successors</a:t>
            </a:r>
            <a:endParaRPr lang="en-US" sz="1000" dirty="0"/>
          </a:p>
        </p:txBody>
      </p:sp>
      <p:sp>
        <p:nvSpPr>
          <p:cNvPr id="42" name="Freeform 41"/>
          <p:cNvSpPr/>
          <p:nvPr/>
        </p:nvSpPr>
        <p:spPr>
          <a:xfrm>
            <a:off x="1524000" y="4648200"/>
            <a:ext cx="2350008" cy="1267968"/>
          </a:xfrm>
          <a:custGeom>
            <a:avLst/>
            <a:gdLst>
              <a:gd name="connsiteX0" fmla="*/ 0 w 2350008"/>
              <a:gd name="connsiteY0" fmla="*/ 1181100 h 1267968"/>
              <a:gd name="connsiteX1" fmla="*/ 1207008 w 2350008"/>
              <a:gd name="connsiteY1" fmla="*/ 1098804 h 1267968"/>
              <a:gd name="connsiteX2" fmla="*/ 2176272 w 2350008"/>
              <a:gd name="connsiteY2" fmla="*/ 166116 h 1267968"/>
              <a:gd name="connsiteX3" fmla="*/ 2249424 w 2350008"/>
              <a:gd name="connsiteY3" fmla="*/ 102108 h 1267968"/>
            </a:gdLst>
            <a:ahLst/>
            <a:cxnLst>
              <a:cxn ang="0">
                <a:pos x="connsiteX0" y="connsiteY0"/>
              </a:cxn>
              <a:cxn ang="0">
                <a:pos x="connsiteX1" y="connsiteY1"/>
              </a:cxn>
              <a:cxn ang="0">
                <a:pos x="connsiteX2" y="connsiteY2"/>
              </a:cxn>
              <a:cxn ang="0">
                <a:pos x="connsiteX3" y="connsiteY3"/>
              </a:cxn>
            </a:cxnLst>
            <a:rect l="l" t="t" r="r" b="b"/>
            <a:pathLst>
              <a:path w="2350008" h="1267968">
                <a:moveTo>
                  <a:pt x="0" y="1181100"/>
                </a:moveTo>
                <a:cubicBezTo>
                  <a:pt x="422148" y="1224534"/>
                  <a:pt x="844296" y="1267968"/>
                  <a:pt x="1207008" y="1098804"/>
                </a:cubicBezTo>
                <a:cubicBezTo>
                  <a:pt x="1569720" y="929640"/>
                  <a:pt x="2002536" y="332232"/>
                  <a:pt x="2176272" y="166116"/>
                </a:cubicBezTo>
                <a:cubicBezTo>
                  <a:pt x="2350008" y="0"/>
                  <a:pt x="2299716" y="51054"/>
                  <a:pt x="2249424" y="102108"/>
                </a:cubicBezTo>
              </a:path>
            </a:pathLst>
          </a:custGeom>
          <a:ln>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 name="Freeform 43"/>
          <p:cNvSpPr/>
          <p:nvPr/>
        </p:nvSpPr>
        <p:spPr>
          <a:xfrm>
            <a:off x="1563624" y="5385816"/>
            <a:ext cx="2432304" cy="519684"/>
          </a:xfrm>
          <a:custGeom>
            <a:avLst/>
            <a:gdLst>
              <a:gd name="connsiteX0" fmla="*/ 0 w 2432304"/>
              <a:gd name="connsiteY0" fmla="*/ 429768 h 519684"/>
              <a:gd name="connsiteX1" fmla="*/ 923544 w 2432304"/>
              <a:gd name="connsiteY1" fmla="*/ 448056 h 519684"/>
              <a:gd name="connsiteX2" fmla="*/ 2432304 w 2432304"/>
              <a:gd name="connsiteY2" fmla="*/ 0 h 519684"/>
              <a:gd name="connsiteX3" fmla="*/ 2432304 w 2432304"/>
              <a:gd name="connsiteY3" fmla="*/ 0 h 519684"/>
            </a:gdLst>
            <a:ahLst/>
            <a:cxnLst>
              <a:cxn ang="0">
                <a:pos x="connsiteX0" y="connsiteY0"/>
              </a:cxn>
              <a:cxn ang="0">
                <a:pos x="connsiteX1" y="connsiteY1"/>
              </a:cxn>
              <a:cxn ang="0">
                <a:pos x="connsiteX2" y="connsiteY2"/>
              </a:cxn>
              <a:cxn ang="0">
                <a:pos x="connsiteX3" y="connsiteY3"/>
              </a:cxn>
            </a:cxnLst>
            <a:rect l="l" t="t" r="r" b="b"/>
            <a:pathLst>
              <a:path w="2432304" h="519684">
                <a:moveTo>
                  <a:pt x="0" y="429768"/>
                </a:moveTo>
                <a:cubicBezTo>
                  <a:pt x="259080" y="474726"/>
                  <a:pt x="518160" y="519684"/>
                  <a:pt x="923544" y="448056"/>
                </a:cubicBezTo>
                <a:cubicBezTo>
                  <a:pt x="1328928" y="376428"/>
                  <a:pt x="2432304" y="0"/>
                  <a:pt x="2432304" y="0"/>
                </a:cubicBezTo>
                <a:lnTo>
                  <a:pt x="2432304" y="0"/>
                </a:lnTo>
              </a:path>
            </a:pathLst>
          </a:cu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45" name="Straight Arrow Connector 44"/>
          <p:cNvCxnSpPr/>
          <p:nvPr/>
        </p:nvCxnSpPr>
        <p:spPr>
          <a:xfrm rot="5400000" flipH="1" flipV="1">
            <a:off x="3582988" y="5181600"/>
            <a:ext cx="303212" cy="1588"/>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600200" y="3664803"/>
            <a:ext cx="2514600" cy="830997"/>
          </a:xfrm>
          <a:prstGeom prst="rect">
            <a:avLst/>
          </a:prstGeom>
          <a:noFill/>
        </p:spPr>
        <p:txBody>
          <a:bodyPr wrap="square" rtlCol="0">
            <a:spAutoFit/>
          </a:bodyPr>
          <a:lstStyle/>
          <a:p>
            <a:r>
              <a:rPr lang="en-US" sz="1600" dirty="0" smtClean="0"/>
              <a:t>Improving performance across the organization (raising the bar)</a:t>
            </a:r>
            <a:endParaRPr lang="en-US" sz="1600" dirty="0"/>
          </a:p>
        </p:txBody>
      </p:sp>
      <p:sp>
        <p:nvSpPr>
          <p:cNvPr id="53" name="TextBox 52"/>
          <p:cNvSpPr txBox="1"/>
          <p:nvPr/>
        </p:nvSpPr>
        <p:spPr>
          <a:xfrm>
            <a:off x="5257800" y="6019800"/>
            <a:ext cx="2438400" cy="400110"/>
          </a:xfrm>
          <a:prstGeom prst="rect">
            <a:avLst/>
          </a:prstGeom>
          <a:noFill/>
        </p:spPr>
        <p:txBody>
          <a:bodyPr wrap="square" rtlCol="0">
            <a:spAutoFit/>
          </a:bodyPr>
          <a:lstStyle/>
          <a:p>
            <a:r>
              <a:rPr lang="en-US" sz="1000" dirty="0" smtClean="0"/>
              <a:t>Getting rid of old behaviors and rewarding new behaviors</a:t>
            </a:r>
            <a:endParaRPr lang="en-US" sz="1000" dirty="0"/>
          </a:p>
        </p:txBody>
      </p:sp>
      <p:sp>
        <p:nvSpPr>
          <p:cNvPr id="54" name="TextBox 53"/>
          <p:cNvSpPr txBox="1"/>
          <p:nvPr/>
        </p:nvSpPr>
        <p:spPr>
          <a:xfrm>
            <a:off x="5334000" y="6400800"/>
            <a:ext cx="2514600" cy="338554"/>
          </a:xfrm>
          <a:prstGeom prst="rect">
            <a:avLst/>
          </a:prstGeom>
          <a:noFill/>
        </p:spPr>
        <p:txBody>
          <a:bodyPr wrap="square" rtlCol="0">
            <a:spAutoFit/>
          </a:bodyPr>
          <a:lstStyle/>
          <a:p>
            <a:r>
              <a:rPr lang="en-US" sz="1600" dirty="0" smtClean="0"/>
              <a:t>Behavior Change</a:t>
            </a:r>
            <a:endParaRPr lang="en-US" sz="1600" dirty="0"/>
          </a:p>
        </p:txBody>
      </p:sp>
      <p:sp>
        <p:nvSpPr>
          <p:cNvPr id="41" name="Oval 40"/>
          <p:cNvSpPr/>
          <p:nvPr/>
        </p:nvSpPr>
        <p:spPr>
          <a:xfrm>
            <a:off x="6400800" y="4724400"/>
            <a:ext cx="304800"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Connector 45"/>
          <p:cNvCxnSpPr/>
          <p:nvPr/>
        </p:nvCxnSpPr>
        <p:spPr>
          <a:xfrm rot="5400000">
            <a:off x="6362700" y="5219700"/>
            <a:ext cx="381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Isosceles Triangle 54"/>
          <p:cNvSpPr/>
          <p:nvPr/>
        </p:nvSpPr>
        <p:spPr>
          <a:xfrm>
            <a:off x="6364224" y="5181600"/>
            <a:ext cx="381000" cy="5334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rot="5400000">
            <a:off x="6441948" y="5829300"/>
            <a:ext cx="228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0800000">
            <a:off x="5867400" y="4953000"/>
            <a:ext cx="304800" cy="227012"/>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0800000">
            <a:off x="5867400" y="5181600"/>
            <a:ext cx="304800" cy="227012"/>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5943600" y="4724400"/>
            <a:ext cx="304800" cy="227012"/>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10800000" flipV="1">
            <a:off x="6806184" y="4754880"/>
            <a:ext cx="316992" cy="295656"/>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55" idx="0"/>
          </p:cNvCxnSpPr>
          <p:nvPr/>
        </p:nvCxnSpPr>
        <p:spPr>
          <a:xfrm rot="16200000" flipH="1" flipV="1">
            <a:off x="6398514" y="5189982"/>
            <a:ext cx="164592" cy="14782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H="1">
            <a:off x="6578346" y="5225034"/>
            <a:ext cx="134112" cy="132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0800000" flipV="1">
            <a:off x="6848856" y="4943856"/>
            <a:ext cx="316992" cy="295656"/>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10800000" flipV="1">
            <a:off x="6882384" y="5187696"/>
            <a:ext cx="316992" cy="295656"/>
          </a:xfrm>
          <a:prstGeom prst="straightConnector1">
            <a:avLst/>
          </a:prstGeom>
          <a:ln w="222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p:cNvSpPr/>
          <p:nvPr/>
        </p:nvSpPr>
        <p:spPr>
          <a:xfrm>
            <a:off x="3905250" y="3105150"/>
            <a:ext cx="1495425" cy="1466850"/>
          </a:xfrm>
          <a:prstGeom prst="ellipse">
            <a:avLst/>
          </a:prstGeom>
          <a:solidFill>
            <a:srgbClr val="E7D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2" name="Title 1"/>
          <p:cNvSpPr>
            <a:spLocks noGrp="1"/>
          </p:cNvSpPr>
          <p:nvPr>
            <p:ph type="title"/>
          </p:nvPr>
        </p:nvSpPr>
        <p:spPr/>
        <p:txBody>
          <a:bodyPr/>
          <a:lstStyle/>
          <a:p>
            <a:r>
              <a:rPr lang="en-US" sz="2400" dirty="0" smtClean="0"/>
              <a:t>Best in Class Performance Management Programs</a:t>
            </a:r>
            <a:endParaRPr lang="en-US" sz="2400" dirty="0"/>
          </a:p>
        </p:txBody>
      </p:sp>
      <p:sp>
        <p:nvSpPr>
          <p:cNvPr id="6" name="Slide Number Placeholder 5"/>
          <p:cNvSpPr>
            <a:spLocks noGrp="1"/>
          </p:cNvSpPr>
          <p:nvPr>
            <p:ph type="sldNum" sz="quarter" idx="4294967295"/>
          </p:nvPr>
        </p:nvSpPr>
        <p:spPr>
          <a:xfrm>
            <a:off x="7239000" y="6324600"/>
            <a:ext cx="1219200" cy="381000"/>
          </a:xfrm>
          <a:prstGeom prst="rect">
            <a:avLst/>
          </a:prstGeom>
        </p:spPr>
        <p:txBody>
          <a:bodyPr/>
          <a:lstStyle/>
          <a:p>
            <a:pPr>
              <a:defRPr/>
            </a:pPr>
            <a:fld id="{1C2A75D9-0D29-4536-B613-33600C48735C}" type="slidenum">
              <a:rPr lang="en-US" smtClean="0">
                <a:solidFill>
                  <a:srgbClr val="000000"/>
                </a:solidFill>
              </a:rPr>
              <a:pPr>
                <a:defRPr/>
              </a:pPr>
              <a:t>17</a:t>
            </a:fld>
            <a:endParaRPr lang="en-US" dirty="0">
              <a:solidFill>
                <a:srgbClr val="000000"/>
              </a:solidFill>
            </a:endParaRPr>
          </a:p>
        </p:txBody>
      </p:sp>
      <p:sp>
        <p:nvSpPr>
          <p:cNvPr id="8" name="Oval 7"/>
          <p:cNvSpPr/>
          <p:nvPr/>
        </p:nvSpPr>
        <p:spPr>
          <a:xfrm>
            <a:off x="2562225" y="1905000"/>
            <a:ext cx="4257675" cy="4000500"/>
          </a:xfrm>
          <a:prstGeom prst="ellipse">
            <a:avLst/>
          </a:prstGeom>
          <a:noFill/>
          <a:ln w="139700">
            <a:solidFill>
              <a:srgbClr val="F0AF00"/>
            </a:solidFill>
          </a:ln>
          <a:effectLst>
            <a:outerShdw blurRad="50800" dist="50800" dir="5400000" algn="ctr" rotWithShape="0">
              <a:srgbClr val="E7D19A"/>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7" name="Rounded Rectangle 6"/>
          <p:cNvSpPr/>
          <p:nvPr/>
        </p:nvSpPr>
        <p:spPr>
          <a:xfrm>
            <a:off x="3857625" y="1524000"/>
            <a:ext cx="1600200" cy="1009650"/>
          </a:xfrm>
          <a:prstGeom prst="roundRect">
            <a:avLst/>
          </a:prstGeom>
          <a:solidFill>
            <a:srgbClr val="258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9" name="Rounded Rectangle 8"/>
          <p:cNvSpPr/>
          <p:nvPr/>
        </p:nvSpPr>
        <p:spPr>
          <a:xfrm>
            <a:off x="5981700" y="3305175"/>
            <a:ext cx="1600200" cy="1009650"/>
          </a:xfrm>
          <a:prstGeom prst="roundRect">
            <a:avLst/>
          </a:prstGeom>
          <a:solidFill>
            <a:srgbClr val="258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10" name="Rounded Rectangle 9"/>
          <p:cNvSpPr/>
          <p:nvPr/>
        </p:nvSpPr>
        <p:spPr>
          <a:xfrm>
            <a:off x="3886200" y="5429250"/>
            <a:ext cx="1600200" cy="1009650"/>
          </a:xfrm>
          <a:prstGeom prst="roundRect">
            <a:avLst/>
          </a:prstGeom>
          <a:solidFill>
            <a:srgbClr val="258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11" name="Rounded Rectangle 10"/>
          <p:cNvSpPr/>
          <p:nvPr/>
        </p:nvSpPr>
        <p:spPr>
          <a:xfrm>
            <a:off x="1743075" y="3324225"/>
            <a:ext cx="1600200" cy="1009650"/>
          </a:xfrm>
          <a:prstGeom prst="roundRect">
            <a:avLst/>
          </a:prstGeom>
          <a:solidFill>
            <a:srgbClr val="258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16" name="TextBox 15"/>
          <p:cNvSpPr txBox="1"/>
          <p:nvPr/>
        </p:nvSpPr>
        <p:spPr>
          <a:xfrm>
            <a:off x="3876675" y="1628775"/>
            <a:ext cx="1609725" cy="830997"/>
          </a:xfrm>
          <a:prstGeom prst="rect">
            <a:avLst/>
          </a:prstGeom>
          <a:noFill/>
        </p:spPr>
        <p:txBody>
          <a:bodyPr wrap="square" rtlCol="0">
            <a:spAutoFit/>
          </a:bodyPr>
          <a:lstStyle/>
          <a:p>
            <a:pPr algn="ctr" fontAlgn="auto">
              <a:spcBef>
                <a:spcPts val="0"/>
              </a:spcBef>
              <a:spcAft>
                <a:spcPts val="0"/>
              </a:spcAft>
            </a:pPr>
            <a:r>
              <a:rPr lang="en-US" sz="1600" dirty="0">
                <a:solidFill>
                  <a:srgbClr val="000000"/>
                </a:solidFill>
                <a:latin typeface="Calibri"/>
                <a:ea typeface="+mn-ea"/>
                <a:cs typeface="+mn-cs"/>
              </a:rPr>
              <a:t>Goal Setting &amp; Development Planning</a:t>
            </a:r>
          </a:p>
        </p:txBody>
      </p:sp>
      <p:sp>
        <p:nvSpPr>
          <p:cNvPr id="18" name="TextBox 17"/>
          <p:cNvSpPr txBox="1"/>
          <p:nvPr/>
        </p:nvSpPr>
        <p:spPr>
          <a:xfrm>
            <a:off x="4067175" y="5581650"/>
            <a:ext cx="1171575" cy="584775"/>
          </a:xfrm>
          <a:prstGeom prst="rect">
            <a:avLst/>
          </a:prstGeom>
          <a:noFill/>
        </p:spPr>
        <p:txBody>
          <a:bodyPr wrap="square" rtlCol="0">
            <a:spAutoFit/>
          </a:bodyPr>
          <a:lstStyle/>
          <a:p>
            <a:pPr algn="ctr" fontAlgn="auto">
              <a:spcBef>
                <a:spcPts val="0"/>
              </a:spcBef>
              <a:spcAft>
                <a:spcPts val="0"/>
              </a:spcAft>
            </a:pPr>
            <a:r>
              <a:rPr lang="en-US" sz="1600" dirty="0">
                <a:solidFill>
                  <a:srgbClr val="000000"/>
                </a:solidFill>
                <a:latin typeface="Calibri"/>
                <a:ea typeface="+mn-ea"/>
                <a:cs typeface="+mn-cs"/>
              </a:rPr>
              <a:t>Year-end Review</a:t>
            </a:r>
          </a:p>
        </p:txBody>
      </p:sp>
      <p:sp>
        <p:nvSpPr>
          <p:cNvPr id="19" name="TextBox 18"/>
          <p:cNvSpPr txBox="1"/>
          <p:nvPr/>
        </p:nvSpPr>
        <p:spPr>
          <a:xfrm flipH="1">
            <a:off x="1790700" y="3524250"/>
            <a:ext cx="1419224" cy="584775"/>
          </a:xfrm>
          <a:prstGeom prst="rect">
            <a:avLst/>
          </a:prstGeom>
          <a:noFill/>
        </p:spPr>
        <p:txBody>
          <a:bodyPr wrap="square" rtlCol="0">
            <a:spAutoFit/>
          </a:bodyPr>
          <a:lstStyle/>
          <a:p>
            <a:pPr algn="ctr" fontAlgn="auto">
              <a:spcBef>
                <a:spcPts val="0"/>
              </a:spcBef>
              <a:spcAft>
                <a:spcPts val="0"/>
              </a:spcAft>
            </a:pPr>
            <a:r>
              <a:rPr lang="en-US" sz="1600" dirty="0">
                <a:solidFill>
                  <a:srgbClr val="000000"/>
                </a:solidFill>
                <a:latin typeface="Calibri"/>
                <a:ea typeface="+mn-ea"/>
                <a:cs typeface="+mn-cs"/>
              </a:rPr>
              <a:t>Compensation Decisions</a:t>
            </a:r>
          </a:p>
        </p:txBody>
      </p:sp>
      <p:sp>
        <p:nvSpPr>
          <p:cNvPr id="24" name="Right Triangle 23"/>
          <p:cNvSpPr/>
          <p:nvPr/>
        </p:nvSpPr>
        <p:spPr>
          <a:xfrm rot="16789093">
            <a:off x="6250784" y="2621754"/>
            <a:ext cx="304799" cy="280989"/>
          </a:xfrm>
          <a:prstGeom prst="rtTriangle">
            <a:avLst/>
          </a:prstGeom>
          <a:solidFill>
            <a:srgbClr val="F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25" name="Right Triangle 24"/>
          <p:cNvSpPr/>
          <p:nvPr/>
        </p:nvSpPr>
        <p:spPr>
          <a:xfrm rot="283814">
            <a:off x="6174584" y="5041105"/>
            <a:ext cx="304799" cy="280989"/>
          </a:xfrm>
          <a:prstGeom prst="rtTriangle">
            <a:avLst/>
          </a:prstGeom>
          <a:solidFill>
            <a:srgbClr val="F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26" name="Right Triangle 25"/>
          <p:cNvSpPr/>
          <p:nvPr/>
        </p:nvSpPr>
        <p:spPr>
          <a:xfrm rot="5973120">
            <a:off x="2945609" y="5117307"/>
            <a:ext cx="304799" cy="280989"/>
          </a:xfrm>
          <a:prstGeom prst="rtTriangle">
            <a:avLst/>
          </a:prstGeom>
          <a:solidFill>
            <a:srgbClr val="F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27" name="Right Triangle 26"/>
          <p:cNvSpPr/>
          <p:nvPr/>
        </p:nvSpPr>
        <p:spPr>
          <a:xfrm rot="10092639">
            <a:off x="2878934" y="2545557"/>
            <a:ext cx="304799" cy="280989"/>
          </a:xfrm>
          <a:prstGeom prst="rtTriangle">
            <a:avLst/>
          </a:prstGeom>
          <a:solidFill>
            <a:srgbClr val="F0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17" name="TextBox 16"/>
          <p:cNvSpPr txBox="1"/>
          <p:nvPr/>
        </p:nvSpPr>
        <p:spPr>
          <a:xfrm>
            <a:off x="5876926" y="3276600"/>
            <a:ext cx="1762124" cy="1077218"/>
          </a:xfrm>
          <a:prstGeom prst="rect">
            <a:avLst/>
          </a:prstGeom>
          <a:noFill/>
        </p:spPr>
        <p:txBody>
          <a:bodyPr wrap="square" rtlCol="0">
            <a:spAutoFit/>
          </a:bodyPr>
          <a:lstStyle/>
          <a:p>
            <a:pPr algn="ctr" fontAlgn="auto">
              <a:spcBef>
                <a:spcPts val="0"/>
              </a:spcBef>
              <a:spcAft>
                <a:spcPts val="0"/>
              </a:spcAft>
            </a:pPr>
            <a:r>
              <a:rPr lang="en-US" sz="1600" dirty="0">
                <a:solidFill>
                  <a:srgbClr val="000000"/>
                </a:solidFill>
                <a:latin typeface="Calibri"/>
                <a:ea typeface="+mn-ea"/>
                <a:cs typeface="+mn-cs"/>
              </a:rPr>
              <a:t>Performance Check-in/ Feedback/ Mid-year review</a:t>
            </a:r>
          </a:p>
        </p:txBody>
      </p:sp>
      <p:grpSp>
        <p:nvGrpSpPr>
          <p:cNvPr id="39" name="Group 38"/>
          <p:cNvGrpSpPr/>
          <p:nvPr/>
        </p:nvGrpSpPr>
        <p:grpSpPr>
          <a:xfrm>
            <a:off x="1657349" y="1457237"/>
            <a:ext cx="6058306" cy="5006777"/>
            <a:chOff x="1657349" y="1457237"/>
            <a:chExt cx="6058306" cy="5006777"/>
          </a:xfrm>
        </p:grpSpPr>
        <p:sp>
          <p:nvSpPr>
            <p:cNvPr id="13" name="Right Triangle 12"/>
            <p:cNvSpPr/>
            <p:nvPr/>
          </p:nvSpPr>
          <p:spPr>
            <a:xfrm rot="16200000">
              <a:off x="5214939" y="4076698"/>
              <a:ext cx="2328863" cy="2395540"/>
            </a:xfrm>
            <a:prstGeom prst="rtTriangle">
              <a:avLst/>
            </a:prstGeom>
            <a:solidFill>
              <a:srgbClr val="E7D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15" name="Right Triangle 14"/>
            <p:cNvSpPr/>
            <p:nvPr/>
          </p:nvSpPr>
          <p:spPr>
            <a:xfrm rot="5400000">
              <a:off x="1874048" y="1348783"/>
              <a:ext cx="2114548" cy="2395540"/>
            </a:xfrm>
            <a:prstGeom prst="rtTriangle">
              <a:avLst/>
            </a:prstGeom>
            <a:solidFill>
              <a:srgbClr val="E7D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14" name="Right Triangle 13"/>
            <p:cNvSpPr/>
            <p:nvPr/>
          </p:nvSpPr>
          <p:spPr>
            <a:xfrm>
              <a:off x="1738315" y="4068474"/>
              <a:ext cx="2328863" cy="2395540"/>
            </a:xfrm>
            <a:prstGeom prst="rtTriangle">
              <a:avLst/>
            </a:prstGeom>
            <a:solidFill>
              <a:srgbClr val="E7D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12" name="Right Triangle 11"/>
            <p:cNvSpPr/>
            <p:nvPr/>
          </p:nvSpPr>
          <p:spPr>
            <a:xfrm rot="10800000">
              <a:off x="5248275" y="1489275"/>
              <a:ext cx="2324100" cy="1962149"/>
            </a:xfrm>
            <a:prstGeom prst="rtTriangle">
              <a:avLst/>
            </a:prstGeom>
            <a:solidFill>
              <a:srgbClr val="E7D1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ECECEC"/>
                </a:solidFill>
              </a:endParaRPr>
            </a:p>
          </p:txBody>
        </p:sp>
        <p:sp>
          <p:nvSpPr>
            <p:cNvPr id="20" name="TextBox 19"/>
            <p:cNvSpPr txBox="1"/>
            <p:nvPr/>
          </p:nvSpPr>
          <p:spPr>
            <a:xfrm>
              <a:off x="5676900" y="1457237"/>
              <a:ext cx="1885950" cy="1446550"/>
            </a:xfrm>
            <a:prstGeom prst="rect">
              <a:avLst/>
            </a:prstGeom>
            <a:noFill/>
          </p:spPr>
          <p:txBody>
            <a:bodyPr wrap="square" rtlCol="0">
              <a:spAutoFit/>
            </a:bodyPr>
            <a:lstStyle/>
            <a:p>
              <a:pPr marL="114300"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Set organizational , team and individual goals</a:t>
              </a:r>
            </a:p>
            <a:p>
              <a:pPr marL="342900" lvl="1"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Communicate goals, develop strategy</a:t>
              </a:r>
            </a:p>
            <a:p>
              <a:pPr marL="800100" lvl="2"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Discuss development</a:t>
              </a:r>
            </a:p>
            <a:p>
              <a:pPr marL="1257300" lvl="3"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Create plan</a:t>
              </a:r>
            </a:p>
          </p:txBody>
        </p:sp>
        <p:sp>
          <p:nvSpPr>
            <p:cNvPr id="21" name="TextBox 20"/>
            <p:cNvSpPr txBox="1"/>
            <p:nvPr/>
          </p:nvSpPr>
          <p:spPr>
            <a:xfrm>
              <a:off x="6934201" y="4505238"/>
              <a:ext cx="742950" cy="430887"/>
            </a:xfrm>
            <a:prstGeom prst="rect">
              <a:avLst/>
            </a:prstGeom>
            <a:noFill/>
          </p:spPr>
          <p:txBody>
            <a:bodyPr wrap="square" rtlCol="0">
              <a:spAutoFit/>
            </a:bodyPr>
            <a:lstStyle/>
            <a:p>
              <a:pPr fontAlgn="auto">
                <a:spcBef>
                  <a:spcPts val="0"/>
                </a:spcBef>
                <a:spcAft>
                  <a:spcPts val="0"/>
                </a:spcAft>
                <a:buFont typeface="Arial" pitchFamily="34" charset="0"/>
                <a:buChar char="•"/>
              </a:pPr>
              <a:r>
                <a:rPr lang="en-US" sz="1100" dirty="0">
                  <a:solidFill>
                    <a:srgbClr val="000000"/>
                  </a:solidFill>
                  <a:latin typeface="Calibri"/>
                  <a:ea typeface="+mn-ea"/>
                  <a:cs typeface="+mn-cs"/>
                </a:rPr>
                <a:t>  Solicit feedback</a:t>
              </a:r>
            </a:p>
          </p:txBody>
        </p:sp>
        <p:sp>
          <p:nvSpPr>
            <p:cNvPr id="22" name="TextBox 21"/>
            <p:cNvSpPr txBox="1"/>
            <p:nvPr/>
          </p:nvSpPr>
          <p:spPr>
            <a:xfrm>
              <a:off x="6591301" y="4838613"/>
              <a:ext cx="1000124" cy="430887"/>
            </a:xfrm>
            <a:prstGeom prst="rect">
              <a:avLst/>
            </a:prstGeom>
            <a:noFill/>
          </p:spPr>
          <p:txBody>
            <a:bodyPr wrap="square" rtlCol="0">
              <a:spAutoFit/>
            </a:bodyPr>
            <a:lstStyle/>
            <a:p>
              <a:pPr fontAlgn="auto">
                <a:spcBef>
                  <a:spcPts val="0"/>
                </a:spcBef>
                <a:spcAft>
                  <a:spcPts val="0"/>
                </a:spcAft>
                <a:buFont typeface="Arial" pitchFamily="34" charset="0"/>
                <a:buChar char="•"/>
              </a:pPr>
              <a:r>
                <a:rPr lang="en-US" sz="1100" dirty="0">
                  <a:solidFill>
                    <a:srgbClr val="000000"/>
                  </a:solidFill>
                  <a:latin typeface="Calibri"/>
                  <a:ea typeface="+mn-ea"/>
                  <a:cs typeface="+mn-cs"/>
                </a:rPr>
                <a:t>  Formal or informal</a:t>
              </a:r>
            </a:p>
          </p:txBody>
        </p:sp>
        <p:sp>
          <p:nvSpPr>
            <p:cNvPr id="23" name="Rectangle 22"/>
            <p:cNvSpPr/>
            <p:nvPr/>
          </p:nvSpPr>
          <p:spPr>
            <a:xfrm>
              <a:off x="6222058" y="5208948"/>
              <a:ext cx="1493597" cy="600164"/>
            </a:xfrm>
            <a:prstGeom prst="rect">
              <a:avLst/>
            </a:prstGeom>
          </p:spPr>
          <p:txBody>
            <a:bodyPr wrap="square">
              <a:spAutoFit/>
            </a:bodyPr>
            <a:lstStyle/>
            <a:p>
              <a:pPr fontAlgn="auto">
                <a:spcBef>
                  <a:spcPts val="0"/>
                </a:spcBef>
                <a:spcAft>
                  <a:spcPts val="0"/>
                </a:spcAft>
              </a:pPr>
              <a:r>
                <a:rPr lang="en-US" sz="1100" dirty="0">
                  <a:solidFill>
                    <a:srgbClr val="000000"/>
                  </a:solidFill>
                  <a:latin typeface="Calibri"/>
                  <a:ea typeface="+mn-ea"/>
                  <a:cs typeface="+mn-cs"/>
                </a:rPr>
                <a:t>performance check-in</a:t>
              </a:r>
            </a:p>
            <a:p>
              <a:pPr fontAlgn="auto">
                <a:spcBef>
                  <a:spcPts val="0"/>
                </a:spcBef>
                <a:spcAft>
                  <a:spcPts val="0"/>
                </a:spcAft>
              </a:pPr>
              <a:r>
                <a:rPr lang="en-US" sz="1100" dirty="0">
                  <a:solidFill>
                    <a:srgbClr val="000000"/>
                  </a:solidFill>
                  <a:latin typeface="Calibri"/>
                  <a:ea typeface="+mn-ea"/>
                  <a:cs typeface="+mn-cs"/>
                </a:rPr>
                <a:t> via a mid-year review</a:t>
              </a:r>
            </a:p>
            <a:p>
              <a:pPr fontAlgn="auto">
                <a:spcBef>
                  <a:spcPts val="0"/>
                </a:spcBef>
                <a:spcAft>
                  <a:spcPts val="0"/>
                </a:spcAft>
              </a:pPr>
              <a:r>
                <a:rPr lang="en-US" sz="1100" dirty="0">
                  <a:solidFill>
                    <a:srgbClr val="000000"/>
                  </a:solidFill>
                  <a:latin typeface="Calibri"/>
                  <a:ea typeface="+mn-ea"/>
                  <a:cs typeface="+mn-cs"/>
                </a:rPr>
                <a:t> or feedback session</a:t>
              </a:r>
              <a:endParaRPr lang="en-US" dirty="0">
                <a:solidFill>
                  <a:srgbClr val="000000"/>
                </a:solidFill>
                <a:latin typeface="Calibri"/>
                <a:ea typeface="+mn-ea"/>
                <a:cs typeface="+mn-cs"/>
              </a:endParaRPr>
            </a:p>
          </p:txBody>
        </p:sp>
        <p:sp>
          <p:nvSpPr>
            <p:cNvPr id="28" name="Rectangle 27"/>
            <p:cNvSpPr/>
            <p:nvPr/>
          </p:nvSpPr>
          <p:spPr>
            <a:xfrm>
              <a:off x="5667375" y="5777072"/>
              <a:ext cx="1981199" cy="600164"/>
            </a:xfrm>
            <a:prstGeom prst="rect">
              <a:avLst/>
            </a:prstGeom>
          </p:spPr>
          <p:txBody>
            <a:bodyPr wrap="square">
              <a:spAutoFit/>
            </a:bodyPr>
            <a:lstStyle/>
            <a:p>
              <a:pPr marL="114300"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Communicate clear messages around performance based on goals and competencies</a:t>
              </a:r>
            </a:p>
          </p:txBody>
        </p:sp>
        <p:sp>
          <p:nvSpPr>
            <p:cNvPr id="29" name="TextBox 28"/>
            <p:cNvSpPr txBox="1"/>
            <p:nvPr/>
          </p:nvSpPr>
          <p:spPr>
            <a:xfrm>
              <a:off x="1743077" y="4459005"/>
              <a:ext cx="742950" cy="430887"/>
            </a:xfrm>
            <a:prstGeom prst="rect">
              <a:avLst/>
            </a:prstGeom>
            <a:noFill/>
          </p:spPr>
          <p:txBody>
            <a:bodyPr wrap="square" lIns="0" rIns="0" rtlCol="0">
              <a:spAutoFit/>
            </a:bodyPr>
            <a:lstStyle/>
            <a:p>
              <a:pPr marL="114300" indent="-114300" fontAlgn="auto">
                <a:spcBef>
                  <a:spcPts val="0"/>
                </a:spcBef>
                <a:spcAft>
                  <a:spcPts val="0"/>
                </a:spcAft>
                <a:buFont typeface="Arial" pitchFamily="34" charset="0"/>
                <a:buChar char="•"/>
              </a:pPr>
              <a:r>
                <a:rPr lang="en-US" sz="1100" dirty="0" smtClean="0">
                  <a:solidFill>
                    <a:srgbClr val="000000"/>
                  </a:solidFill>
                  <a:latin typeface="Calibri"/>
                  <a:ea typeface="+mn-ea"/>
                  <a:cs typeface="+mn-cs"/>
                </a:rPr>
                <a:t>Solicit </a:t>
              </a:r>
              <a:r>
                <a:rPr lang="en-US" sz="1100" dirty="0">
                  <a:solidFill>
                    <a:srgbClr val="000000"/>
                  </a:solidFill>
                  <a:latin typeface="Calibri"/>
                  <a:ea typeface="+mn-ea"/>
                  <a:cs typeface="+mn-cs"/>
                </a:rPr>
                <a:t>feedback</a:t>
              </a:r>
            </a:p>
          </p:txBody>
        </p:sp>
        <p:sp>
          <p:nvSpPr>
            <p:cNvPr id="30" name="TextBox 29"/>
            <p:cNvSpPr txBox="1"/>
            <p:nvPr/>
          </p:nvSpPr>
          <p:spPr>
            <a:xfrm>
              <a:off x="1657349" y="4811430"/>
              <a:ext cx="1000125" cy="600164"/>
            </a:xfrm>
            <a:prstGeom prst="rect">
              <a:avLst/>
            </a:prstGeom>
            <a:noFill/>
          </p:spPr>
          <p:txBody>
            <a:bodyPr wrap="square" rtlCol="0">
              <a:spAutoFit/>
            </a:bodyPr>
            <a:lstStyle/>
            <a:p>
              <a:pPr marL="114300"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 Formal review, employee</a:t>
              </a:r>
            </a:p>
          </p:txBody>
        </p:sp>
        <p:sp>
          <p:nvSpPr>
            <p:cNvPr id="31" name="TextBox 30"/>
            <p:cNvSpPr txBox="1"/>
            <p:nvPr/>
          </p:nvSpPr>
          <p:spPr>
            <a:xfrm>
              <a:off x="1771650" y="5329244"/>
              <a:ext cx="1466850" cy="769441"/>
            </a:xfrm>
            <a:prstGeom prst="rect">
              <a:avLst/>
            </a:prstGeom>
            <a:noFill/>
          </p:spPr>
          <p:txBody>
            <a:bodyPr wrap="square" rtlCol="0">
              <a:spAutoFit/>
            </a:bodyPr>
            <a:lstStyle/>
            <a:p>
              <a:pPr fontAlgn="auto">
                <a:spcBef>
                  <a:spcPts val="0"/>
                </a:spcBef>
                <a:spcAft>
                  <a:spcPts val="0"/>
                </a:spcAft>
              </a:pPr>
              <a:r>
                <a:rPr lang="en-US" sz="1100" dirty="0">
                  <a:solidFill>
                    <a:srgbClr val="000000"/>
                  </a:solidFill>
                  <a:latin typeface="Calibri"/>
                  <a:ea typeface="+mn-ea"/>
                  <a:cs typeface="+mn-cs"/>
                </a:rPr>
                <a:t>writes self-review, gives self-ratings, manager adds and rates</a:t>
              </a:r>
            </a:p>
          </p:txBody>
        </p:sp>
        <p:sp>
          <p:nvSpPr>
            <p:cNvPr id="32" name="TextBox 31"/>
            <p:cNvSpPr txBox="1"/>
            <p:nvPr/>
          </p:nvSpPr>
          <p:spPr>
            <a:xfrm>
              <a:off x="1657349" y="6019806"/>
              <a:ext cx="2057400" cy="430887"/>
            </a:xfrm>
            <a:prstGeom prst="rect">
              <a:avLst/>
            </a:prstGeom>
            <a:noFill/>
          </p:spPr>
          <p:txBody>
            <a:bodyPr wrap="square" rtlCol="0">
              <a:spAutoFit/>
            </a:bodyPr>
            <a:lstStyle/>
            <a:p>
              <a:pPr marL="114300"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 Manager and employee meet to discuss performance</a:t>
              </a:r>
            </a:p>
          </p:txBody>
        </p:sp>
        <p:sp>
          <p:nvSpPr>
            <p:cNvPr id="33" name="TextBox 32"/>
            <p:cNvSpPr txBox="1"/>
            <p:nvPr/>
          </p:nvSpPr>
          <p:spPr>
            <a:xfrm>
              <a:off x="1660062" y="1509811"/>
              <a:ext cx="2057400" cy="1785104"/>
            </a:xfrm>
            <a:prstGeom prst="rect">
              <a:avLst/>
            </a:prstGeom>
            <a:noFill/>
          </p:spPr>
          <p:txBody>
            <a:bodyPr wrap="square" rtlCol="0">
              <a:spAutoFit/>
            </a:bodyPr>
            <a:lstStyle/>
            <a:p>
              <a:pPr marL="114300"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 Managers meet to calibrate performance</a:t>
              </a:r>
            </a:p>
            <a:p>
              <a:pPr marL="114300"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Final ratings are assigned</a:t>
              </a:r>
            </a:p>
            <a:p>
              <a:pPr marL="114300"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Compensation pools are distributed according</a:t>
              </a:r>
            </a:p>
            <a:p>
              <a:pPr marL="114300" indent="-114300" fontAlgn="auto">
                <a:spcBef>
                  <a:spcPts val="0"/>
                </a:spcBef>
                <a:spcAft>
                  <a:spcPts val="0"/>
                </a:spcAft>
              </a:pPr>
              <a:r>
                <a:rPr lang="en-US" sz="1100" dirty="0">
                  <a:solidFill>
                    <a:srgbClr val="000000"/>
                  </a:solidFill>
                  <a:latin typeface="Calibri"/>
                  <a:ea typeface="+mn-ea"/>
                  <a:cs typeface="+mn-cs"/>
                </a:rPr>
                <a:t>    to performance</a:t>
              </a:r>
            </a:p>
            <a:p>
              <a:pPr marL="114300" indent="-114300" fontAlgn="auto">
                <a:spcBef>
                  <a:spcPts val="0"/>
                </a:spcBef>
                <a:spcAft>
                  <a:spcPts val="0"/>
                </a:spcAft>
                <a:buFont typeface="Arial" pitchFamily="34" charset="0"/>
                <a:buChar char="•"/>
              </a:pPr>
              <a:r>
                <a:rPr lang="en-US" sz="1100" dirty="0">
                  <a:solidFill>
                    <a:srgbClr val="000000"/>
                  </a:solidFill>
                  <a:latin typeface="Calibri"/>
                  <a:ea typeface="+mn-ea"/>
                  <a:cs typeface="+mn-cs"/>
                </a:rPr>
                <a:t>“Pay-for-</a:t>
              </a:r>
            </a:p>
            <a:p>
              <a:pPr marL="114300" indent="-114300" fontAlgn="auto">
                <a:spcBef>
                  <a:spcPts val="0"/>
                </a:spcBef>
                <a:spcAft>
                  <a:spcPts val="0"/>
                </a:spcAft>
              </a:pPr>
              <a:r>
                <a:rPr lang="en-US" sz="1100" dirty="0">
                  <a:solidFill>
                    <a:srgbClr val="000000"/>
                  </a:solidFill>
                  <a:latin typeface="Calibri"/>
                  <a:ea typeface="+mn-ea"/>
                  <a:cs typeface="+mn-cs"/>
                </a:rPr>
                <a:t>   performance”</a:t>
              </a:r>
            </a:p>
            <a:p>
              <a:pPr marL="114300" indent="-114300" fontAlgn="auto">
                <a:spcBef>
                  <a:spcPts val="0"/>
                </a:spcBef>
                <a:spcAft>
                  <a:spcPts val="0"/>
                </a:spcAft>
              </a:pPr>
              <a:r>
                <a:rPr lang="en-US" sz="1100" dirty="0">
                  <a:solidFill>
                    <a:srgbClr val="000000"/>
                  </a:solidFill>
                  <a:latin typeface="Calibri"/>
                  <a:ea typeface="+mn-ea"/>
                  <a:cs typeface="+mn-cs"/>
                </a:rPr>
                <a:t>   approach</a:t>
              </a:r>
            </a:p>
            <a:p>
              <a:pPr marL="114300" indent="-114300" fontAlgn="auto">
                <a:spcBef>
                  <a:spcPts val="0"/>
                </a:spcBef>
                <a:spcAft>
                  <a:spcPts val="0"/>
                </a:spcAft>
                <a:buFont typeface="Arial" pitchFamily="34" charset="0"/>
                <a:buChar char="•"/>
              </a:pPr>
              <a:endParaRPr lang="en-US" sz="1100" dirty="0">
                <a:solidFill>
                  <a:srgbClr val="000000"/>
                </a:solidFill>
                <a:latin typeface="Calibri"/>
                <a:ea typeface="+mn-ea"/>
                <a:cs typeface="+mn-cs"/>
              </a:endParaRPr>
            </a:p>
          </p:txBody>
        </p:sp>
      </p:grpSp>
      <p:sp>
        <p:nvSpPr>
          <p:cNvPr id="34" name="TextBox 33"/>
          <p:cNvSpPr txBox="1"/>
          <p:nvPr/>
        </p:nvSpPr>
        <p:spPr>
          <a:xfrm>
            <a:off x="3981450" y="3276600"/>
            <a:ext cx="1362075" cy="1169551"/>
          </a:xfrm>
          <a:prstGeom prst="rect">
            <a:avLst/>
          </a:prstGeom>
          <a:noFill/>
        </p:spPr>
        <p:txBody>
          <a:bodyPr wrap="square" rtlCol="0">
            <a:spAutoFit/>
          </a:bodyPr>
          <a:lstStyle/>
          <a:p>
            <a:pPr algn="ctr" fontAlgn="auto">
              <a:spcBef>
                <a:spcPts val="0"/>
              </a:spcBef>
              <a:spcAft>
                <a:spcPts val="0"/>
              </a:spcAft>
            </a:pPr>
            <a:r>
              <a:rPr lang="en-US" sz="1400" dirty="0">
                <a:solidFill>
                  <a:srgbClr val="000000"/>
                </a:solidFill>
                <a:latin typeface="Calibri"/>
                <a:ea typeface="+mn-ea"/>
                <a:cs typeface="+mn-cs"/>
              </a:rPr>
              <a:t>On-going feedback and coaching throughout the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z="3200" dirty="0" smtClean="0"/>
              <a:t>Components of the </a:t>
            </a:r>
            <a:r>
              <a:rPr lang="en-US" sz="3200" dirty="0" err="1" smtClean="0"/>
              <a:t>PMP</a:t>
            </a:r>
            <a:r>
              <a:rPr lang="en-US" sz="3200" dirty="0" smtClean="0"/>
              <a:t> - Outline</a:t>
            </a:r>
          </a:p>
        </p:txBody>
      </p:sp>
      <p:sp>
        <p:nvSpPr>
          <p:cNvPr id="15362" name="Slide Number Placeholder 3"/>
          <p:cNvSpPr>
            <a:spLocks noGrp="1"/>
          </p:cNvSpPr>
          <p:nvPr>
            <p:ph type="sldNum" sz="quarter" idx="4294967295"/>
          </p:nvPr>
        </p:nvSpPr>
        <p:spPr>
          <a:xfrm>
            <a:off x="7239000" y="6324600"/>
            <a:ext cx="1219200" cy="381000"/>
          </a:xfrm>
          <a:prstGeom prst="rect">
            <a:avLst/>
          </a:prstGeom>
          <a:noFill/>
        </p:spPr>
        <p:txBody>
          <a:bodyPr/>
          <a:lstStyle/>
          <a:p>
            <a:pPr fontAlgn="base">
              <a:spcBef>
                <a:spcPct val="0"/>
              </a:spcBef>
              <a:spcAft>
                <a:spcPct val="0"/>
              </a:spcAft>
            </a:pPr>
            <a:fld id="{AFD36D81-3982-4D04-9399-F28E6A406B68}" type="slidenum">
              <a:rPr lang="en-US" smtClean="0">
                <a:latin typeface="Tahoma" pitchFamily="84" charset="0"/>
                <a:ea typeface="ＭＳ Ｐゴシック" pitchFamily="84" charset="-128"/>
                <a:cs typeface="ＭＳ Ｐゴシック" pitchFamily="84" charset="-128"/>
              </a:rPr>
              <a:pPr fontAlgn="base">
                <a:spcBef>
                  <a:spcPct val="0"/>
                </a:spcBef>
                <a:spcAft>
                  <a:spcPct val="0"/>
                </a:spcAft>
              </a:pPr>
              <a:t>18</a:t>
            </a:fld>
            <a:endParaRPr lang="en-US" smtClean="0">
              <a:latin typeface="Tahoma" pitchFamily="84" charset="0"/>
              <a:ea typeface="ＭＳ Ｐゴシック" pitchFamily="84" charset="-128"/>
              <a:cs typeface="ＭＳ Ｐゴシック" pitchFamily="84" charset="-128"/>
            </a:endParaRPr>
          </a:p>
        </p:txBody>
      </p:sp>
      <p:sp>
        <p:nvSpPr>
          <p:cNvPr id="7" name="Rounded Rectangle 6"/>
          <p:cNvSpPr/>
          <p:nvPr/>
        </p:nvSpPr>
        <p:spPr>
          <a:xfrm>
            <a:off x="1143000" y="1752600"/>
            <a:ext cx="3810000" cy="2819400"/>
          </a:xfrm>
          <a:prstGeom prst="roundRect">
            <a:avLst/>
          </a:prstGeom>
          <a:solidFill>
            <a:srgbClr val="C0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a:spLocks noChangeArrowheads="1"/>
          </p:cNvSpPr>
          <p:nvPr/>
        </p:nvSpPr>
        <p:spPr bwMode="auto">
          <a:xfrm>
            <a:off x="3962400" y="1752600"/>
            <a:ext cx="3810000" cy="2819400"/>
          </a:xfrm>
          <a:prstGeom prst="roundRect">
            <a:avLst>
              <a:gd name="adj" fmla="val 16667"/>
            </a:avLst>
          </a:prstGeom>
          <a:solidFill>
            <a:srgbClr val="800040">
              <a:alpha val="23000"/>
            </a:srgbClr>
          </a:solidFill>
          <a:ln w="25400">
            <a:noFill/>
            <a:round/>
            <a:headEnd/>
            <a:tailEnd/>
          </a:ln>
        </p:spPr>
        <p:txBody>
          <a:bodyPr anchor="ctr">
            <a:prstTxWarp prst="textNoShape">
              <a:avLst/>
            </a:prstTxWarp>
          </a:bodyPr>
          <a:lstStyle/>
          <a:p>
            <a:pPr algn="ctr" fontAlgn="auto">
              <a:spcBef>
                <a:spcPts val="0"/>
              </a:spcBef>
              <a:spcAft>
                <a:spcPts val="0"/>
              </a:spcAft>
              <a:defRPr/>
            </a:pPr>
            <a:endParaRPr lang="en-US">
              <a:solidFill>
                <a:schemeClr val="lt1"/>
              </a:solidFill>
              <a:latin typeface="+mn-lt"/>
              <a:ea typeface="+mn-ea"/>
              <a:cs typeface="+mn-cs"/>
            </a:endParaRPr>
          </a:p>
        </p:txBody>
      </p:sp>
      <p:sp>
        <p:nvSpPr>
          <p:cNvPr id="9" name="Rounded Rectangle 8"/>
          <p:cNvSpPr>
            <a:spLocks noChangeArrowheads="1"/>
          </p:cNvSpPr>
          <p:nvPr/>
        </p:nvSpPr>
        <p:spPr bwMode="auto">
          <a:xfrm>
            <a:off x="3962400" y="3810000"/>
            <a:ext cx="3810000" cy="2819400"/>
          </a:xfrm>
          <a:prstGeom prst="roundRect">
            <a:avLst>
              <a:gd name="adj" fmla="val 16667"/>
            </a:avLst>
          </a:prstGeom>
          <a:solidFill>
            <a:srgbClr val="FF0000">
              <a:alpha val="28999"/>
            </a:srgbClr>
          </a:solidFill>
          <a:ln w="25400">
            <a:noFill/>
            <a:round/>
            <a:headEnd/>
            <a:tailEnd/>
          </a:ln>
        </p:spPr>
        <p:txBody>
          <a:bodyPr anchor="ctr">
            <a:prstTxWarp prst="textNoShape">
              <a:avLst/>
            </a:prstTxWarp>
          </a:bodyPr>
          <a:lstStyle/>
          <a:p>
            <a:pPr algn="ctr" fontAlgn="auto">
              <a:spcBef>
                <a:spcPts val="0"/>
              </a:spcBef>
              <a:spcAft>
                <a:spcPts val="0"/>
              </a:spcAft>
              <a:defRPr/>
            </a:pPr>
            <a:endParaRPr lang="en-US">
              <a:solidFill>
                <a:schemeClr val="lt1"/>
              </a:solidFill>
              <a:latin typeface="+mn-lt"/>
              <a:ea typeface="+mn-ea"/>
              <a:cs typeface="+mn-cs"/>
            </a:endParaRPr>
          </a:p>
        </p:txBody>
      </p:sp>
      <p:sp>
        <p:nvSpPr>
          <p:cNvPr id="10" name="Rounded Rectangle 9"/>
          <p:cNvSpPr>
            <a:spLocks noChangeArrowheads="1"/>
          </p:cNvSpPr>
          <p:nvPr/>
        </p:nvSpPr>
        <p:spPr bwMode="auto">
          <a:xfrm>
            <a:off x="1143000" y="3810000"/>
            <a:ext cx="3810000" cy="2819400"/>
          </a:xfrm>
          <a:prstGeom prst="roundRect">
            <a:avLst>
              <a:gd name="adj" fmla="val 16667"/>
            </a:avLst>
          </a:prstGeom>
          <a:solidFill>
            <a:srgbClr val="008040">
              <a:alpha val="19000"/>
            </a:srgbClr>
          </a:solidFill>
          <a:ln w="25400">
            <a:noFill/>
            <a:round/>
            <a:headEnd/>
            <a:tailEnd/>
          </a:ln>
        </p:spPr>
        <p:txBody>
          <a:bodyPr anchor="ctr">
            <a:prstTxWarp prst="textNoShape">
              <a:avLst/>
            </a:prstTxWarp>
          </a:bodyP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15367" name="TextBox 10"/>
          <p:cNvSpPr txBox="1">
            <a:spLocks noChangeArrowheads="1"/>
          </p:cNvSpPr>
          <p:nvPr/>
        </p:nvSpPr>
        <p:spPr bwMode="auto">
          <a:xfrm>
            <a:off x="1524000" y="1828800"/>
            <a:ext cx="2057400" cy="366713"/>
          </a:xfrm>
          <a:prstGeom prst="rect">
            <a:avLst/>
          </a:prstGeom>
          <a:noFill/>
          <a:ln w="9525">
            <a:noFill/>
            <a:miter lim="800000"/>
            <a:headEnd/>
            <a:tailEnd/>
          </a:ln>
        </p:spPr>
        <p:txBody>
          <a:bodyPr>
            <a:prstTxWarp prst="textNoShape">
              <a:avLst/>
            </a:prstTxWarp>
            <a:spAutoFit/>
          </a:bodyPr>
          <a:lstStyle/>
          <a:p>
            <a:r>
              <a:rPr lang="en-US" dirty="0" smtClean="0">
                <a:latin typeface="Calibri" pitchFamily="84" charset="0"/>
              </a:rPr>
              <a:t>Process</a:t>
            </a:r>
            <a:endParaRPr lang="en-US" dirty="0">
              <a:latin typeface="Calibri" pitchFamily="84" charset="0"/>
            </a:endParaRPr>
          </a:p>
        </p:txBody>
      </p:sp>
      <p:sp>
        <p:nvSpPr>
          <p:cNvPr id="15368" name="TextBox 11"/>
          <p:cNvSpPr txBox="1">
            <a:spLocks noChangeArrowheads="1"/>
          </p:cNvSpPr>
          <p:nvPr/>
        </p:nvSpPr>
        <p:spPr bwMode="auto">
          <a:xfrm>
            <a:off x="5410200" y="1828800"/>
            <a:ext cx="2057400" cy="366713"/>
          </a:xfrm>
          <a:prstGeom prst="rect">
            <a:avLst/>
          </a:prstGeom>
          <a:noFill/>
          <a:ln w="9525">
            <a:noFill/>
            <a:miter lim="800000"/>
            <a:headEnd/>
            <a:tailEnd/>
          </a:ln>
        </p:spPr>
        <p:txBody>
          <a:bodyPr>
            <a:prstTxWarp prst="textNoShape">
              <a:avLst/>
            </a:prstTxWarp>
            <a:spAutoFit/>
          </a:bodyPr>
          <a:lstStyle/>
          <a:p>
            <a:r>
              <a:rPr lang="en-US" dirty="0" smtClean="0">
                <a:latin typeface="Calibri" pitchFamily="84" charset="0"/>
              </a:rPr>
              <a:t>Competencies</a:t>
            </a:r>
            <a:endParaRPr lang="en-US" dirty="0">
              <a:latin typeface="Calibri" pitchFamily="84" charset="0"/>
            </a:endParaRPr>
          </a:p>
        </p:txBody>
      </p:sp>
      <p:sp>
        <p:nvSpPr>
          <p:cNvPr id="15369" name="TextBox 12"/>
          <p:cNvSpPr txBox="1">
            <a:spLocks noChangeArrowheads="1"/>
          </p:cNvSpPr>
          <p:nvPr/>
        </p:nvSpPr>
        <p:spPr bwMode="auto">
          <a:xfrm>
            <a:off x="1524000" y="4648200"/>
            <a:ext cx="2057400" cy="366713"/>
          </a:xfrm>
          <a:prstGeom prst="rect">
            <a:avLst/>
          </a:prstGeom>
          <a:noFill/>
          <a:ln w="9525">
            <a:noFill/>
            <a:miter lim="800000"/>
            <a:headEnd/>
            <a:tailEnd/>
          </a:ln>
        </p:spPr>
        <p:txBody>
          <a:bodyPr>
            <a:prstTxWarp prst="textNoShape">
              <a:avLst/>
            </a:prstTxWarp>
            <a:spAutoFit/>
          </a:bodyPr>
          <a:lstStyle/>
          <a:p>
            <a:r>
              <a:rPr lang="en-US" dirty="0" smtClean="0">
                <a:latin typeface="Calibri" pitchFamily="84" charset="0"/>
              </a:rPr>
              <a:t>People</a:t>
            </a:r>
            <a:endParaRPr lang="en-US" dirty="0">
              <a:latin typeface="Calibri" pitchFamily="84" charset="0"/>
            </a:endParaRPr>
          </a:p>
        </p:txBody>
      </p:sp>
      <p:sp>
        <p:nvSpPr>
          <p:cNvPr id="15370" name="TextBox 13"/>
          <p:cNvSpPr txBox="1">
            <a:spLocks noChangeArrowheads="1"/>
          </p:cNvSpPr>
          <p:nvPr/>
        </p:nvSpPr>
        <p:spPr bwMode="auto">
          <a:xfrm>
            <a:off x="5562600" y="4648200"/>
            <a:ext cx="2057400" cy="366713"/>
          </a:xfrm>
          <a:prstGeom prst="rect">
            <a:avLst/>
          </a:prstGeom>
          <a:noFill/>
          <a:ln w="9525">
            <a:noFill/>
            <a:miter lim="800000"/>
            <a:headEnd/>
            <a:tailEnd/>
          </a:ln>
        </p:spPr>
        <p:txBody>
          <a:bodyPr>
            <a:prstTxWarp prst="textNoShape">
              <a:avLst/>
            </a:prstTxWarp>
            <a:spAutoFit/>
          </a:bodyPr>
          <a:lstStyle/>
          <a:p>
            <a:r>
              <a:rPr lang="en-US" dirty="0" smtClean="0">
                <a:latin typeface="Calibri" pitchFamily="84" charset="0"/>
              </a:rPr>
              <a:t>Tools/Technology</a:t>
            </a:r>
            <a:endParaRPr lang="en-US" dirty="0">
              <a:latin typeface="Calibri" pitchFamily="84" charset="0"/>
            </a:endParaRPr>
          </a:p>
        </p:txBody>
      </p:sp>
      <p:sp>
        <p:nvSpPr>
          <p:cNvPr id="15371" name="TextBox 14"/>
          <p:cNvSpPr txBox="1">
            <a:spLocks noChangeArrowheads="1"/>
          </p:cNvSpPr>
          <p:nvPr/>
        </p:nvSpPr>
        <p:spPr bwMode="auto">
          <a:xfrm>
            <a:off x="1295400" y="2133600"/>
            <a:ext cx="2057400" cy="1569660"/>
          </a:xfrm>
          <a:prstGeom prst="rect">
            <a:avLst/>
          </a:prstGeom>
          <a:noFill/>
          <a:ln w="9525">
            <a:noFill/>
            <a:miter lim="800000"/>
            <a:headEnd/>
            <a:tailEnd/>
          </a:ln>
        </p:spPr>
        <p:txBody>
          <a:bodyPr>
            <a:prstTxWarp prst="textNoShape">
              <a:avLst/>
            </a:prstTxWarp>
            <a:spAutoFit/>
          </a:bodyPr>
          <a:lstStyle/>
          <a:p>
            <a:pPr marL="119063" indent="-119063">
              <a:buFont typeface="Arial" pitchFamily="84" charset="0"/>
              <a:buChar char="•"/>
            </a:pPr>
            <a:r>
              <a:rPr lang="en-US" sz="1200" dirty="0">
                <a:latin typeface="Calibri" pitchFamily="84" charset="0"/>
              </a:rPr>
              <a:t>Goal Setting</a:t>
            </a:r>
          </a:p>
          <a:p>
            <a:pPr marL="119063" indent="-119063">
              <a:buFont typeface="Arial" pitchFamily="84" charset="0"/>
              <a:buChar char="•"/>
            </a:pPr>
            <a:r>
              <a:rPr lang="en-US" sz="1200" dirty="0">
                <a:latin typeface="Calibri" pitchFamily="84" charset="0"/>
              </a:rPr>
              <a:t>Development Planning</a:t>
            </a:r>
          </a:p>
          <a:p>
            <a:pPr marL="119063" indent="-119063">
              <a:buFont typeface="Arial" pitchFamily="84" charset="0"/>
              <a:buChar char="•"/>
            </a:pPr>
            <a:r>
              <a:rPr lang="en-US" sz="1200" dirty="0">
                <a:latin typeface="Calibri" pitchFamily="84" charset="0"/>
              </a:rPr>
              <a:t>Mid-Year Reviews</a:t>
            </a:r>
          </a:p>
          <a:p>
            <a:pPr marL="119063" indent="-119063">
              <a:buFont typeface="Arial" pitchFamily="84" charset="0"/>
              <a:buChar char="•"/>
            </a:pPr>
            <a:r>
              <a:rPr lang="en-US" sz="1200" dirty="0">
                <a:latin typeface="Calibri" pitchFamily="84" charset="0"/>
              </a:rPr>
              <a:t>Coaching and Feedback</a:t>
            </a:r>
          </a:p>
          <a:p>
            <a:pPr marL="119063" indent="-119063">
              <a:buFont typeface="Arial" pitchFamily="84" charset="0"/>
              <a:buChar char="•"/>
            </a:pPr>
            <a:r>
              <a:rPr lang="en-US" sz="1200" dirty="0">
                <a:latin typeface="Calibri" pitchFamily="84" charset="0"/>
              </a:rPr>
              <a:t>Multi-rater feedback</a:t>
            </a:r>
          </a:p>
          <a:p>
            <a:pPr marL="119063" indent="-119063">
              <a:buFont typeface="Arial" pitchFamily="84" charset="0"/>
              <a:buChar char="•"/>
            </a:pPr>
            <a:r>
              <a:rPr lang="en-US" sz="1200" dirty="0">
                <a:latin typeface="Calibri" pitchFamily="84" charset="0"/>
              </a:rPr>
              <a:t>Year-End Reviews</a:t>
            </a:r>
          </a:p>
          <a:p>
            <a:pPr marL="119063" indent="-119063">
              <a:buFont typeface="Arial" pitchFamily="84" charset="0"/>
              <a:buChar char="•"/>
            </a:pPr>
            <a:r>
              <a:rPr lang="en-US" sz="1200" dirty="0" smtClean="0">
                <a:latin typeface="Calibri" pitchFamily="84" charset="0"/>
              </a:rPr>
              <a:t>Rating scales &amp; Calibration</a:t>
            </a:r>
            <a:endParaRPr lang="en-US" sz="1200" dirty="0">
              <a:latin typeface="Calibri" pitchFamily="84" charset="0"/>
            </a:endParaRPr>
          </a:p>
          <a:p>
            <a:pPr marL="119063" indent="-119063">
              <a:buFont typeface="Arial" pitchFamily="84" charset="0"/>
              <a:buChar char="•"/>
            </a:pPr>
            <a:r>
              <a:rPr lang="en-US" sz="1200" dirty="0">
                <a:latin typeface="Calibri" pitchFamily="84" charset="0"/>
              </a:rPr>
              <a:t>Link to Compensation</a:t>
            </a:r>
          </a:p>
        </p:txBody>
      </p:sp>
      <p:sp>
        <p:nvSpPr>
          <p:cNvPr id="15372" name="TextBox 15"/>
          <p:cNvSpPr txBox="1">
            <a:spLocks noChangeArrowheads="1"/>
          </p:cNvSpPr>
          <p:nvPr/>
        </p:nvSpPr>
        <p:spPr bwMode="auto">
          <a:xfrm>
            <a:off x="5334000" y="2286000"/>
            <a:ext cx="2057400" cy="1370013"/>
          </a:xfrm>
          <a:prstGeom prst="rect">
            <a:avLst/>
          </a:prstGeom>
          <a:noFill/>
          <a:ln w="9525">
            <a:noFill/>
            <a:miter lim="800000"/>
            <a:headEnd/>
            <a:tailEnd/>
          </a:ln>
        </p:spPr>
        <p:txBody>
          <a:bodyPr>
            <a:prstTxWarp prst="textNoShape">
              <a:avLst/>
            </a:prstTxWarp>
            <a:spAutoFit/>
          </a:bodyPr>
          <a:lstStyle/>
          <a:p>
            <a:pPr marL="119063" indent="-119063">
              <a:buFont typeface="Arial" pitchFamily="84" charset="0"/>
              <a:buChar char="•"/>
            </a:pPr>
            <a:r>
              <a:rPr lang="en-US" sz="1200">
                <a:latin typeface="Calibri" pitchFamily="84" charset="0"/>
              </a:rPr>
              <a:t>Competency Model</a:t>
            </a:r>
          </a:p>
          <a:p>
            <a:pPr marL="119063" indent="-119063">
              <a:buFont typeface="Arial" pitchFamily="84" charset="0"/>
              <a:buChar char="•"/>
            </a:pPr>
            <a:r>
              <a:rPr lang="en-US" sz="1200">
                <a:latin typeface="Calibri" pitchFamily="84" charset="0"/>
              </a:rPr>
              <a:t>Application</a:t>
            </a:r>
          </a:p>
          <a:p>
            <a:pPr marL="119063" indent="-119063">
              <a:buFont typeface="Arial" pitchFamily="84" charset="0"/>
              <a:buChar char="•"/>
            </a:pPr>
            <a:r>
              <a:rPr lang="en-US" sz="1200">
                <a:latin typeface="Calibri" pitchFamily="84" charset="0"/>
              </a:rPr>
              <a:t>Measurement of competencies</a:t>
            </a:r>
          </a:p>
          <a:p>
            <a:pPr marL="119063" indent="-119063">
              <a:buFont typeface="Arial" pitchFamily="84" charset="0"/>
              <a:buChar char="•"/>
            </a:pPr>
            <a:r>
              <a:rPr lang="en-US" sz="1200">
                <a:latin typeface="Calibri" pitchFamily="84" charset="0"/>
              </a:rPr>
              <a:t>Behavioral Descriptors </a:t>
            </a:r>
          </a:p>
          <a:p>
            <a:pPr marL="119063" indent="-119063">
              <a:buFont typeface="Arial" pitchFamily="84" charset="0"/>
              <a:buChar char="•"/>
            </a:pPr>
            <a:endParaRPr lang="en-US" sz="1200">
              <a:latin typeface="Calibri" pitchFamily="84" charset="0"/>
            </a:endParaRPr>
          </a:p>
          <a:p>
            <a:pPr marL="119063" indent="-119063">
              <a:buFont typeface="Arial" pitchFamily="84" charset="0"/>
              <a:buChar char="•"/>
            </a:pPr>
            <a:endParaRPr lang="en-US" sz="1200">
              <a:latin typeface="Calibri" pitchFamily="84" charset="0"/>
            </a:endParaRPr>
          </a:p>
        </p:txBody>
      </p:sp>
      <p:sp>
        <p:nvSpPr>
          <p:cNvPr id="15373" name="TextBox 16"/>
          <p:cNvSpPr txBox="1">
            <a:spLocks noChangeArrowheads="1"/>
          </p:cNvSpPr>
          <p:nvPr/>
        </p:nvSpPr>
        <p:spPr bwMode="auto">
          <a:xfrm>
            <a:off x="1447800" y="5029200"/>
            <a:ext cx="2057400" cy="1384995"/>
          </a:xfrm>
          <a:prstGeom prst="rect">
            <a:avLst/>
          </a:prstGeom>
          <a:noFill/>
          <a:ln w="9525">
            <a:noFill/>
            <a:miter lim="800000"/>
            <a:headEnd/>
            <a:tailEnd/>
          </a:ln>
        </p:spPr>
        <p:txBody>
          <a:bodyPr>
            <a:prstTxWarp prst="textNoShape">
              <a:avLst/>
            </a:prstTxWarp>
            <a:spAutoFit/>
          </a:bodyPr>
          <a:lstStyle/>
          <a:p>
            <a:pPr marL="119063" indent="-119063">
              <a:buFont typeface="Arial" pitchFamily="84" charset="0"/>
              <a:buChar char="•"/>
            </a:pPr>
            <a:r>
              <a:rPr lang="en-US" sz="1200" dirty="0" smtClean="0">
                <a:latin typeface="Calibri" pitchFamily="84" charset="0"/>
              </a:rPr>
              <a:t>University and School/Business unit Leadership</a:t>
            </a:r>
          </a:p>
          <a:p>
            <a:pPr marL="119063" indent="-119063">
              <a:buFont typeface="Arial" pitchFamily="84" charset="0"/>
              <a:buChar char="•"/>
            </a:pPr>
            <a:r>
              <a:rPr lang="en-US" sz="1200" dirty="0" smtClean="0">
                <a:latin typeface="Calibri" pitchFamily="84" charset="0"/>
              </a:rPr>
              <a:t>Manager commitment, capability, confidence</a:t>
            </a:r>
          </a:p>
          <a:p>
            <a:pPr marL="119063" indent="-119063">
              <a:buFont typeface="Arial" pitchFamily="84" charset="0"/>
              <a:buChar char="•"/>
            </a:pPr>
            <a:r>
              <a:rPr lang="en-US" sz="1200" dirty="0" smtClean="0">
                <a:latin typeface="Calibri" pitchFamily="84" charset="0"/>
              </a:rPr>
              <a:t>Employee commitment, capability, confidence</a:t>
            </a:r>
            <a:endParaRPr lang="en-US" sz="1200" dirty="0">
              <a:latin typeface="Calibri" pitchFamily="84" charset="0"/>
            </a:endParaRPr>
          </a:p>
        </p:txBody>
      </p:sp>
      <p:sp>
        <p:nvSpPr>
          <p:cNvPr id="15374" name="TextBox 17"/>
          <p:cNvSpPr txBox="1">
            <a:spLocks noChangeArrowheads="1"/>
          </p:cNvSpPr>
          <p:nvPr/>
        </p:nvSpPr>
        <p:spPr bwMode="auto">
          <a:xfrm>
            <a:off x="5410200" y="5029200"/>
            <a:ext cx="2057400" cy="1735138"/>
          </a:xfrm>
          <a:prstGeom prst="rect">
            <a:avLst/>
          </a:prstGeom>
          <a:noFill/>
          <a:ln w="9525">
            <a:noFill/>
            <a:miter lim="800000"/>
            <a:headEnd/>
            <a:tailEnd/>
          </a:ln>
        </p:spPr>
        <p:txBody>
          <a:bodyPr>
            <a:prstTxWarp prst="textNoShape">
              <a:avLst/>
            </a:prstTxWarp>
            <a:spAutoFit/>
          </a:bodyPr>
          <a:lstStyle/>
          <a:p>
            <a:pPr marL="119063" indent="-119063">
              <a:buFont typeface="Arial" pitchFamily="84" charset="0"/>
              <a:buChar char="•"/>
            </a:pPr>
            <a:r>
              <a:rPr lang="en-US" sz="1200">
                <a:latin typeface="Calibri" pitchFamily="84" charset="0"/>
              </a:rPr>
              <a:t>Form for goal setting, dev planning, appraisals etc.</a:t>
            </a:r>
          </a:p>
          <a:p>
            <a:pPr marL="119063" indent="-119063">
              <a:buFont typeface="Arial" pitchFamily="84" charset="0"/>
              <a:buChar char="•"/>
            </a:pPr>
            <a:r>
              <a:rPr lang="en-US" sz="1200">
                <a:latin typeface="Calibri" pitchFamily="84" charset="0"/>
              </a:rPr>
              <a:t>Forced distribution curves</a:t>
            </a:r>
          </a:p>
          <a:p>
            <a:pPr marL="119063" indent="-119063">
              <a:buFont typeface="Arial" pitchFamily="84" charset="0"/>
              <a:buChar char="•"/>
            </a:pPr>
            <a:r>
              <a:rPr lang="en-US" sz="1200">
                <a:latin typeface="Calibri" pitchFamily="84" charset="0"/>
              </a:rPr>
              <a:t>Training curriculum and format</a:t>
            </a:r>
          </a:p>
          <a:p>
            <a:pPr marL="119063" indent="-119063">
              <a:buFont typeface="Arial" pitchFamily="84" charset="0"/>
              <a:buChar char="•"/>
            </a:pPr>
            <a:r>
              <a:rPr lang="en-US" sz="1200">
                <a:latin typeface="Calibri" pitchFamily="84" charset="0"/>
              </a:rPr>
              <a:t>Job- aids to learn the new process</a:t>
            </a:r>
          </a:p>
          <a:p>
            <a:pPr marL="119063" indent="-119063">
              <a:buFont typeface="Arial" pitchFamily="84" charset="0"/>
              <a:buChar char="•"/>
            </a:pPr>
            <a:endParaRPr lang="en-US" sz="1200">
              <a:latin typeface="Calibri" pitchFamily="84" charset="0"/>
            </a:endParaRPr>
          </a:p>
          <a:p>
            <a:pPr marL="119063" indent="-119063">
              <a:buFont typeface="Arial" pitchFamily="84" charset="0"/>
              <a:buChar char="•"/>
            </a:pPr>
            <a:endParaRPr lang="en-US" sz="1200">
              <a:latin typeface="Calibri" pitchFamily="84" charset="0"/>
            </a:endParaRPr>
          </a:p>
        </p:txBody>
      </p:sp>
      <p:sp>
        <p:nvSpPr>
          <p:cNvPr id="15375" name="TextBox 18"/>
          <p:cNvSpPr txBox="1">
            <a:spLocks noChangeArrowheads="1"/>
          </p:cNvSpPr>
          <p:nvPr/>
        </p:nvSpPr>
        <p:spPr bwMode="auto">
          <a:xfrm>
            <a:off x="4191000" y="3962400"/>
            <a:ext cx="685800" cy="366713"/>
          </a:xfrm>
          <a:prstGeom prst="rect">
            <a:avLst/>
          </a:prstGeom>
          <a:noFill/>
          <a:ln w="9525">
            <a:noFill/>
            <a:miter lim="800000"/>
            <a:headEnd/>
            <a:tailEnd/>
          </a:ln>
        </p:spPr>
        <p:txBody>
          <a:bodyPr>
            <a:prstTxWarp prst="textNoShape">
              <a:avLst/>
            </a:prstTxWarp>
            <a:spAutoFit/>
          </a:bodyPr>
          <a:lstStyle/>
          <a:p>
            <a:r>
              <a:rPr lang="en-US">
                <a:latin typeface="Calibri" pitchFamily="84" charset="0"/>
              </a:rPr>
              <a:t>PMP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95" y="193965"/>
            <a:ext cx="7315200" cy="1066800"/>
          </a:xfrm>
        </p:spPr>
        <p:txBody>
          <a:bodyPr/>
          <a:lstStyle/>
          <a:p>
            <a:r>
              <a:rPr lang="en-US" sz="3200" dirty="0" smtClean="0"/>
              <a:t>Performance Management</a:t>
            </a:r>
            <a:endParaRPr lang="en-US" sz="3200"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19</a:t>
            </a:fld>
            <a:endParaRPr lang="en-US">
              <a:solidFill>
                <a:srgbClr val="000000"/>
              </a:solidFill>
            </a:endParaRPr>
          </a:p>
        </p:txBody>
      </p:sp>
      <p:sp>
        <p:nvSpPr>
          <p:cNvPr id="6" name="Isosceles Triangle 5"/>
          <p:cNvSpPr/>
          <p:nvPr/>
        </p:nvSpPr>
        <p:spPr>
          <a:xfrm rot="10800000">
            <a:off x="5122878" y="1863962"/>
            <a:ext cx="2908063" cy="2215667"/>
          </a:xfrm>
          <a:prstGeom prst="triangle">
            <a:avLst/>
          </a:prstGeom>
          <a:solidFill>
            <a:srgbClr val="E7D1C8"/>
          </a:solidFill>
          <a:ln>
            <a:solidFill>
              <a:srgbClr val="D0A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0800000">
            <a:off x="1842677" y="1875537"/>
            <a:ext cx="2908063" cy="2215667"/>
          </a:xfrm>
          <a:prstGeom prst="triangle">
            <a:avLst/>
          </a:prstGeom>
          <a:solidFill>
            <a:srgbClr val="E7D19A"/>
          </a:solidFill>
          <a:ln>
            <a:solidFill>
              <a:srgbClr val="D0A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a:off x="3462353" y="4305775"/>
            <a:ext cx="2908063" cy="2215667"/>
          </a:xfrm>
          <a:prstGeom prst="triangle">
            <a:avLst/>
          </a:prstGeom>
          <a:solidFill>
            <a:srgbClr val="EDE8DD"/>
          </a:solidFill>
          <a:ln>
            <a:solidFill>
              <a:srgbClr val="D0A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3483980" y="1840374"/>
            <a:ext cx="2902388" cy="2291787"/>
          </a:xfrm>
          <a:prstGeom prst="triangle">
            <a:avLst/>
          </a:prstGeom>
          <a:solidFill>
            <a:srgbClr val="D0A760"/>
          </a:solidFill>
          <a:ln>
            <a:solidFill>
              <a:srgbClr val="EDE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65312" y="2177942"/>
            <a:ext cx="2448272" cy="369332"/>
          </a:xfrm>
          <a:prstGeom prst="rect">
            <a:avLst/>
          </a:prstGeom>
          <a:noFill/>
        </p:spPr>
        <p:txBody>
          <a:bodyPr wrap="square" rtlCol="0">
            <a:spAutoFit/>
          </a:bodyPr>
          <a:lstStyle/>
          <a:p>
            <a:pPr algn="ctr"/>
            <a:r>
              <a:rPr lang="en-US" dirty="0" smtClean="0"/>
              <a:t>Compensation</a:t>
            </a:r>
            <a:endParaRPr lang="en-US" dirty="0"/>
          </a:p>
        </p:txBody>
      </p:sp>
      <p:sp>
        <p:nvSpPr>
          <p:cNvPr id="14" name="TextBox 13"/>
          <p:cNvSpPr txBox="1"/>
          <p:nvPr/>
        </p:nvSpPr>
        <p:spPr>
          <a:xfrm>
            <a:off x="2042703" y="2177942"/>
            <a:ext cx="2297801" cy="646331"/>
          </a:xfrm>
          <a:prstGeom prst="rect">
            <a:avLst/>
          </a:prstGeom>
          <a:noFill/>
        </p:spPr>
        <p:txBody>
          <a:bodyPr wrap="square" lIns="0" rIns="0" rtlCol="0">
            <a:spAutoFit/>
          </a:bodyPr>
          <a:lstStyle/>
          <a:p>
            <a:pPr algn="ctr"/>
            <a:r>
              <a:rPr lang="en-US" dirty="0" smtClean="0"/>
              <a:t>Talent </a:t>
            </a:r>
            <a:br>
              <a:rPr lang="en-US" dirty="0" smtClean="0"/>
            </a:br>
            <a:r>
              <a:rPr lang="en-US" dirty="0" smtClean="0"/>
              <a:t>Management</a:t>
            </a:r>
            <a:endParaRPr lang="en-US" dirty="0"/>
          </a:p>
        </p:txBody>
      </p:sp>
      <p:sp>
        <p:nvSpPr>
          <p:cNvPr id="20" name="TextBox 19"/>
          <p:cNvSpPr txBox="1"/>
          <p:nvPr/>
        </p:nvSpPr>
        <p:spPr>
          <a:xfrm>
            <a:off x="4039434" y="3084292"/>
            <a:ext cx="1800200" cy="646331"/>
          </a:xfrm>
          <a:prstGeom prst="rect">
            <a:avLst/>
          </a:prstGeom>
          <a:noFill/>
        </p:spPr>
        <p:txBody>
          <a:bodyPr wrap="square" rtlCol="0">
            <a:spAutoFit/>
          </a:bodyPr>
          <a:lstStyle/>
          <a:p>
            <a:pPr algn="ctr"/>
            <a:r>
              <a:rPr lang="en-US" dirty="0" smtClean="0"/>
              <a:t>Performance Management</a:t>
            </a:r>
            <a:endParaRPr lang="en-US" dirty="0"/>
          </a:p>
        </p:txBody>
      </p:sp>
      <p:sp>
        <p:nvSpPr>
          <p:cNvPr id="22" name="TextBox 21"/>
          <p:cNvSpPr txBox="1"/>
          <p:nvPr/>
        </p:nvSpPr>
        <p:spPr>
          <a:xfrm>
            <a:off x="3722037" y="4797152"/>
            <a:ext cx="2376264" cy="646331"/>
          </a:xfrm>
          <a:prstGeom prst="rect">
            <a:avLst/>
          </a:prstGeom>
          <a:noFill/>
        </p:spPr>
        <p:txBody>
          <a:bodyPr wrap="square" lIns="0" rIns="0" rtlCol="0">
            <a:spAutoFit/>
          </a:bodyPr>
          <a:lstStyle/>
          <a:p>
            <a:pPr algn="ctr"/>
            <a:r>
              <a:rPr lang="en-US" dirty="0" smtClean="0"/>
              <a:t>Employee Survey </a:t>
            </a:r>
            <a:br>
              <a:rPr lang="en-US" dirty="0" smtClean="0"/>
            </a:br>
            <a:r>
              <a:rPr lang="en-US" dirty="0" smtClean="0"/>
              <a:t>Experience</a:t>
            </a:r>
            <a:endParaRPr lang="en-US" dirty="0"/>
          </a:p>
        </p:txBody>
      </p:sp>
      <p:sp>
        <p:nvSpPr>
          <p:cNvPr id="21" name="Left-Right Arrow 20"/>
          <p:cNvSpPr/>
          <p:nvPr/>
        </p:nvSpPr>
        <p:spPr>
          <a:xfrm rot="12892719">
            <a:off x="3812711" y="2779535"/>
            <a:ext cx="576064" cy="432048"/>
          </a:xfrm>
          <a:prstGeom prst="leftRightArrow">
            <a:avLst/>
          </a:prstGeom>
          <a:solidFill>
            <a:srgbClr val="A4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p:cNvSpPr/>
          <p:nvPr/>
        </p:nvSpPr>
        <p:spPr>
          <a:xfrm rot="19479880">
            <a:off x="5481392" y="2769884"/>
            <a:ext cx="576064" cy="432048"/>
          </a:xfrm>
          <a:prstGeom prst="leftRightArrow">
            <a:avLst/>
          </a:prstGeom>
          <a:solidFill>
            <a:srgbClr val="A4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 Arrow 25"/>
          <p:cNvSpPr/>
          <p:nvPr/>
        </p:nvSpPr>
        <p:spPr>
          <a:xfrm rot="16200000">
            <a:off x="4628352" y="3998730"/>
            <a:ext cx="576064" cy="432048"/>
          </a:xfrm>
          <a:prstGeom prst="leftRightArrow">
            <a:avLst/>
          </a:prstGeom>
          <a:solidFill>
            <a:srgbClr val="A400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685799" y="1828800"/>
            <a:ext cx="8064661" cy="4114800"/>
          </a:xfrm>
        </p:spPr>
        <p:txBody>
          <a:bodyPr/>
          <a:lstStyle/>
          <a:p>
            <a:r>
              <a:rPr lang="en-US" u="sng" dirty="0" smtClean="0"/>
              <a:t>Why</a:t>
            </a:r>
            <a:r>
              <a:rPr lang="en-US" dirty="0" smtClean="0"/>
              <a:t> should you care?</a:t>
            </a:r>
          </a:p>
          <a:p>
            <a:r>
              <a:rPr lang="en-US" u="sng" dirty="0" smtClean="0"/>
              <a:t>What</a:t>
            </a:r>
            <a:r>
              <a:rPr lang="en-US" dirty="0" smtClean="0"/>
              <a:t> is our approach/objectives/outcomes?</a:t>
            </a:r>
          </a:p>
          <a:p>
            <a:r>
              <a:rPr lang="en-US" u="sng" dirty="0" smtClean="0"/>
              <a:t>Who</a:t>
            </a:r>
            <a:r>
              <a:rPr lang="en-US" dirty="0" smtClean="0"/>
              <a:t> involved?</a:t>
            </a:r>
          </a:p>
          <a:p>
            <a:r>
              <a:rPr lang="en-US" u="sng" dirty="0" smtClean="0"/>
              <a:t>When</a:t>
            </a:r>
            <a:r>
              <a:rPr lang="en-US" dirty="0" smtClean="0"/>
              <a:t> will we execute?</a:t>
            </a:r>
          </a:p>
          <a:p>
            <a:r>
              <a:rPr lang="en-US" u="sng" dirty="0" smtClean="0"/>
              <a:t>How</a:t>
            </a:r>
            <a:r>
              <a:rPr lang="en-US" dirty="0" smtClean="0"/>
              <a:t> can you participate?</a:t>
            </a:r>
          </a:p>
        </p:txBody>
      </p:sp>
      <p:sp>
        <p:nvSpPr>
          <p:cNvPr id="4" name="Slide Number Placeholder 3"/>
          <p:cNvSpPr>
            <a:spLocks noGrp="1"/>
          </p:cNvSpPr>
          <p:nvPr>
            <p:ph type="sldNum" sz="quarter" idx="12"/>
          </p:nvPr>
        </p:nvSpPr>
        <p:spPr/>
        <p:txBody>
          <a:bodyPr/>
          <a:lstStyle/>
          <a:p>
            <a:pPr>
              <a:defRPr/>
            </a:pPr>
            <a:fld id="{B7660C9C-89C1-4D6B-8795-458AE835B812}" type="slidenum">
              <a:rPr lang="en-US" smtClean="0">
                <a:solidFill>
                  <a:srgbClr val="000000"/>
                </a:solidFill>
              </a:rPr>
              <a:pPr>
                <a:defRPr/>
              </a:pPr>
              <a:t>2</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Issues</a:t>
            </a:r>
            <a:endParaRPr lang="en-US" dirty="0"/>
          </a:p>
        </p:txBody>
      </p:sp>
      <p:sp>
        <p:nvSpPr>
          <p:cNvPr id="3" name="Text Placeholder 2"/>
          <p:cNvSpPr>
            <a:spLocks noGrp="1"/>
          </p:cNvSpPr>
          <p:nvPr>
            <p:ph type="body" idx="1"/>
          </p:nvPr>
        </p:nvSpPr>
        <p:spPr/>
        <p:txBody>
          <a:bodyPr/>
          <a:lstStyle/>
          <a:p>
            <a:r>
              <a:rPr lang="en-US" dirty="0" smtClean="0"/>
              <a:t>Focus</a:t>
            </a:r>
          </a:p>
          <a:p>
            <a:r>
              <a:rPr lang="en-US" dirty="0" smtClean="0"/>
              <a:t>Scope</a:t>
            </a:r>
          </a:p>
          <a:p>
            <a:r>
              <a:rPr lang="en-US" dirty="0" smtClean="0"/>
              <a:t>Leadership</a:t>
            </a:r>
            <a:endParaRPr lang="en-US"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20</a:t>
            </a:fld>
            <a:endParaRPr lang="en-US"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Pilot Group – Focus and Scope</a:t>
            </a:r>
            <a:endParaRPr lang="en-US" sz="3200" dirty="0"/>
          </a:p>
        </p:txBody>
      </p:sp>
      <p:sp>
        <p:nvSpPr>
          <p:cNvPr id="4" name="Slide Number Placeholder 3"/>
          <p:cNvSpPr>
            <a:spLocks noGrp="1"/>
          </p:cNvSpPr>
          <p:nvPr>
            <p:ph type="sldNum" sz="quarter" idx="4294967295"/>
          </p:nvPr>
        </p:nvSpPr>
        <p:spPr>
          <a:xfrm>
            <a:off x="7239000" y="6324600"/>
            <a:ext cx="1219200" cy="381000"/>
          </a:xfrm>
          <a:prstGeom prst="rect">
            <a:avLst/>
          </a:prstGeom>
        </p:spPr>
        <p:txBody>
          <a:bodyPr/>
          <a:lstStyle/>
          <a:p>
            <a:pPr>
              <a:defRPr/>
            </a:pPr>
            <a:fld id="{369BF702-F224-43DC-8975-1CB3A97F21B3}" type="slidenum">
              <a:rPr lang="en-US" smtClean="0"/>
              <a:pPr>
                <a:defRPr/>
              </a:pPr>
              <a:t>21</a:t>
            </a:fld>
            <a:endParaRPr lang="en-US" dirty="0"/>
          </a:p>
        </p:txBody>
      </p:sp>
      <p:graphicFrame>
        <p:nvGraphicFramePr>
          <p:cNvPr id="5" name="Table 4"/>
          <p:cNvGraphicFramePr>
            <a:graphicFrameLocks noGrp="1"/>
          </p:cNvGraphicFramePr>
          <p:nvPr/>
        </p:nvGraphicFramePr>
        <p:xfrm>
          <a:off x="1524000" y="1369568"/>
          <a:ext cx="6422135" cy="4307840"/>
        </p:xfrm>
        <a:graphic>
          <a:graphicData uri="http://schemas.openxmlformats.org/drawingml/2006/table">
            <a:tbl>
              <a:tblPr firstRow="1" bandRow="1">
                <a:tableStyleId>{073A0DAA-6AF3-43AB-8588-CEC1D06C72B9}</a:tableStyleId>
              </a:tblPr>
              <a:tblGrid>
                <a:gridCol w="1322641"/>
                <a:gridCol w="2670236"/>
                <a:gridCol w="2429258"/>
              </a:tblGrid>
              <a:tr h="370840">
                <a:tc>
                  <a:txBody>
                    <a:bodyPr/>
                    <a:lstStyle/>
                    <a:p>
                      <a:r>
                        <a:rPr lang="en-US" dirty="0" smtClean="0"/>
                        <a:t>Unit</a:t>
                      </a:r>
                      <a:endParaRPr lang="en-US" dirty="0"/>
                    </a:p>
                  </a:txBody>
                  <a:tcPr/>
                </a:tc>
                <a:tc>
                  <a:txBody>
                    <a:bodyPr/>
                    <a:lstStyle/>
                    <a:p>
                      <a:r>
                        <a:rPr lang="en-US" dirty="0" smtClean="0"/>
                        <a:t>Focus</a:t>
                      </a:r>
                      <a:endParaRPr lang="en-US" dirty="0"/>
                    </a:p>
                  </a:txBody>
                  <a:tcPr/>
                </a:tc>
                <a:tc>
                  <a:txBody>
                    <a:bodyPr/>
                    <a:lstStyle/>
                    <a:p>
                      <a:r>
                        <a:rPr lang="en-US" dirty="0" smtClean="0"/>
                        <a:t>Scope</a:t>
                      </a:r>
                      <a:endParaRPr lang="en-US" dirty="0"/>
                    </a:p>
                  </a:txBody>
                  <a:tcPr/>
                </a:tc>
              </a:tr>
              <a:tr h="370840">
                <a:tc>
                  <a:txBody>
                    <a:bodyPr/>
                    <a:lstStyle/>
                    <a:p>
                      <a:r>
                        <a:rPr lang="en-US" dirty="0" err="1" smtClean="0"/>
                        <a:t>GSB</a:t>
                      </a:r>
                      <a:endParaRPr lang="en-US" dirty="0"/>
                    </a:p>
                  </a:txBody>
                  <a:tcPr/>
                </a:tc>
                <a:tc>
                  <a:txBody>
                    <a:bodyPr/>
                    <a:lstStyle/>
                    <a:p>
                      <a:r>
                        <a:rPr lang="en-US" sz="1200" dirty="0" smtClean="0"/>
                        <a:t>Changing behavior,</a:t>
                      </a:r>
                      <a:r>
                        <a:rPr lang="en-US" sz="1200" baseline="0" dirty="0" smtClean="0"/>
                        <a:t> driving innovation</a:t>
                      </a:r>
                      <a:endParaRPr lang="en-US" sz="1200" dirty="0"/>
                    </a:p>
                  </a:txBody>
                  <a:tcPr/>
                </a:tc>
                <a:tc>
                  <a:txBody>
                    <a:bodyPr/>
                    <a:lstStyle/>
                    <a:p>
                      <a:r>
                        <a:rPr lang="en-US" sz="1400" dirty="0" smtClean="0"/>
                        <a:t>Whole</a:t>
                      </a:r>
                      <a:r>
                        <a:rPr lang="en-US" sz="1400" baseline="0" dirty="0" smtClean="0"/>
                        <a:t> organization</a:t>
                      </a:r>
                      <a:endParaRPr lang="en-US" sz="1400" dirty="0"/>
                    </a:p>
                  </a:txBody>
                  <a:tcPr/>
                </a:tc>
              </a:tr>
              <a:tr h="370840">
                <a:tc>
                  <a:txBody>
                    <a:bodyPr/>
                    <a:lstStyle/>
                    <a:p>
                      <a:r>
                        <a:rPr lang="en-US" dirty="0" err="1" smtClean="0"/>
                        <a:t>H&amp;S</a:t>
                      </a:r>
                      <a:endParaRPr lang="en-US" dirty="0"/>
                    </a:p>
                  </a:txBody>
                  <a:tcPr/>
                </a:tc>
                <a:tc>
                  <a:txBody>
                    <a:bodyPr/>
                    <a:lstStyle/>
                    <a:p>
                      <a:r>
                        <a:rPr lang="en-US" sz="1200" dirty="0" smtClean="0"/>
                        <a:t>Improving</a:t>
                      </a:r>
                      <a:r>
                        <a:rPr lang="en-US" sz="1200" baseline="0" dirty="0" smtClean="0"/>
                        <a:t> manager effectiveness with the </a:t>
                      </a:r>
                      <a:r>
                        <a:rPr lang="en-US" sz="1200" baseline="0" dirty="0" err="1" smtClean="0"/>
                        <a:t>PMP</a:t>
                      </a:r>
                      <a:r>
                        <a:rPr lang="en-US" sz="1200" baseline="0" dirty="0" smtClean="0"/>
                        <a:t>, recognizing top talent, challenged with faculty supervisor reviews</a:t>
                      </a:r>
                      <a:endParaRPr lang="en-US" sz="1200" dirty="0"/>
                    </a:p>
                  </a:txBody>
                  <a:tcPr/>
                </a:tc>
                <a:tc>
                  <a:txBody>
                    <a:bodyPr/>
                    <a:lstStyle/>
                    <a:p>
                      <a:r>
                        <a:rPr lang="en-US" sz="1400" dirty="0" smtClean="0"/>
                        <a:t>Sub group within </a:t>
                      </a:r>
                      <a:r>
                        <a:rPr lang="en-US" sz="1400" dirty="0" err="1" smtClean="0"/>
                        <a:t>H&amp;S</a:t>
                      </a:r>
                      <a:r>
                        <a:rPr lang="en-US" sz="1400" dirty="0" smtClean="0"/>
                        <a:t>,</a:t>
                      </a:r>
                      <a:r>
                        <a:rPr lang="en-US" sz="1400" baseline="0" dirty="0" smtClean="0"/>
                        <a:t> including some faculty supervisors</a:t>
                      </a:r>
                      <a:endParaRPr lang="en-US" sz="1400" dirty="0"/>
                    </a:p>
                  </a:txBody>
                  <a:tcPr/>
                </a:tc>
              </a:tr>
              <a:tr h="370840">
                <a:tc>
                  <a:txBody>
                    <a:bodyPr/>
                    <a:lstStyle/>
                    <a:p>
                      <a:r>
                        <a:rPr lang="en-US" dirty="0" err="1" smtClean="0"/>
                        <a:t>OOD</a:t>
                      </a:r>
                      <a:endParaRPr lang="en-US" dirty="0"/>
                    </a:p>
                  </a:txBody>
                  <a:tcPr/>
                </a:tc>
                <a:tc>
                  <a:txBody>
                    <a:bodyPr/>
                    <a:lstStyle/>
                    <a:p>
                      <a:r>
                        <a:rPr lang="en-US" sz="1200" dirty="0" smtClean="0"/>
                        <a:t>Retention of top talent, succession</a:t>
                      </a:r>
                      <a:r>
                        <a:rPr lang="en-US" sz="1200" baseline="0" dirty="0" smtClean="0"/>
                        <a:t> planning</a:t>
                      </a:r>
                      <a:endParaRPr lang="en-US" sz="1200" dirty="0"/>
                    </a:p>
                  </a:txBody>
                  <a:tcPr/>
                </a:tc>
                <a:tc>
                  <a:txBody>
                    <a:bodyPr/>
                    <a:lstStyle/>
                    <a:p>
                      <a:r>
                        <a:rPr lang="en-US" sz="1400" dirty="0" smtClean="0"/>
                        <a:t>Whole central </a:t>
                      </a:r>
                      <a:r>
                        <a:rPr lang="en-US" sz="1400" dirty="0" err="1" smtClean="0"/>
                        <a:t>OOD</a:t>
                      </a:r>
                      <a:r>
                        <a:rPr lang="en-US" sz="1400" dirty="0" smtClean="0"/>
                        <a:t> organization</a:t>
                      </a:r>
                      <a:r>
                        <a:rPr lang="en-US" sz="1400" baseline="0" dirty="0" smtClean="0"/>
                        <a:t> (excludes schools)</a:t>
                      </a:r>
                      <a:endParaRPr lang="en-US" sz="1400" dirty="0"/>
                    </a:p>
                  </a:txBody>
                  <a:tcPr/>
                </a:tc>
              </a:tr>
              <a:tr h="370840">
                <a:tc>
                  <a:txBody>
                    <a:bodyPr/>
                    <a:lstStyle/>
                    <a:p>
                      <a:r>
                        <a:rPr lang="en-US" dirty="0" err="1" smtClean="0"/>
                        <a:t>R&amp;DE</a:t>
                      </a:r>
                      <a:endParaRPr lang="en-US" dirty="0"/>
                    </a:p>
                  </a:txBody>
                  <a:tcPr/>
                </a:tc>
                <a:tc>
                  <a:txBody>
                    <a:bodyPr/>
                    <a:lstStyle/>
                    <a:p>
                      <a:r>
                        <a:rPr lang="en-US" sz="1200" dirty="0" smtClean="0"/>
                        <a:t>Improving</a:t>
                      </a:r>
                      <a:r>
                        <a:rPr lang="en-US" sz="1200" baseline="0" dirty="0" smtClean="0"/>
                        <a:t> performance, compliance</a:t>
                      </a:r>
                      <a:r>
                        <a:rPr lang="en-US" sz="1200" dirty="0" smtClean="0"/>
                        <a:t>, influencing the design of the new </a:t>
                      </a:r>
                      <a:r>
                        <a:rPr lang="en-US" sz="1200" dirty="0" err="1" smtClean="0"/>
                        <a:t>PMP</a:t>
                      </a:r>
                      <a:endParaRPr lang="en-US" sz="1200" dirty="0"/>
                    </a:p>
                  </a:txBody>
                  <a:tcPr/>
                </a:tc>
                <a:tc>
                  <a:txBody>
                    <a:bodyPr/>
                    <a:lstStyle/>
                    <a:p>
                      <a:r>
                        <a:rPr lang="en-US" sz="1400" dirty="0" smtClean="0"/>
                        <a:t>Sub group within </a:t>
                      </a:r>
                      <a:r>
                        <a:rPr lang="en-US" sz="1400" dirty="0" err="1" smtClean="0"/>
                        <a:t>R&amp;DE</a:t>
                      </a:r>
                      <a:r>
                        <a:rPr lang="en-US" sz="1400" dirty="0" smtClean="0"/>
                        <a:t> based</a:t>
                      </a:r>
                      <a:r>
                        <a:rPr lang="en-US" sz="1400" baseline="0" dirty="0" smtClean="0"/>
                        <a:t> on leaders’ support and interest, will not include bargaining unit employees</a:t>
                      </a:r>
                      <a:endParaRPr lang="en-US" sz="1400" dirty="0"/>
                    </a:p>
                  </a:txBody>
                  <a:tcPr/>
                </a:tc>
              </a:tr>
              <a:tr h="370840">
                <a:tc>
                  <a:txBody>
                    <a:bodyPr/>
                    <a:lstStyle/>
                    <a:p>
                      <a:r>
                        <a:rPr lang="en-US" dirty="0" err="1" smtClean="0"/>
                        <a:t>SOM</a:t>
                      </a:r>
                      <a:endParaRPr lang="en-US" dirty="0"/>
                    </a:p>
                  </a:txBody>
                  <a:tcPr/>
                </a:tc>
                <a:tc>
                  <a:txBody>
                    <a:bodyPr/>
                    <a:lstStyle/>
                    <a:p>
                      <a:r>
                        <a:rPr lang="en-US" sz="1200" dirty="0" smtClean="0"/>
                        <a:t>Employee satisfaction</a:t>
                      </a:r>
                      <a:r>
                        <a:rPr lang="en-US" sz="1200" baseline="0" dirty="0" smtClean="0"/>
                        <a:t> and retention, c</a:t>
                      </a:r>
                      <a:r>
                        <a:rPr lang="en-US" sz="1200" dirty="0" smtClean="0"/>
                        <a:t>hallenged with faculty supervisor reviews</a:t>
                      </a:r>
                      <a:endParaRPr lang="en-US" sz="1200" dirty="0"/>
                    </a:p>
                  </a:txBody>
                  <a:tcPr/>
                </a:tc>
                <a:tc>
                  <a:txBody>
                    <a:bodyPr/>
                    <a:lstStyle/>
                    <a:p>
                      <a:r>
                        <a:rPr lang="en-US" sz="1400" dirty="0" smtClean="0"/>
                        <a:t>Sub-group within </a:t>
                      </a:r>
                      <a:r>
                        <a:rPr lang="en-US" sz="1400" dirty="0" err="1" smtClean="0"/>
                        <a:t>SOM</a:t>
                      </a:r>
                      <a:r>
                        <a:rPr lang="en-US" sz="1400" baseline="0" dirty="0" smtClean="0"/>
                        <a:t> based on leader interest</a:t>
                      </a:r>
                      <a:endParaRPr lang="en-US" sz="1400" dirty="0"/>
                    </a:p>
                  </a:txBody>
                  <a:tcPr/>
                </a:tc>
              </a:tr>
              <a:tr h="370840">
                <a:tc>
                  <a:txBody>
                    <a:bodyPr/>
                    <a:lstStyle/>
                    <a:p>
                      <a:r>
                        <a:rPr lang="en-US" dirty="0" err="1" smtClean="0"/>
                        <a:t>SOE</a:t>
                      </a:r>
                      <a:endParaRPr lang="en-US" dirty="0"/>
                    </a:p>
                  </a:txBody>
                  <a:tcPr/>
                </a:tc>
                <a:tc>
                  <a:txBody>
                    <a:bodyPr/>
                    <a:lstStyle/>
                    <a:p>
                      <a:r>
                        <a:rPr lang="en-US" sz="1200" dirty="0" smtClean="0"/>
                        <a:t>Better</a:t>
                      </a:r>
                      <a:r>
                        <a:rPr lang="en-US" sz="1200" baseline="0" dirty="0" smtClean="0"/>
                        <a:t> </a:t>
                      </a:r>
                      <a:r>
                        <a:rPr lang="en-US" sz="1200" baseline="0" dirty="0" err="1" smtClean="0"/>
                        <a:t>PMP</a:t>
                      </a:r>
                      <a:r>
                        <a:rPr lang="en-US" sz="1200" baseline="0" dirty="0" smtClean="0"/>
                        <a:t> tools, </a:t>
                      </a:r>
                      <a:r>
                        <a:rPr lang="en-US" sz="1200" dirty="0" smtClean="0"/>
                        <a:t>Influencing the design</a:t>
                      </a:r>
                      <a:r>
                        <a:rPr lang="en-US" sz="1200" baseline="0" dirty="0" smtClean="0"/>
                        <a:t> of the </a:t>
                      </a:r>
                      <a:r>
                        <a:rPr lang="en-US" sz="1200" baseline="0" dirty="0" err="1" smtClean="0"/>
                        <a:t>PMP</a:t>
                      </a:r>
                      <a:r>
                        <a:rPr lang="en-US" sz="1200" baseline="0" dirty="0" smtClean="0"/>
                        <a:t>, challenged with faculty supervisor reviews</a:t>
                      </a:r>
                      <a:endParaRPr lang="en-US" sz="1200" dirty="0"/>
                    </a:p>
                  </a:txBody>
                  <a:tcPr/>
                </a:tc>
                <a:tc>
                  <a:txBody>
                    <a:bodyPr/>
                    <a:lstStyle/>
                    <a:p>
                      <a:r>
                        <a:rPr lang="en-US" sz="1400" dirty="0" smtClean="0"/>
                        <a:t>Sub-group</a:t>
                      </a:r>
                      <a:r>
                        <a:rPr lang="en-US" sz="1400" baseline="0" dirty="0" smtClean="0"/>
                        <a:t> within </a:t>
                      </a:r>
                      <a:r>
                        <a:rPr lang="en-US" sz="1400" baseline="0" dirty="0" err="1" smtClean="0"/>
                        <a:t>SOE</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3200" dirty="0" smtClean="0"/>
              <a:t>Executive Sponsors </a:t>
            </a:r>
          </a:p>
        </p:txBody>
      </p:sp>
      <p:sp>
        <p:nvSpPr>
          <p:cNvPr id="17410" name="Text Placeholder 2"/>
          <p:cNvSpPr>
            <a:spLocks noGrp="1"/>
          </p:cNvSpPr>
          <p:nvPr>
            <p:ph type="body" idx="1"/>
          </p:nvPr>
        </p:nvSpPr>
        <p:spPr/>
        <p:txBody>
          <a:bodyPr/>
          <a:lstStyle/>
          <a:p>
            <a:r>
              <a:rPr lang="en-US" sz="1800" dirty="0" smtClean="0"/>
              <a:t>David Jones, VP HR</a:t>
            </a:r>
          </a:p>
          <a:p>
            <a:r>
              <a:rPr lang="en-US" sz="1800" dirty="0" smtClean="0"/>
              <a:t>Jeanne </a:t>
            </a:r>
            <a:r>
              <a:rPr lang="en-US" sz="1800" dirty="0" err="1" smtClean="0"/>
              <a:t>Berent</a:t>
            </a:r>
            <a:r>
              <a:rPr lang="en-US" sz="1800" dirty="0" smtClean="0"/>
              <a:t>, Executive Director of Finance and Administration, </a:t>
            </a:r>
            <a:r>
              <a:rPr lang="en-US" sz="1800" dirty="0" err="1" smtClean="0"/>
              <a:t>OOD</a:t>
            </a:r>
            <a:endParaRPr lang="en-US" sz="1800" dirty="0" smtClean="0"/>
          </a:p>
          <a:p>
            <a:r>
              <a:rPr lang="en-US" sz="1800" dirty="0" smtClean="0"/>
              <a:t>Marcia Cohen, Sr. Associate Dean, Finance and Administration, </a:t>
            </a:r>
            <a:r>
              <a:rPr lang="en-US" sz="1800" dirty="0" err="1" smtClean="0"/>
              <a:t>SOM</a:t>
            </a:r>
            <a:endParaRPr lang="en-US" sz="1800" dirty="0" smtClean="0"/>
          </a:p>
          <a:p>
            <a:r>
              <a:rPr lang="en-US" sz="1800" dirty="0" smtClean="0"/>
              <a:t>Shirley Everett, Sr. Associate Vice Provost, </a:t>
            </a:r>
            <a:r>
              <a:rPr lang="en-US" sz="1800" dirty="0" err="1" smtClean="0"/>
              <a:t>R&amp;DE</a:t>
            </a:r>
            <a:endParaRPr lang="en-US" sz="1800" dirty="0" smtClean="0"/>
          </a:p>
          <a:p>
            <a:r>
              <a:rPr lang="en-US" sz="1800" dirty="0" smtClean="0"/>
              <a:t>Adam Daniel, Sr. Associate Dean, </a:t>
            </a:r>
            <a:r>
              <a:rPr lang="en-US" sz="1800" dirty="0" err="1" smtClean="0"/>
              <a:t>H&amp;S</a:t>
            </a:r>
            <a:endParaRPr lang="en-US" sz="1800" dirty="0" smtClean="0"/>
          </a:p>
          <a:p>
            <a:r>
              <a:rPr lang="en-US" sz="1800" dirty="0" smtClean="0"/>
              <a:t>Clare Hansen-</a:t>
            </a:r>
            <a:r>
              <a:rPr lang="en-US" sz="1800" dirty="0" err="1" smtClean="0"/>
              <a:t>Shinnerl</a:t>
            </a:r>
            <a:r>
              <a:rPr lang="en-US" sz="1800" dirty="0" smtClean="0"/>
              <a:t>, Sr. Associate Dean, Finance and Administration, </a:t>
            </a:r>
            <a:r>
              <a:rPr lang="en-US" sz="1800" dirty="0" err="1" smtClean="0"/>
              <a:t>SOE</a:t>
            </a:r>
            <a:endParaRPr lang="en-US" sz="1800" dirty="0" smtClean="0"/>
          </a:p>
          <a:p>
            <a:r>
              <a:rPr lang="en-US" sz="1800" dirty="0" smtClean="0"/>
              <a:t>Gary Edwards, Performance and Culture Strategist, </a:t>
            </a:r>
            <a:r>
              <a:rPr lang="en-US" sz="1800" dirty="0" err="1" smtClean="0"/>
              <a:t>GSB</a:t>
            </a:r>
            <a:endParaRPr lang="en-US" sz="1800" dirty="0" smtClean="0"/>
          </a:p>
        </p:txBody>
      </p:sp>
      <p:sp>
        <p:nvSpPr>
          <p:cNvPr id="17411" name="Slide Number Placeholder 3"/>
          <p:cNvSpPr>
            <a:spLocks noGrp="1"/>
          </p:cNvSpPr>
          <p:nvPr>
            <p:ph type="sldNum" sz="quarter" idx="4294967295"/>
          </p:nvPr>
        </p:nvSpPr>
        <p:spPr>
          <a:xfrm>
            <a:off x="7239000" y="6324600"/>
            <a:ext cx="1219200" cy="381000"/>
          </a:xfrm>
          <a:prstGeom prst="rect">
            <a:avLst/>
          </a:prstGeom>
          <a:noFill/>
        </p:spPr>
        <p:txBody>
          <a:bodyPr/>
          <a:lstStyle/>
          <a:p>
            <a:pPr fontAlgn="base">
              <a:spcBef>
                <a:spcPct val="0"/>
              </a:spcBef>
              <a:spcAft>
                <a:spcPct val="0"/>
              </a:spcAft>
            </a:pPr>
            <a:fld id="{2A16AE62-4A40-47B8-9C4F-3A6B757A137F}" type="slidenum">
              <a:rPr lang="en-US" smtClean="0">
                <a:latin typeface="Tahoma" pitchFamily="84" charset="0"/>
                <a:ea typeface="ＭＳ Ｐゴシック" pitchFamily="84" charset="-128"/>
                <a:cs typeface="ＭＳ Ｐゴシック" pitchFamily="84" charset="-128"/>
              </a:rPr>
              <a:pPr fontAlgn="base">
                <a:spcBef>
                  <a:spcPct val="0"/>
                </a:spcBef>
                <a:spcAft>
                  <a:spcPct val="0"/>
                </a:spcAft>
              </a:pPr>
              <a:t>22</a:t>
            </a:fld>
            <a:endParaRPr lang="en-US" smtClean="0">
              <a:latin typeface="Tahoma" pitchFamily="84" charset="0"/>
              <a:ea typeface="ＭＳ Ｐゴシック" pitchFamily="84" charset="-128"/>
              <a:cs typeface="ＭＳ Ｐゴシック" pitchFamily="8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4635"/>
            <a:ext cx="7315200" cy="652039"/>
          </a:xfrm>
        </p:spPr>
        <p:txBody>
          <a:bodyPr/>
          <a:lstStyle/>
          <a:p>
            <a:r>
              <a:rPr lang="en-US" sz="3000" dirty="0" smtClean="0"/>
              <a:t>Successful Change</a:t>
            </a:r>
            <a:endParaRPr lang="en-US" sz="3000"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23</a:t>
            </a:fld>
            <a:endParaRPr lang="en-US" dirty="0">
              <a:solidFill>
                <a:srgbClr val="000000"/>
              </a:solidFill>
            </a:endParaRPr>
          </a:p>
        </p:txBody>
      </p:sp>
      <p:pic>
        <p:nvPicPr>
          <p:cNvPr id="57346" name="Picture 2"/>
          <p:cNvPicPr>
            <a:picLocks noChangeAspect="1" noChangeArrowheads="1"/>
          </p:cNvPicPr>
          <p:nvPr/>
        </p:nvPicPr>
        <p:blipFill>
          <a:blip r:embed="rId2" cstate="print"/>
          <a:srcRect/>
          <a:stretch>
            <a:fillRect/>
          </a:stretch>
        </p:blipFill>
        <p:spPr bwMode="auto">
          <a:xfrm>
            <a:off x="1167657" y="1571686"/>
            <a:ext cx="7248525" cy="3876675"/>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3750196" y="791381"/>
            <a:ext cx="1220829" cy="31026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2875"/>
            <a:ext cx="7315200" cy="1066800"/>
          </a:xfrm>
        </p:spPr>
        <p:txBody>
          <a:bodyPr/>
          <a:lstStyle/>
          <a:p>
            <a:r>
              <a:rPr lang="en-US" sz="3000" dirty="0" smtClean="0"/>
              <a:t>Engaged Leadership</a:t>
            </a:r>
            <a:br>
              <a:rPr lang="en-US" sz="3000" dirty="0" smtClean="0"/>
            </a:br>
            <a:endParaRPr lang="en-US" sz="3000"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24</a:t>
            </a:fld>
            <a:endParaRPr lang="en-US" dirty="0">
              <a:solidFill>
                <a:srgbClr val="000000"/>
              </a:solidFill>
            </a:endParaRPr>
          </a:p>
        </p:txBody>
      </p:sp>
      <p:pic>
        <p:nvPicPr>
          <p:cNvPr id="58370" name="Picture 2"/>
          <p:cNvPicPr>
            <a:picLocks noChangeAspect="1" noChangeArrowheads="1"/>
          </p:cNvPicPr>
          <p:nvPr/>
        </p:nvPicPr>
        <p:blipFill>
          <a:blip r:embed="rId2" cstate="print"/>
          <a:srcRect/>
          <a:stretch>
            <a:fillRect/>
          </a:stretch>
        </p:blipFill>
        <p:spPr bwMode="auto">
          <a:xfrm>
            <a:off x="909100" y="1591050"/>
            <a:ext cx="7696200" cy="4648200"/>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7130011" y="6354504"/>
            <a:ext cx="954610" cy="268266"/>
          </a:xfrm>
          <a:prstGeom prst="rect">
            <a:avLst/>
          </a:prstGeom>
          <a:noFill/>
          <a:ln w="9525">
            <a:noFill/>
            <a:miter lim="800000"/>
            <a:headEnd/>
            <a:tailEnd/>
          </a:ln>
        </p:spPr>
      </p:pic>
      <p:pic>
        <p:nvPicPr>
          <p:cNvPr id="58373" name="Picture 5"/>
          <p:cNvPicPr>
            <a:picLocks noChangeAspect="1" noChangeArrowheads="1"/>
          </p:cNvPicPr>
          <p:nvPr/>
        </p:nvPicPr>
        <p:blipFill>
          <a:blip r:embed="rId3" cstate="print"/>
          <a:srcRect/>
          <a:stretch>
            <a:fillRect/>
          </a:stretch>
        </p:blipFill>
        <p:spPr bwMode="auto">
          <a:xfrm>
            <a:off x="3750196" y="837681"/>
            <a:ext cx="1220829" cy="31026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z="3200" dirty="0" smtClean="0"/>
              <a:t>A Phased Approach (PILOT)</a:t>
            </a:r>
          </a:p>
        </p:txBody>
      </p:sp>
      <p:sp>
        <p:nvSpPr>
          <p:cNvPr id="23554" name="Slide Number Placeholder 3"/>
          <p:cNvSpPr>
            <a:spLocks noGrp="1"/>
          </p:cNvSpPr>
          <p:nvPr>
            <p:ph type="sldNum" sz="quarter" idx="4294967295"/>
          </p:nvPr>
        </p:nvSpPr>
        <p:spPr>
          <a:xfrm>
            <a:off x="7239000" y="6324600"/>
            <a:ext cx="1219200" cy="381000"/>
          </a:xfrm>
          <a:prstGeom prst="rect">
            <a:avLst/>
          </a:prstGeom>
          <a:noFill/>
        </p:spPr>
        <p:txBody>
          <a:bodyPr/>
          <a:lstStyle/>
          <a:p>
            <a:pPr fontAlgn="base">
              <a:spcBef>
                <a:spcPct val="0"/>
              </a:spcBef>
              <a:spcAft>
                <a:spcPct val="0"/>
              </a:spcAft>
            </a:pPr>
            <a:fld id="{A6CC3DBD-DA10-4865-BFA1-7BB0F3992F58}" type="slidenum">
              <a:rPr lang="en-US" smtClean="0">
                <a:latin typeface="Tahoma" pitchFamily="84" charset="0"/>
                <a:ea typeface="ＭＳ Ｐゴシック" pitchFamily="84" charset="-128"/>
                <a:cs typeface="ＭＳ Ｐゴシック" pitchFamily="84" charset="-128"/>
              </a:rPr>
              <a:pPr fontAlgn="base">
                <a:spcBef>
                  <a:spcPct val="0"/>
                </a:spcBef>
                <a:spcAft>
                  <a:spcPct val="0"/>
                </a:spcAft>
              </a:pPr>
              <a:t>25</a:t>
            </a:fld>
            <a:endParaRPr lang="en-US" smtClean="0">
              <a:latin typeface="Tahoma" pitchFamily="84" charset="0"/>
              <a:ea typeface="ＭＳ Ｐゴシック" pitchFamily="84" charset="-128"/>
              <a:cs typeface="ＭＳ Ｐゴシック" pitchFamily="84" charset="-128"/>
            </a:endParaRPr>
          </a:p>
        </p:txBody>
      </p:sp>
      <p:sp>
        <p:nvSpPr>
          <p:cNvPr id="23555" name="TextBox 8"/>
          <p:cNvSpPr txBox="1">
            <a:spLocks noChangeArrowheads="1"/>
          </p:cNvSpPr>
          <p:nvPr/>
        </p:nvSpPr>
        <p:spPr bwMode="auto">
          <a:xfrm>
            <a:off x="2409825" y="2463800"/>
            <a:ext cx="2085975" cy="584200"/>
          </a:xfrm>
          <a:prstGeom prst="rect">
            <a:avLst/>
          </a:prstGeom>
          <a:noFill/>
          <a:ln w="9525">
            <a:noFill/>
            <a:miter lim="800000"/>
            <a:headEnd/>
            <a:tailEnd/>
          </a:ln>
        </p:spPr>
        <p:txBody>
          <a:bodyPr>
            <a:prstTxWarp prst="textNoShape">
              <a:avLst/>
            </a:prstTxWarp>
            <a:spAutoFit/>
          </a:bodyPr>
          <a:lstStyle/>
          <a:p>
            <a:r>
              <a:rPr lang="en-US" sz="1600">
                <a:solidFill>
                  <a:srgbClr val="F4F4F4"/>
                </a:solidFill>
                <a:latin typeface="Calibri" pitchFamily="84" charset="0"/>
              </a:rPr>
              <a:t>Program Design &amp; Implementation</a:t>
            </a:r>
          </a:p>
        </p:txBody>
      </p:sp>
      <p:sp>
        <p:nvSpPr>
          <p:cNvPr id="23556" name="TextBox 16"/>
          <p:cNvSpPr txBox="1">
            <a:spLocks noChangeArrowheads="1"/>
          </p:cNvSpPr>
          <p:nvPr/>
        </p:nvSpPr>
        <p:spPr bwMode="auto">
          <a:xfrm>
            <a:off x="2381250" y="2057400"/>
            <a:ext cx="2343150" cy="338138"/>
          </a:xfrm>
          <a:prstGeom prst="rect">
            <a:avLst/>
          </a:prstGeom>
          <a:noFill/>
          <a:ln w="9525">
            <a:noFill/>
            <a:miter lim="800000"/>
            <a:headEnd/>
            <a:tailEnd/>
          </a:ln>
        </p:spPr>
        <p:txBody>
          <a:bodyPr>
            <a:prstTxWarp prst="textNoShape">
              <a:avLst/>
            </a:prstTxWarp>
            <a:spAutoFit/>
          </a:bodyPr>
          <a:lstStyle/>
          <a:p>
            <a:r>
              <a:rPr lang="en-US" sz="1600">
                <a:solidFill>
                  <a:srgbClr val="000000"/>
                </a:solidFill>
                <a:latin typeface="Calibri" pitchFamily="84" charset="0"/>
              </a:rPr>
              <a:t>Phase 1 (Year 2011)</a:t>
            </a:r>
          </a:p>
        </p:txBody>
      </p:sp>
      <p:sp>
        <p:nvSpPr>
          <p:cNvPr id="21" name="Rounded Rectangle 20"/>
          <p:cNvSpPr/>
          <p:nvPr/>
        </p:nvSpPr>
        <p:spPr>
          <a:xfrm>
            <a:off x="5410200" y="2971800"/>
            <a:ext cx="3276600" cy="2209800"/>
          </a:xfrm>
          <a:prstGeom prst="roundRect">
            <a:avLst/>
          </a:prstGeom>
          <a:solidFill>
            <a:srgbClr val="D6DDD3"/>
          </a:solidFill>
          <a:ln>
            <a:noFill/>
          </a:ln>
          <a:scene3d>
            <a:camera prst="orthographicFront"/>
            <a:lightRig rig="threePt" dir="t"/>
          </a:scene3d>
          <a:sp3d extrusionH="177800" prstMaterial="dkEdg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ed Rectangle 26"/>
          <p:cNvSpPr/>
          <p:nvPr/>
        </p:nvSpPr>
        <p:spPr>
          <a:xfrm>
            <a:off x="1143000" y="1981200"/>
            <a:ext cx="3276600" cy="4419600"/>
          </a:xfrm>
          <a:prstGeom prst="roundRect">
            <a:avLst/>
          </a:prstGeom>
          <a:solidFill>
            <a:srgbClr val="E7D1C8"/>
          </a:solidFill>
          <a:ln>
            <a:noFill/>
          </a:ln>
          <a:scene3d>
            <a:camera prst="orthographicFront"/>
            <a:lightRig rig="threePt" dir="t"/>
          </a:scene3d>
          <a:sp3d extrusionH="177800" prstMaterial="dkEdg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p:nvSpPr>
        <p:spPr>
          <a:xfrm>
            <a:off x="1219200" y="2574925"/>
            <a:ext cx="3048000" cy="3785652"/>
          </a:xfrm>
          <a:prstGeom prst="rect">
            <a:avLst/>
          </a:prstGeom>
          <a:noFill/>
        </p:spPr>
        <p:txBody>
          <a:bodyPr>
            <a:spAutoFit/>
          </a:bodyPr>
          <a:lstStyle/>
          <a:p>
            <a:pPr marL="114300" indent="-114300" fontAlgn="auto">
              <a:spcBef>
                <a:spcPts val="0"/>
              </a:spcBef>
              <a:spcAft>
                <a:spcPts val="0"/>
              </a:spcAft>
              <a:buFont typeface="Arial" pitchFamily="34" charset="0"/>
              <a:buChar char="•"/>
              <a:defRPr/>
            </a:pPr>
            <a:r>
              <a:rPr lang="en-US" sz="1200" dirty="0">
                <a:solidFill>
                  <a:srgbClr val="000000"/>
                </a:solidFill>
                <a:latin typeface="+mn-lt"/>
                <a:ea typeface="+mn-ea"/>
                <a:cs typeface="+mn-cs"/>
              </a:rPr>
              <a:t>A </a:t>
            </a:r>
            <a:r>
              <a:rPr lang="en-US" sz="1200" b="1" dirty="0">
                <a:solidFill>
                  <a:srgbClr val="000000"/>
                </a:solidFill>
                <a:latin typeface="+mn-lt"/>
                <a:ea typeface="+mn-ea"/>
                <a:cs typeface="+mn-cs"/>
              </a:rPr>
              <a:t>select pilot group </a:t>
            </a:r>
            <a:r>
              <a:rPr lang="en-US" sz="1200" dirty="0">
                <a:solidFill>
                  <a:srgbClr val="000000"/>
                </a:solidFill>
                <a:latin typeface="+mn-lt"/>
                <a:ea typeface="+mn-ea"/>
                <a:cs typeface="+mn-cs"/>
              </a:rPr>
              <a:t>will participate in Phase 1 of the program. </a:t>
            </a:r>
          </a:p>
          <a:p>
            <a:pPr marL="119063" indent="-119063" fontAlgn="auto">
              <a:spcBef>
                <a:spcPts val="0"/>
              </a:spcBef>
              <a:spcAft>
                <a:spcPts val="0"/>
              </a:spcAft>
              <a:buFont typeface="Arial" pitchFamily="34" charset="0"/>
              <a:buChar char="•"/>
              <a:defRPr/>
            </a:pPr>
            <a:r>
              <a:rPr lang="en-US" sz="1200" dirty="0">
                <a:latin typeface="+mn-lt"/>
                <a:ea typeface="+mn-ea"/>
                <a:cs typeface="+mn-cs"/>
              </a:rPr>
              <a:t>Define a high level university-wide program which will include a performance management philosophy and recommended steps as part of the </a:t>
            </a:r>
            <a:r>
              <a:rPr lang="en-US" sz="1200" dirty="0" smtClean="0">
                <a:latin typeface="+mn-lt"/>
                <a:ea typeface="+mn-ea"/>
                <a:cs typeface="+mn-cs"/>
              </a:rPr>
              <a:t>program including development planning</a:t>
            </a:r>
            <a:endParaRPr lang="en-US" sz="1200" dirty="0">
              <a:latin typeface="+mn-lt"/>
              <a:ea typeface="+mn-ea"/>
              <a:cs typeface="+mn-cs"/>
            </a:endParaRPr>
          </a:p>
          <a:p>
            <a:pPr marL="119063" indent="-119063" fontAlgn="auto">
              <a:spcBef>
                <a:spcPts val="0"/>
              </a:spcBef>
              <a:spcAft>
                <a:spcPts val="0"/>
              </a:spcAft>
              <a:buFont typeface="Arial" pitchFamily="34" charset="0"/>
              <a:buChar char="•"/>
              <a:defRPr/>
            </a:pPr>
            <a:r>
              <a:rPr lang="en-US" sz="1200" dirty="0">
                <a:latin typeface="+mn-lt"/>
                <a:ea typeface="+mn-ea"/>
                <a:cs typeface="+mn-cs"/>
              </a:rPr>
              <a:t>Review university wide and organization specific competencies to create a model that can be broadly applied </a:t>
            </a:r>
          </a:p>
          <a:p>
            <a:pPr marL="119063" indent="-119063" fontAlgn="auto">
              <a:spcBef>
                <a:spcPts val="0"/>
              </a:spcBef>
              <a:spcAft>
                <a:spcPts val="0"/>
              </a:spcAft>
              <a:buFont typeface="Arial" pitchFamily="34" charset="0"/>
              <a:buChar char="•"/>
              <a:defRPr/>
            </a:pPr>
            <a:r>
              <a:rPr lang="en-US" sz="1200" dirty="0">
                <a:latin typeface="+mn-lt"/>
                <a:ea typeface="+mn-ea"/>
                <a:cs typeface="+mn-cs"/>
              </a:rPr>
              <a:t>Create a common rating scale and </a:t>
            </a:r>
            <a:r>
              <a:rPr lang="en-US" sz="1200" dirty="0" smtClean="0">
                <a:latin typeface="+mn-lt"/>
                <a:ea typeface="+mn-ea"/>
                <a:cs typeface="+mn-cs"/>
              </a:rPr>
              <a:t>definitions</a:t>
            </a:r>
          </a:p>
          <a:p>
            <a:pPr marL="119063" indent="-119063" fontAlgn="auto">
              <a:spcBef>
                <a:spcPts val="0"/>
              </a:spcBef>
              <a:spcAft>
                <a:spcPts val="0"/>
              </a:spcAft>
              <a:buFont typeface="Arial" pitchFamily="34" charset="0"/>
              <a:buChar char="•"/>
              <a:defRPr/>
            </a:pPr>
            <a:r>
              <a:rPr lang="en-US" sz="1200" dirty="0" smtClean="0">
                <a:latin typeface="+mn-lt"/>
                <a:ea typeface="+mn-ea"/>
                <a:cs typeface="+mn-cs"/>
              </a:rPr>
              <a:t>Recommend </a:t>
            </a:r>
            <a:r>
              <a:rPr lang="en-US" sz="1200" dirty="0">
                <a:latin typeface="+mn-lt"/>
                <a:ea typeface="+mn-ea"/>
                <a:cs typeface="+mn-cs"/>
              </a:rPr>
              <a:t>a format for writing </a:t>
            </a:r>
            <a:r>
              <a:rPr lang="en-US" sz="1200" dirty="0" smtClean="0">
                <a:latin typeface="+mn-lt"/>
                <a:ea typeface="+mn-ea"/>
                <a:cs typeface="+mn-cs"/>
              </a:rPr>
              <a:t>appraisals</a:t>
            </a:r>
          </a:p>
          <a:p>
            <a:pPr marL="119063" indent="-119063" fontAlgn="auto">
              <a:spcBef>
                <a:spcPts val="0"/>
              </a:spcBef>
              <a:spcAft>
                <a:spcPts val="0"/>
              </a:spcAft>
              <a:buFont typeface="Arial" pitchFamily="34" charset="0"/>
              <a:buChar char="•"/>
              <a:defRPr/>
            </a:pPr>
            <a:r>
              <a:rPr lang="en-US" sz="1200" dirty="0" smtClean="0">
                <a:latin typeface="+mn-lt"/>
                <a:ea typeface="+mn-ea"/>
                <a:cs typeface="+mn-cs"/>
              </a:rPr>
              <a:t>Gain line level sponsorship</a:t>
            </a:r>
            <a:endParaRPr lang="en-US" sz="1200" dirty="0">
              <a:latin typeface="+mn-lt"/>
              <a:ea typeface="+mn-ea"/>
              <a:cs typeface="+mn-cs"/>
            </a:endParaRPr>
          </a:p>
          <a:p>
            <a:pPr marL="119063" indent="-119063" fontAlgn="auto">
              <a:spcBef>
                <a:spcPts val="0"/>
              </a:spcBef>
              <a:spcAft>
                <a:spcPts val="0"/>
              </a:spcAft>
              <a:buFont typeface="Arial" pitchFamily="34" charset="0"/>
              <a:buChar char="•"/>
              <a:defRPr/>
            </a:pPr>
            <a:r>
              <a:rPr lang="en-US" sz="1200" dirty="0" smtClean="0">
                <a:latin typeface="+mn-lt"/>
                <a:ea typeface="+mn-ea"/>
                <a:cs typeface="+mn-cs"/>
              </a:rPr>
              <a:t>Assess </a:t>
            </a:r>
            <a:r>
              <a:rPr lang="en-US" sz="1200" dirty="0" err="1" smtClean="0">
                <a:latin typeface="+mn-lt"/>
                <a:ea typeface="+mn-ea"/>
                <a:cs typeface="+mn-cs"/>
              </a:rPr>
              <a:t>ePerformance</a:t>
            </a:r>
            <a:r>
              <a:rPr lang="en-US" sz="1200" dirty="0" smtClean="0">
                <a:latin typeface="+mn-lt"/>
                <a:ea typeface="+mn-ea"/>
                <a:cs typeface="+mn-cs"/>
              </a:rPr>
              <a:t> </a:t>
            </a:r>
            <a:r>
              <a:rPr lang="en-US" sz="1200" dirty="0">
                <a:latin typeface="+mn-lt"/>
                <a:ea typeface="+mn-ea"/>
                <a:cs typeface="+mn-cs"/>
              </a:rPr>
              <a:t>to see if it will meet the organization’s needs</a:t>
            </a:r>
          </a:p>
          <a:p>
            <a:pPr marL="119063" indent="-119063" fontAlgn="auto">
              <a:spcBef>
                <a:spcPts val="0"/>
              </a:spcBef>
              <a:spcAft>
                <a:spcPts val="0"/>
              </a:spcAft>
              <a:buFont typeface="Arial" pitchFamily="34" charset="0"/>
              <a:buChar char="•"/>
              <a:defRPr/>
            </a:pPr>
            <a:r>
              <a:rPr lang="en-US" sz="1200" dirty="0">
                <a:latin typeface="+mn-lt"/>
                <a:ea typeface="+mn-ea"/>
                <a:cs typeface="+mn-cs"/>
              </a:rPr>
              <a:t>Design appropriate training tools for managers and employees</a:t>
            </a:r>
          </a:p>
          <a:p>
            <a:pPr marL="119063" indent="-119063" fontAlgn="auto">
              <a:spcBef>
                <a:spcPts val="0"/>
              </a:spcBef>
              <a:spcAft>
                <a:spcPts val="0"/>
              </a:spcAft>
              <a:buFont typeface="Arial" pitchFamily="34" charset="0"/>
              <a:buChar char="•"/>
              <a:defRPr/>
            </a:pPr>
            <a:r>
              <a:rPr lang="en-US" sz="1200" dirty="0">
                <a:latin typeface="+mn-lt"/>
                <a:ea typeface="+mn-ea"/>
                <a:cs typeface="+mn-cs"/>
              </a:rPr>
              <a:t>Create a robust change management plan for implementation</a:t>
            </a:r>
          </a:p>
        </p:txBody>
      </p:sp>
      <p:sp>
        <p:nvSpPr>
          <p:cNvPr id="23564" name="TextBox 27"/>
          <p:cNvSpPr txBox="1">
            <a:spLocks noChangeArrowheads="1"/>
          </p:cNvSpPr>
          <p:nvPr/>
        </p:nvSpPr>
        <p:spPr bwMode="auto">
          <a:xfrm>
            <a:off x="2095500" y="2133600"/>
            <a:ext cx="2019300" cy="338138"/>
          </a:xfrm>
          <a:prstGeom prst="rect">
            <a:avLst/>
          </a:prstGeom>
          <a:noFill/>
          <a:ln w="9525">
            <a:noFill/>
            <a:miter lim="800000"/>
            <a:headEnd/>
            <a:tailEnd/>
          </a:ln>
        </p:spPr>
        <p:txBody>
          <a:bodyPr>
            <a:prstTxWarp prst="textNoShape">
              <a:avLst/>
            </a:prstTxWarp>
            <a:spAutoFit/>
          </a:bodyPr>
          <a:lstStyle/>
          <a:p>
            <a:r>
              <a:rPr lang="en-US" sz="1600">
                <a:solidFill>
                  <a:srgbClr val="000000"/>
                </a:solidFill>
                <a:latin typeface="Calibri" pitchFamily="84" charset="0"/>
              </a:rPr>
              <a:t>Phase 1 (FY2011)</a:t>
            </a:r>
          </a:p>
        </p:txBody>
      </p:sp>
      <p:sp>
        <p:nvSpPr>
          <p:cNvPr id="23565" name="TextBox 17"/>
          <p:cNvSpPr txBox="1">
            <a:spLocks noChangeArrowheads="1"/>
          </p:cNvSpPr>
          <p:nvPr/>
        </p:nvSpPr>
        <p:spPr bwMode="auto">
          <a:xfrm>
            <a:off x="6362700" y="3092450"/>
            <a:ext cx="2019300" cy="338138"/>
          </a:xfrm>
          <a:prstGeom prst="rect">
            <a:avLst/>
          </a:prstGeom>
          <a:noFill/>
          <a:ln w="9525">
            <a:noFill/>
            <a:miter lim="800000"/>
            <a:headEnd/>
            <a:tailEnd/>
          </a:ln>
        </p:spPr>
        <p:txBody>
          <a:bodyPr>
            <a:prstTxWarp prst="textNoShape">
              <a:avLst/>
            </a:prstTxWarp>
            <a:spAutoFit/>
          </a:bodyPr>
          <a:lstStyle/>
          <a:p>
            <a:r>
              <a:rPr lang="en-US" sz="1600">
                <a:solidFill>
                  <a:srgbClr val="000000"/>
                </a:solidFill>
                <a:latin typeface="Calibri" pitchFamily="84" charset="0"/>
              </a:rPr>
              <a:t>Phase 2 (FY2012)</a:t>
            </a:r>
          </a:p>
        </p:txBody>
      </p:sp>
      <p:sp>
        <p:nvSpPr>
          <p:cNvPr id="16" name="Rectangle 15"/>
          <p:cNvSpPr/>
          <p:nvPr/>
        </p:nvSpPr>
        <p:spPr>
          <a:xfrm>
            <a:off x="5638800" y="3356992"/>
            <a:ext cx="2895600" cy="1754326"/>
          </a:xfrm>
          <a:prstGeom prst="rect">
            <a:avLst/>
          </a:prstGeom>
        </p:spPr>
        <p:txBody>
          <a:bodyPr>
            <a:spAutoFit/>
          </a:bodyPr>
          <a:lstStyle/>
          <a:p>
            <a:pPr marL="114300" indent="-114300" fontAlgn="auto">
              <a:spcBef>
                <a:spcPts val="0"/>
              </a:spcBef>
              <a:spcAft>
                <a:spcPts val="0"/>
              </a:spcAft>
              <a:buFont typeface="Arial" pitchFamily="34" charset="0"/>
              <a:buChar char="•"/>
              <a:defRPr/>
            </a:pPr>
            <a:r>
              <a:rPr lang="en-US" sz="1200" kern="0" dirty="0">
                <a:solidFill>
                  <a:sysClr val="windowText" lastClr="000000"/>
                </a:solidFill>
                <a:latin typeface="+mn-lt"/>
                <a:ea typeface="+mn-ea"/>
                <a:cs typeface="+mn-cs"/>
              </a:rPr>
              <a:t>Review various technology options, costs etc. based on the needs defined in Phase 1</a:t>
            </a:r>
          </a:p>
          <a:p>
            <a:pPr marL="114300" indent="-114300" fontAlgn="auto">
              <a:spcBef>
                <a:spcPts val="0"/>
              </a:spcBef>
              <a:spcAft>
                <a:spcPts val="0"/>
              </a:spcAft>
              <a:buFont typeface="Arial" pitchFamily="34" charset="0"/>
              <a:buChar char="•"/>
              <a:defRPr/>
            </a:pPr>
            <a:r>
              <a:rPr lang="en-US" sz="1200" kern="0" dirty="0">
                <a:solidFill>
                  <a:sysClr val="windowText" lastClr="000000"/>
                </a:solidFill>
                <a:latin typeface="+mn-lt"/>
                <a:ea typeface="+mn-ea"/>
                <a:cs typeface="+mn-cs"/>
              </a:rPr>
              <a:t>Design and test online performance management tool</a:t>
            </a:r>
          </a:p>
          <a:p>
            <a:pPr marL="114300" indent="-114300" fontAlgn="auto">
              <a:spcBef>
                <a:spcPts val="0"/>
              </a:spcBef>
              <a:spcAft>
                <a:spcPts val="0"/>
              </a:spcAft>
              <a:buFont typeface="Arial" pitchFamily="34" charset="0"/>
              <a:buChar char="•"/>
              <a:defRPr/>
            </a:pPr>
            <a:r>
              <a:rPr lang="en-US" sz="1200" kern="0" dirty="0">
                <a:solidFill>
                  <a:sysClr val="windowText" lastClr="000000"/>
                </a:solidFill>
                <a:latin typeface="+mn-lt"/>
                <a:ea typeface="+mn-ea"/>
                <a:cs typeface="+mn-cs"/>
              </a:rPr>
              <a:t>Test new technology</a:t>
            </a:r>
          </a:p>
          <a:p>
            <a:pPr marL="114300" indent="-114300" fontAlgn="auto">
              <a:spcBef>
                <a:spcPts val="0"/>
              </a:spcBef>
              <a:spcAft>
                <a:spcPts val="0"/>
              </a:spcAft>
              <a:buFont typeface="Arial" pitchFamily="34" charset="0"/>
              <a:buChar char="•"/>
              <a:defRPr/>
            </a:pPr>
            <a:r>
              <a:rPr lang="en-US" sz="1200" kern="0" dirty="0">
                <a:solidFill>
                  <a:sysClr val="windowText" lastClr="000000"/>
                </a:solidFill>
                <a:latin typeface="+mn-lt"/>
                <a:ea typeface="+mn-ea"/>
                <a:cs typeface="+mn-cs"/>
              </a:rPr>
              <a:t>Create appropriate training and job-aids for employees and managers</a:t>
            </a:r>
          </a:p>
          <a:p>
            <a:pPr marL="114300" indent="-114300" fontAlgn="auto">
              <a:spcBef>
                <a:spcPts val="0"/>
              </a:spcBef>
              <a:spcAft>
                <a:spcPts val="0"/>
              </a:spcAft>
              <a:buFont typeface="Arial" pitchFamily="34" charset="0"/>
              <a:buChar char="•"/>
              <a:defRPr/>
            </a:pPr>
            <a:r>
              <a:rPr lang="en-US" sz="1200" kern="0" dirty="0">
                <a:solidFill>
                  <a:sysClr val="windowText" lastClr="000000"/>
                </a:solidFill>
                <a:latin typeface="+mn-lt"/>
                <a:ea typeface="+mn-ea"/>
                <a:cs typeface="+mn-cs"/>
              </a:rPr>
              <a:t>Launch new technology </a:t>
            </a:r>
          </a:p>
        </p:txBody>
      </p:sp>
      <p:sp>
        <p:nvSpPr>
          <p:cNvPr id="29" name="Right Arrow 28"/>
          <p:cNvSpPr/>
          <p:nvPr/>
        </p:nvSpPr>
        <p:spPr>
          <a:xfrm>
            <a:off x="4419600" y="3581400"/>
            <a:ext cx="990600" cy="914400"/>
          </a:xfrm>
          <a:prstGeom prst="rightArrow">
            <a:avLst/>
          </a:prstGeom>
          <a:solidFill>
            <a:srgbClr val="D0A7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Multi-Year Timeline</a:t>
            </a:r>
            <a:endParaRPr lang="en-US" sz="3200" dirty="0"/>
          </a:p>
        </p:txBody>
      </p:sp>
      <p:sp>
        <p:nvSpPr>
          <p:cNvPr id="4" name="Slide Number Placeholder 3"/>
          <p:cNvSpPr>
            <a:spLocks noGrp="1"/>
          </p:cNvSpPr>
          <p:nvPr>
            <p:ph type="sldNum" sz="quarter" idx="4294967295"/>
          </p:nvPr>
        </p:nvSpPr>
        <p:spPr>
          <a:xfrm>
            <a:off x="7239000" y="6324600"/>
            <a:ext cx="1219200" cy="381000"/>
          </a:xfrm>
          <a:prstGeom prst="rect">
            <a:avLst/>
          </a:prstGeom>
        </p:spPr>
        <p:txBody>
          <a:bodyPr/>
          <a:lstStyle/>
          <a:p>
            <a:pPr>
              <a:defRPr/>
            </a:pPr>
            <a:fld id="{8AA8585B-0913-4805-AB02-FC814C3FF263}" type="slidenum">
              <a:rPr lang="en-US" smtClean="0"/>
              <a:pPr>
                <a:defRPr/>
              </a:pPr>
              <a:t>26</a:t>
            </a:fld>
            <a:endParaRPr lang="en-US"/>
          </a:p>
        </p:txBody>
      </p:sp>
      <p:sp>
        <p:nvSpPr>
          <p:cNvPr id="5" name="Pentagon 4"/>
          <p:cNvSpPr/>
          <p:nvPr/>
        </p:nvSpPr>
        <p:spPr>
          <a:xfrm>
            <a:off x="755576" y="2060848"/>
            <a:ext cx="2160240" cy="2592288"/>
          </a:xfrm>
          <a:prstGeom prst="homePlate">
            <a:avLst/>
          </a:prstGeom>
          <a:solidFill>
            <a:srgbClr val="ED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evron 5"/>
          <p:cNvSpPr/>
          <p:nvPr/>
        </p:nvSpPr>
        <p:spPr>
          <a:xfrm>
            <a:off x="1907704" y="2060848"/>
            <a:ext cx="3024336" cy="2592288"/>
          </a:xfrm>
          <a:prstGeom prst="chevron">
            <a:avLst/>
          </a:prstGeom>
          <a:solidFill>
            <a:srgbClr val="ED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3851920" y="2060848"/>
            <a:ext cx="3240360" cy="2592288"/>
          </a:xfrm>
          <a:prstGeom prst="chevron">
            <a:avLst/>
          </a:prstGeom>
          <a:solidFill>
            <a:srgbClr val="ED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755576" y="1619508"/>
            <a:ext cx="1584176" cy="369332"/>
          </a:xfrm>
          <a:prstGeom prst="rect">
            <a:avLst/>
          </a:prstGeom>
          <a:noFill/>
        </p:spPr>
        <p:txBody>
          <a:bodyPr wrap="square" rtlCol="0">
            <a:spAutoFit/>
          </a:bodyPr>
          <a:lstStyle/>
          <a:p>
            <a:r>
              <a:rPr lang="en-US" dirty="0" smtClean="0"/>
              <a:t>FY2011</a:t>
            </a:r>
            <a:endParaRPr lang="en-US" dirty="0"/>
          </a:p>
        </p:txBody>
      </p:sp>
      <p:sp>
        <p:nvSpPr>
          <p:cNvPr id="9" name="TextBox 8"/>
          <p:cNvSpPr txBox="1"/>
          <p:nvPr/>
        </p:nvSpPr>
        <p:spPr>
          <a:xfrm>
            <a:off x="2267744" y="1628800"/>
            <a:ext cx="1584176" cy="369332"/>
          </a:xfrm>
          <a:prstGeom prst="rect">
            <a:avLst/>
          </a:prstGeom>
          <a:noFill/>
        </p:spPr>
        <p:txBody>
          <a:bodyPr wrap="square" rtlCol="0">
            <a:spAutoFit/>
          </a:bodyPr>
          <a:lstStyle/>
          <a:p>
            <a:r>
              <a:rPr lang="en-US" dirty="0" smtClean="0"/>
              <a:t>FY2012</a:t>
            </a:r>
            <a:endParaRPr lang="en-US" dirty="0"/>
          </a:p>
        </p:txBody>
      </p:sp>
      <p:sp>
        <p:nvSpPr>
          <p:cNvPr id="11" name="TextBox 10"/>
          <p:cNvSpPr txBox="1"/>
          <p:nvPr/>
        </p:nvSpPr>
        <p:spPr>
          <a:xfrm>
            <a:off x="4211960" y="1628800"/>
            <a:ext cx="1584176" cy="369332"/>
          </a:xfrm>
          <a:prstGeom prst="rect">
            <a:avLst/>
          </a:prstGeom>
          <a:noFill/>
        </p:spPr>
        <p:txBody>
          <a:bodyPr wrap="square" rtlCol="0">
            <a:spAutoFit/>
          </a:bodyPr>
          <a:lstStyle/>
          <a:p>
            <a:r>
              <a:rPr lang="en-US" dirty="0" smtClean="0"/>
              <a:t>FY2013</a:t>
            </a:r>
            <a:endParaRPr lang="en-US" dirty="0"/>
          </a:p>
        </p:txBody>
      </p:sp>
      <p:sp>
        <p:nvSpPr>
          <p:cNvPr id="13" name="TextBox 12"/>
          <p:cNvSpPr txBox="1"/>
          <p:nvPr/>
        </p:nvSpPr>
        <p:spPr>
          <a:xfrm>
            <a:off x="755576" y="2967335"/>
            <a:ext cx="1584176" cy="461665"/>
          </a:xfrm>
          <a:prstGeom prst="rect">
            <a:avLst/>
          </a:prstGeom>
          <a:noFill/>
        </p:spPr>
        <p:txBody>
          <a:bodyPr wrap="square" rtlCol="0">
            <a:spAutoFit/>
          </a:bodyPr>
          <a:lstStyle/>
          <a:p>
            <a:pPr marL="119063" indent="-119063">
              <a:buFont typeface="Arial" pitchFamily="34" charset="0"/>
              <a:buChar char="•"/>
            </a:pPr>
            <a:r>
              <a:rPr lang="en-US" sz="1200" dirty="0" smtClean="0"/>
              <a:t>Designing the refreshed program</a:t>
            </a:r>
            <a:endParaRPr lang="en-US" sz="1200" dirty="0"/>
          </a:p>
        </p:txBody>
      </p:sp>
      <p:sp>
        <p:nvSpPr>
          <p:cNvPr id="15" name="TextBox 14"/>
          <p:cNvSpPr txBox="1"/>
          <p:nvPr/>
        </p:nvSpPr>
        <p:spPr>
          <a:xfrm>
            <a:off x="2123728" y="2060848"/>
            <a:ext cx="1686272" cy="461665"/>
          </a:xfrm>
          <a:prstGeom prst="rect">
            <a:avLst/>
          </a:prstGeom>
          <a:noFill/>
        </p:spPr>
        <p:txBody>
          <a:bodyPr wrap="square" rtlCol="0">
            <a:spAutoFit/>
          </a:bodyPr>
          <a:lstStyle/>
          <a:p>
            <a:pPr marL="119063" indent="-119063">
              <a:buFont typeface="Arial" pitchFamily="34" charset="0"/>
              <a:buChar char="•"/>
            </a:pPr>
            <a:r>
              <a:rPr lang="en-US" sz="1200" dirty="0" smtClean="0"/>
              <a:t>Launching the refreshed program</a:t>
            </a:r>
            <a:endParaRPr lang="en-US" sz="1200" dirty="0"/>
          </a:p>
        </p:txBody>
      </p:sp>
      <p:sp>
        <p:nvSpPr>
          <p:cNvPr id="16" name="Rectangle 15"/>
          <p:cNvSpPr/>
          <p:nvPr/>
        </p:nvSpPr>
        <p:spPr>
          <a:xfrm>
            <a:off x="2790056" y="2422629"/>
            <a:ext cx="1349896" cy="646331"/>
          </a:xfrm>
          <a:prstGeom prst="rect">
            <a:avLst/>
          </a:prstGeom>
        </p:spPr>
        <p:txBody>
          <a:bodyPr wrap="square">
            <a:spAutoFit/>
          </a:bodyPr>
          <a:lstStyle/>
          <a:p>
            <a:r>
              <a:rPr lang="en-US" sz="1200" dirty="0" smtClean="0">
                <a:solidFill>
                  <a:srgbClr val="000000"/>
                </a:solidFill>
              </a:rPr>
              <a:t>in a paper process with pilot group</a:t>
            </a:r>
            <a:endParaRPr lang="en-US" dirty="0"/>
          </a:p>
        </p:txBody>
      </p:sp>
      <p:sp>
        <p:nvSpPr>
          <p:cNvPr id="17" name="TextBox 16"/>
          <p:cNvSpPr txBox="1"/>
          <p:nvPr/>
        </p:nvSpPr>
        <p:spPr>
          <a:xfrm>
            <a:off x="3059832" y="2996952"/>
            <a:ext cx="1872208" cy="276999"/>
          </a:xfrm>
          <a:prstGeom prst="rect">
            <a:avLst/>
          </a:prstGeom>
          <a:noFill/>
        </p:spPr>
        <p:txBody>
          <a:bodyPr wrap="square" rtlCol="0">
            <a:spAutoFit/>
          </a:bodyPr>
          <a:lstStyle/>
          <a:p>
            <a:pPr marL="119063" indent="-119063">
              <a:buFont typeface="Arial" pitchFamily="34" charset="0"/>
              <a:buChar char="•"/>
            </a:pPr>
            <a:r>
              <a:rPr lang="en-US" sz="1200" dirty="0" smtClean="0"/>
              <a:t>Review and design</a:t>
            </a:r>
            <a:endParaRPr lang="en-US" sz="1200" dirty="0"/>
          </a:p>
        </p:txBody>
      </p:sp>
      <p:sp>
        <p:nvSpPr>
          <p:cNvPr id="18" name="Rectangle 17"/>
          <p:cNvSpPr/>
          <p:nvPr/>
        </p:nvSpPr>
        <p:spPr>
          <a:xfrm>
            <a:off x="3203848" y="3214717"/>
            <a:ext cx="1656184" cy="646331"/>
          </a:xfrm>
          <a:prstGeom prst="rect">
            <a:avLst/>
          </a:prstGeom>
        </p:spPr>
        <p:txBody>
          <a:bodyPr wrap="square">
            <a:spAutoFit/>
          </a:bodyPr>
          <a:lstStyle/>
          <a:p>
            <a:r>
              <a:rPr lang="en-US" sz="1200" dirty="0" smtClean="0">
                <a:solidFill>
                  <a:srgbClr val="000000"/>
                </a:solidFill>
              </a:rPr>
              <a:t>the technology for online performance management</a:t>
            </a:r>
            <a:endParaRPr lang="en-US" dirty="0"/>
          </a:p>
        </p:txBody>
      </p:sp>
      <p:sp>
        <p:nvSpPr>
          <p:cNvPr id="19" name="TextBox 18"/>
          <p:cNvSpPr txBox="1"/>
          <p:nvPr/>
        </p:nvSpPr>
        <p:spPr>
          <a:xfrm>
            <a:off x="4343400" y="2060848"/>
            <a:ext cx="1812776" cy="646331"/>
          </a:xfrm>
          <a:prstGeom prst="rect">
            <a:avLst/>
          </a:prstGeom>
          <a:noFill/>
        </p:spPr>
        <p:txBody>
          <a:bodyPr wrap="square" rtlCol="0">
            <a:spAutoFit/>
          </a:bodyPr>
          <a:lstStyle/>
          <a:p>
            <a:pPr marL="119063" indent="-119063">
              <a:buFont typeface="Arial" pitchFamily="34" charset="0"/>
              <a:buChar char="•"/>
            </a:pPr>
            <a:r>
              <a:rPr lang="en-US" sz="1200" dirty="0" smtClean="0"/>
              <a:t>Launching the online technology to the pilot group</a:t>
            </a:r>
            <a:endParaRPr lang="en-US" sz="1200" dirty="0"/>
          </a:p>
        </p:txBody>
      </p:sp>
      <p:sp>
        <p:nvSpPr>
          <p:cNvPr id="20" name="TextBox 19"/>
          <p:cNvSpPr txBox="1"/>
          <p:nvPr/>
        </p:nvSpPr>
        <p:spPr>
          <a:xfrm>
            <a:off x="2627784" y="3800073"/>
            <a:ext cx="1791816" cy="830997"/>
          </a:xfrm>
          <a:prstGeom prst="rect">
            <a:avLst/>
          </a:prstGeom>
          <a:noFill/>
        </p:spPr>
        <p:txBody>
          <a:bodyPr wrap="square" rtlCol="0">
            <a:spAutoFit/>
          </a:bodyPr>
          <a:lstStyle/>
          <a:p>
            <a:pPr marL="119063" indent="-119063">
              <a:buFont typeface="Arial" pitchFamily="34" charset="0"/>
              <a:buChar char="•"/>
            </a:pPr>
            <a:r>
              <a:rPr lang="en-US" sz="1200" dirty="0" smtClean="0"/>
              <a:t>Communicating the new program to the rest of the </a:t>
            </a:r>
          </a:p>
          <a:p>
            <a:pPr marL="119063" indent="-119063"/>
            <a:r>
              <a:rPr lang="en-US" sz="1200" dirty="0" smtClean="0"/>
              <a:t>	organization</a:t>
            </a:r>
            <a:endParaRPr lang="en-US" sz="1200" dirty="0"/>
          </a:p>
        </p:txBody>
      </p:sp>
      <p:sp>
        <p:nvSpPr>
          <p:cNvPr id="21" name="TextBox 20"/>
          <p:cNvSpPr txBox="1"/>
          <p:nvPr/>
        </p:nvSpPr>
        <p:spPr>
          <a:xfrm>
            <a:off x="5004048" y="2780928"/>
            <a:ext cx="1701552" cy="1015663"/>
          </a:xfrm>
          <a:prstGeom prst="rect">
            <a:avLst/>
          </a:prstGeom>
          <a:noFill/>
        </p:spPr>
        <p:txBody>
          <a:bodyPr wrap="square" rtlCol="0">
            <a:spAutoFit/>
          </a:bodyPr>
          <a:lstStyle/>
          <a:p>
            <a:pPr marL="119063" indent="-119063">
              <a:buFont typeface="Arial" pitchFamily="34" charset="0"/>
              <a:buChar char="•"/>
            </a:pPr>
            <a:r>
              <a:rPr lang="en-US" sz="1200" dirty="0" smtClean="0"/>
              <a:t>Launching the refreshed program in a paper process to the rest of the organization?</a:t>
            </a:r>
            <a:endParaRPr lang="en-US" sz="1200" dirty="0"/>
          </a:p>
        </p:txBody>
      </p:sp>
      <p:sp>
        <p:nvSpPr>
          <p:cNvPr id="22" name="TextBox 21"/>
          <p:cNvSpPr txBox="1"/>
          <p:nvPr/>
        </p:nvSpPr>
        <p:spPr>
          <a:xfrm>
            <a:off x="4572000" y="3862789"/>
            <a:ext cx="1944216" cy="646331"/>
          </a:xfrm>
          <a:prstGeom prst="rect">
            <a:avLst/>
          </a:prstGeom>
          <a:noFill/>
        </p:spPr>
        <p:txBody>
          <a:bodyPr wrap="square" rtlCol="0">
            <a:spAutoFit/>
          </a:bodyPr>
          <a:lstStyle/>
          <a:p>
            <a:pPr marL="119063" indent="-119063">
              <a:buFont typeface="Arial" pitchFamily="34" charset="0"/>
              <a:buChar char="•"/>
            </a:pPr>
            <a:r>
              <a:rPr lang="en-US" sz="1200" dirty="0" smtClean="0"/>
              <a:t>Evaluating the technology on an ongoing basis</a:t>
            </a:r>
            <a:endParaRPr lang="en-US" sz="1200" dirty="0"/>
          </a:p>
        </p:txBody>
      </p:sp>
      <p:sp>
        <p:nvSpPr>
          <p:cNvPr id="23" name="Chevron 22"/>
          <p:cNvSpPr/>
          <p:nvPr/>
        </p:nvSpPr>
        <p:spPr>
          <a:xfrm>
            <a:off x="6012160" y="2060848"/>
            <a:ext cx="2952328" cy="2592288"/>
          </a:xfrm>
          <a:prstGeom prst="chevron">
            <a:avLst/>
          </a:prstGeom>
          <a:solidFill>
            <a:srgbClr val="EDE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6228184" y="1628800"/>
            <a:ext cx="1584176" cy="369332"/>
          </a:xfrm>
          <a:prstGeom prst="rect">
            <a:avLst/>
          </a:prstGeom>
          <a:noFill/>
        </p:spPr>
        <p:txBody>
          <a:bodyPr wrap="square" rtlCol="0">
            <a:spAutoFit/>
          </a:bodyPr>
          <a:lstStyle/>
          <a:p>
            <a:r>
              <a:rPr lang="en-US" dirty="0" smtClean="0"/>
              <a:t>FY2014</a:t>
            </a:r>
            <a:endParaRPr lang="en-US" dirty="0"/>
          </a:p>
        </p:txBody>
      </p:sp>
      <p:sp>
        <p:nvSpPr>
          <p:cNvPr id="25" name="TextBox 24"/>
          <p:cNvSpPr txBox="1"/>
          <p:nvPr/>
        </p:nvSpPr>
        <p:spPr>
          <a:xfrm>
            <a:off x="7092280" y="2845385"/>
            <a:ext cx="1584176" cy="1015663"/>
          </a:xfrm>
          <a:prstGeom prst="rect">
            <a:avLst/>
          </a:prstGeom>
          <a:noFill/>
        </p:spPr>
        <p:txBody>
          <a:bodyPr wrap="square" rtlCol="0">
            <a:spAutoFit/>
          </a:bodyPr>
          <a:lstStyle/>
          <a:p>
            <a:pPr marL="119063" indent="-119063">
              <a:buFont typeface="Arial" pitchFamily="34" charset="0"/>
              <a:buChar char="•"/>
            </a:pPr>
            <a:r>
              <a:rPr lang="en-US" sz="1200" dirty="0" smtClean="0"/>
              <a:t>Introducing online performance management to the entire organization</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Benefits of Participating in the Pilot</a:t>
            </a:r>
            <a:endParaRPr lang="en-US" sz="3200"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27</a:t>
            </a:fld>
            <a:endParaRPr lang="en-US">
              <a:solidFill>
                <a:srgbClr val="000000"/>
              </a:solidFill>
            </a:endParaRPr>
          </a:p>
        </p:txBody>
      </p:sp>
      <p:sp>
        <p:nvSpPr>
          <p:cNvPr id="7" name="Pentagon 6"/>
          <p:cNvSpPr/>
          <p:nvPr/>
        </p:nvSpPr>
        <p:spPr>
          <a:xfrm>
            <a:off x="838200" y="2209800"/>
            <a:ext cx="3429000" cy="335280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p:nvPr/>
        </p:nvSpPr>
        <p:spPr>
          <a:xfrm>
            <a:off x="2819400" y="2209800"/>
            <a:ext cx="3657600" cy="33528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5029200" y="2209800"/>
            <a:ext cx="4114800" cy="33528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838200" y="2209800"/>
            <a:ext cx="1828800" cy="646331"/>
          </a:xfrm>
          <a:prstGeom prst="rect">
            <a:avLst/>
          </a:prstGeom>
          <a:noFill/>
        </p:spPr>
        <p:txBody>
          <a:bodyPr wrap="square" rtlCol="0">
            <a:spAutoFit/>
          </a:bodyPr>
          <a:lstStyle/>
          <a:p>
            <a:r>
              <a:rPr lang="en-US" dirty="0" smtClean="0"/>
              <a:t>Influence and Co-create</a:t>
            </a:r>
            <a:endParaRPr lang="en-US" dirty="0"/>
          </a:p>
        </p:txBody>
      </p:sp>
      <p:sp>
        <p:nvSpPr>
          <p:cNvPr id="11" name="TextBox 10"/>
          <p:cNvSpPr txBox="1"/>
          <p:nvPr/>
        </p:nvSpPr>
        <p:spPr>
          <a:xfrm>
            <a:off x="3276600" y="2209800"/>
            <a:ext cx="1676400" cy="646331"/>
          </a:xfrm>
          <a:prstGeom prst="rect">
            <a:avLst/>
          </a:prstGeom>
          <a:noFill/>
        </p:spPr>
        <p:txBody>
          <a:bodyPr wrap="square" rtlCol="0">
            <a:spAutoFit/>
          </a:bodyPr>
          <a:lstStyle/>
          <a:p>
            <a:r>
              <a:rPr lang="en-US" dirty="0" smtClean="0"/>
              <a:t>Build Manager Capabilities</a:t>
            </a:r>
            <a:endParaRPr lang="en-US" dirty="0"/>
          </a:p>
        </p:txBody>
      </p:sp>
      <p:sp>
        <p:nvSpPr>
          <p:cNvPr id="12" name="TextBox 11"/>
          <p:cNvSpPr txBox="1"/>
          <p:nvPr/>
        </p:nvSpPr>
        <p:spPr>
          <a:xfrm>
            <a:off x="5562600" y="2209800"/>
            <a:ext cx="2057400" cy="646331"/>
          </a:xfrm>
          <a:prstGeom prst="rect">
            <a:avLst/>
          </a:prstGeom>
          <a:noFill/>
        </p:spPr>
        <p:txBody>
          <a:bodyPr wrap="square" rtlCol="0">
            <a:spAutoFit/>
          </a:bodyPr>
          <a:lstStyle/>
          <a:p>
            <a:r>
              <a:rPr lang="en-US" dirty="0" smtClean="0"/>
              <a:t>Higher Engagement and Productivity</a:t>
            </a:r>
            <a:endParaRPr lang="en-US" dirty="0"/>
          </a:p>
        </p:txBody>
      </p:sp>
      <p:sp>
        <p:nvSpPr>
          <p:cNvPr id="5" name="Text Placeholder 2"/>
          <p:cNvSpPr>
            <a:spLocks noGrp="1"/>
          </p:cNvSpPr>
          <p:nvPr>
            <p:ph type="body" idx="1"/>
          </p:nvPr>
        </p:nvSpPr>
        <p:spPr>
          <a:xfrm>
            <a:off x="838200" y="2819400"/>
            <a:ext cx="2743200" cy="1905000"/>
          </a:xfrm>
        </p:spPr>
        <p:txBody>
          <a:bodyPr/>
          <a:lstStyle/>
          <a:p>
            <a:r>
              <a:rPr lang="en-US" sz="1400" dirty="0" smtClean="0"/>
              <a:t>Influence and co-create a performance management program that is meaningful to your organization</a:t>
            </a:r>
          </a:p>
          <a:p>
            <a:r>
              <a:rPr lang="en-US" sz="1400" dirty="0" smtClean="0"/>
              <a:t>Be part of a pilot that will test best practices in a variety of settings </a:t>
            </a:r>
          </a:p>
          <a:p>
            <a:r>
              <a:rPr lang="en-US" sz="1400" dirty="0" smtClean="0"/>
              <a:t>Collaborate with peers on a fast paced project </a:t>
            </a:r>
          </a:p>
        </p:txBody>
      </p:sp>
      <p:sp>
        <p:nvSpPr>
          <p:cNvPr id="13" name="Text Placeholder 2"/>
          <p:cNvSpPr txBox="1">
            <a:spLocks/>
          </p:cNvSpPr>
          <p:nvPr/>
        </p:nvSpPr>
        <p:spPr bwMode="auto">
          <a:xfrm>
            <a:off x="3810000" y="2895600"/>
            <a:ext cx="21336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1400" kern="0" dirty="0" smtClean="0"/>
              <a:t>Improve manager effectiveness</a:t>
            </a:r>
          </a:p>
          <a:p>
            <a:pPr marL="800100" lvl="1" indent="-342900" eaLnBrk="0" fontAlgn="base" hangingPunct="0">
              <a:spcBef>
                <a:spcPct val="20000"/>
              </a:spcBef>
              <a:spcAft>
                <a:spcPct val="0"/>
              </a:spcAft>
              <a:buFontTx/>
              <a:buChar char="•"/>
            </a:pPr>
            <a:r>
              <a:rPr kumimoji="0" lang="en-US" sz="1400" b="0" i="0" u="none" strike="noStrike" kern="0" cap="none" spc="0" normalizeH="0" baseline="0" noProof="0" dirty="0" smtClean="0">
                <a:ln>
                  <a:noFill/>
                </a:ln>
                <a:solidFill>
                  <a:schemeClr val="tx1"/>
                </a:solidFill>
                <a:effectLst/>
                <a:uLnTx/>
                <a:uFillTx/>
                <a:latin typeface="+mn-lt"/>
                <a:ea typeface="+mn-ea"/>
                <a:cs typeface="+mn-cs"/>
              </a:rPr>
              <a:t>Improve</a:t>
            </a:r>
            <a:r>
              <a:rPr kumimoji="0" lang="en-US" sz="1400" b="0" i="0" u="none" strike="noStrike" kern="0" cap="none" spc="0" normalizeH="0" noProof="0" dirty="0" smtClean="0">
                <a:ln>
                  <a:noFill/>
                </a:ln>
                <a:solidFill>
                  <a:schemeClr val="tx1"/>
                </a:solidFill>
                <a:effectLst/>
                <a:uLnTx/>
                <a:uFillTx/>
                <a:latin typeface="+mn-lt"/>
                <a:ea typeface="+mn-ea"/>
                <a:cs typeface="+mn-cs"/>
              </a:rPr>
              <a:t> results on the employee survey under “coaching and feedback”</a:t>
            </a:r>
          </a:p>
          <a:p>
            <a:pPr marL="800100" lvl="1" indent="-342900" eaLnBrk="0" fontAlgn="base" hangingPunct="0">
              <a:spcBef>
                <a:spcPct val="20000"/>
              </a:spcBef>
              <a:spcAft>
                <a:spcPct val="0"/>
              </a:spcAft>
            </a:pP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4" name="Text Placeholder 2"/>
          <p:cNvSpPr txBox="1">
            <a:spLocks/>
          </p:cNvSpPr>
          <p:nvPr/>
        </p:nvSpPr>
        <p:spPr bwMode="auto">
          <a:xfrm>
            <a:off x="6019800" y="2895600"/>
            <a:ext cx="25908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1400" kern="0" dirty="0" smtClean="0"/>
              <a:t>Greater employee engagement and morale</a:t>
            </a:r>
          </a:p>
          <a:p>
            <a:pPr marL="342900" marR="0" lvl="0" indent="-342900" algn="l" defTabSz="914400" rtl="0" eaLnBrk="0" fontAlgn="base" latinLnBrk="0" hangingPunct="0">
              <a:lnSpc>
                <a:spcPct val="100000"/>
              </a:lnSpc>
              <a:spcBef>
                <a:spcPct val="20000"/>
              </a:spcBef>
              <a:spcAft>
                <a:spcPct val="0"/>
              </a:spcAft>
              <a:buClrTx/>
              <a:buSzTx/>
              <a:tabLst/>
              <a:defRPr/>
            </a:pPr>
            <a:endParaRPr lang="en-US" sz="1400" kern="0" dirty="0" smtClean="0"/>
          </a:p>
          <a:p>
            <a:pPr marL="1257300" lvl="2" indent="-342900" eaLnBrk="0" fontAlgn="base" hangingPunct="0">
              <a:spcBef>
                <a:spcPct val="20000"/>
              </a:spcBef>
              <a:spcAft>
                <a:spcPct val="0"/>
              </a:spcAft>
              <a:buFontTx/>
              <a:buChar char="•"/>
            </a:pPr>
            <a:r>
              <a:rPr lang="en-US" sz="1400" kern="0" dirty="0" smtClean="0"/>
              <a:t>Higher productivity</a:t>
            </a:r>
          </a:p>
          <a:p>
            <a:pPr marL="800100" lvl="1" indent="-342900" eaLnBrk="0" fontAlgn="base" hangingPunct="0">
              <a:spcBef>
                <a:spcPct val="20000"/>
              </a:spcBef>
              <a:spcAft>
                <a:spcPct val="0"/>
              </a:spcAft>
              <a:buFontTx/>
              <a:buChar char="•"/>
            </a:pPr>
            <a:endParaRPr lang="en-US" sz="1400" kern="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60120" y="6382512"/>
            <a:ext cx="1417320" cy="2468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1" name="Title 1"/>
          <p:cNvSpPr>
            <a:spLocks noGrp="1"/>
          </p:cNvSpPr>
          <p:nvPr>
            <p:ph type="title"/>
          </p:nvPr>
        </p:nvSpPr>
        <p:spPr/>
        <p:txBody>
          <a:bodyPr/>
          <a:lstStyle/>
          <a:p>
            <a:r>
              <a:rPr lang="en-US" sz="3200" dirty="0" smtClean="0"/>
              <a:t>Detailed Timeline</a:t>
            </a:r>
          </a:p>
        </p:txBody>
      </p:sp>
      <p:sp>
        <p:nvSpPr>
          <p:cNvPr id="20482" name="Slide Number Placeholder 3"/>
          <p:cNvSpPr>
            <a:spLocks noGrp="1"/>
          </p:cNvSpPr>
          <p:nvPr>
            <p:ph type="sldNum" sz="quarter" idx="4294967295"/>
          </p:nvPr>
        </p:nvSpPr>
        <p:spPr>
          <a:xfrm>
            <a:off x="7239000" y="6324600"/>
            <a:ext cx="1219200" cy="381000"/>
          </a:xfrm>
          <a:prstGeom prst="rect">
            <a:avLst/>
          </a:prstGeom>
          <a:noFill/>
        </p:spPr>
        <p:txBody>
          <a:bodyPr/>
          <a:lstStyle/>
          <a:p>
            <a:pPr fontAlgn="base">
              <a:spcBef>
                <a:spcPct val="0"/>
              </a:spcBef>
              <a:spcAft>
                <a:spcPct val="0"/>
              </a:spcAft>
            </a:pPr>
            <a:fld id="{4E8658A3-6BE0-4E15-8CD7-36F5D2443352}" type="slidenum">
              <a:rPr lang="en-US" smtClean="0">
                <a:latin typeface="Tahoma" pitchFamily="84" charset="0"/>
                <a:ea typeface="ＭＳ Ｐゴシック" pitchFamily="84" charset="-128"/>
                <a:cs typeface="ＭＳ Ｐゴシック" pitchFamily="84" charset="-128"/>
              </a:rPr>
              <a:pPr fontAlgn="base">
                <a:spcBef>
                  <a:spcPct val="0"/>
                </a:spcBef>
                <a:spcAft>
                  <a:spcPct val="0"/>
                </a:spcAft>
              </a:pPr>
              <a:t>28</a:t>
            </a:fld>
            <a:endParaRPr lang="en-US" smtClean="0">
              <a:latin typeface="Tahoma" pitchFamily="84" charset="0"/>
              <a:ea typeface="ＭＳ Ｐゴシック" pitchFamily="84" charset="-128"/>
              <a:cs typeface="ＭＳ Ｐゴシック" pitchFamily="84" charset="-128"/>
            </a:endParaRPr>
          </a:p>
        </p:txBody>
      </p:sp>
      <p:sp>
        <p:nvSpPr>
          <p:cNvPr id="20483" name="TextBox 7"/>
          <p:cNvSpPr txBox="1">
            <a:spLocks noChangeArrowheads="1"/>
          </p:cNvSpPr>
          <p:nvPr/>
        </p:nvSpPr>
        <p:spPr bwMode="auto">
          <a:xfrm>
            <a:off x="2895600" y="1611313"/>
            <a:ext cx="1295400" cy="366712"/>
          </a:xfrm>
          <a:prstGeom prst="rect">
            <a:avLst/>
          </a:prstGeom>
          <a:noFill/>
          <a:ln w="9525">
            <a:noFill/>
            <a:miter lim="800000"/>
            <a:headEnd/>
            <a:tailEnd/>
          </a:ln>
        </p:spPr>
        <p:txBody>
          <a:bodyPr>
            <a:prstTxWarp prst="textNoShape">
              <a:avLst/>
            </a:prstTxWarp>
            <a:spAutoFit/>
          </a:bodyPr>
          <a:lstStyle/>
          <a:p>
            <a:r>
              <a:rPr lang="en-US" dirty="0">
                <a:latin typeface="Calibri" pitchFamily="84" charset="0"/>
              </a:rPr>
              <a:t>MARCH</a:t>
            </a:r>
          </a:p>
        </p:txBody>
      </p:sp>
      <p:sp>
        <p:nvSpPr>
          <p:cNvPr id="20484" name="TextBox 8"/>
          <p:cNvSpPr txBox="1">
            <a:spLocks noChangeArrowheads="1"/>
          </p:cNvSpPr>
          <p:nvPr/>
        </p:nvSpPr>
        <p:spPr bwMode="auto">
          <a:xfrm>
            <a:off x="1219200" y="1600200"/>
            <a:ext cx="1295400" cy="366713"/>
          </a:xfrm>
          <a:prstGeom prst="rect">
            <a:avLst/>
          </a:prstGeom>
          <a:noFill/>
          <a:ln w="9525">
            <a:noFill/>
            <a:miter lim="800000"/>
            <a:headEnd/>
            <a:tailEnd/>
          </a:ln>
        </p:spPr>
        <p:txBody>
          <a:bodyPr>
            <a:prstTxWarp prst="textNoShape">
              <a:avLst/>
            </a:prstTxWarp>
            <a:spAutoFit/>
          </a:bodyPr>
          <a:lstStyle/>
          <a:p>
            <a:r>
              <a:rPr lang="en-US">
                <a:latin typeface="Calibri" pitchFamily="84" charset="0"/>
              </a:rPr>
              <a:t>FEB</a:t>
            </a:r>
          </a:p>
        </p:txBody>
      </p:sp>
      <p:sp>
        <p:nvSpPr>
          <p:cNvPr id="20485" name="TextBox 9"/>
          <p:cNvSpPr txBox="1">
            <a:spLocks noChangeArrowheads="1"/>
          </p:cNvSpPr>
          <p:nvPr/>
        </p:nvSpPr>
        <p:spPr bwMode="auto">
          <a:xfrm>
            <a:off x="4953000" y="1611313"/>
            <a:ext cx="1295400" cy="366712"/>
          </a:xfrm>
          <a:prstGeom prst="rect">
            <a:avLst/>
          </a:prstGeom>
          <a:noFill/>
          <a:ln w="9525">
            <a:noFill/>
            <a:miter lim="800000"/>
            <a:headEnd/>
            <a:tailEnd/>
          </a:ln>
        </p:spPr>
        <p:txBody>
          <a:bodyPr>
            <a:prstTxWarp prst="textNoShape">
              <a:avLst/>
            </a:prstTxWarp>
            <a:spAutoFit/>
          </a:bodyPr>
          <a:lstStyle/>
          <a:p>
            <a:r>
              <a:rPr lang="en-US">
                <a:latin typeface="Calibri" pitchFamily="84" charset="0"/>
              </a:rPr>
              <a:t>APRIL</a:t>
            </a:r>
          </a:p>
        </p:txBody>
      </p:sp>
      <p:sp>
        <p:nvSpPr>
          <p:cNvPr id="20486" name="TextBox 10"/>
          <p:cNvSpPr txBox="1">
            <a:spLocks noChangeArrowheads="1"/>
          </p:cNvSpPr>
          <p:nvPr/>
        </p:nvSpPr>
        <p:spPr bwMode="auto">
          <a:xfrm>
            <a:off x="6858000" y="1600200"/>
            <a:ext cx="1295400" cy="366713"/>
          </a:xfrm>
          <a:prstGeom prst="rect">
            <a:avLst/>
          </a:prstGeom>
          <a:noFill/>
          <a:ln w="9525">
            <a:noFill/>
            <a:miter lim="800000"/>
            <a:headEnd/>
            <a:tailEnd/>
          </a:ln>
        </p:spPr>
        <p:txBody>
          <a:bodyPr>
            <a:prstTxWarp prst="textNoShape">
              <a:avLst/>
            </a:prstTxWarp>
            <a:spAutoFit/>
          </a:bodyPr>
          <a:lstStyle/>
          <a:p>
            <a:r>
              <a:rPr lang="en-US">
                <a:latin typeface="Calibri" pitchFamily="84" charset="0"/>
              </a:rPr>
              <a:t>MAY</a:t>
            </a:r>
          </a:p>
        </p:txBody>
      </p:sp>
      <p:sp>
        <p:nvSpPr>
          <p:cNvPr id="12" name="Rectangle 11"/>
          <p:cNvSpPr/>
          <p:nvPr/>
        </p:nvSpPr>
        <p:spPr>
          <a:xfrm>
            <a:off x="914400" y="2209800"/>
            <a:ext cx="7696200" cy="4038600"/>
          </a:xfrm>
          <a:prstGeom prst="rect">
            <a:avLst/>
          </a:prstGeom>
          <a:solidFill>
            <a:srgbClr val="EDE8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9063" indent="-119063" fontAlgn="auto">
              <a:spcBef>
                <a:spcPts val="0"/>
              </a:spcBef>
              <a:spcAft>
                <a:spcPts val="0"/>
              </a:spcAft>
              <a:buFont typeface="Arial" pitchFamily="34" charset="0"/>
              <a:buChar char="•"/>
              <a:defRPr/>
            </a:pPr>
            <a:endParaRPr lang="en-US" sz="1600" dirty="0">
              <a:solidFill>
                <a:srgbClr val="000000"/>
              </a:solidFill>
            </a:endParaRPr>
          </a:p>
        </p:txBody>
      </p:sp>
      <p:cxnSp>
        <p:nvCxnSpPr>
          <p:cNvPr id="14" name="Straight Connector 13"/>
          <p:cNvCxnSpPr/>
          <p:nvPr/>
        </p:nvCxnSpPr>
        <p:spPr>
          <a:xfrm rot="5400000">
            <a:off x="838200" y="4191000"/>
            <a:ext cx="3962400" cy="0"/>
          </a:xfrm>
          <a:prstGeom prst="line">
            <a:avLst/>
          </a:prstGeom>
          <a:ln w="28575">
            <a:solidFill>
              <a:srgbClr val="D6DDD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781300" y="4229100"/>
            <a:ext cx="4038600" cy="0"/>
          </a:xfrm>
          <a:prstGeom prst="line">
            <a:avLst/>
          </a:prstGeom>
          <a:ln w="28575">
            <a:solidFill>
              <a:srgbClr val="D6DDD3"/>
            </a:solidFill>
          </a:ln>
        </p:spPr>
        <p:style>
          <a:lnRef idx="1">
            <a:schemeClr val="accent1"/>
          </a:lnRef>
          <a:fillRef idx="0">
            <a:schemeClr val="accent1"/>
          </a:fillRef>
          <a:effectRef idx="0">
            <a:schemeClr val="accent1"/>
          </a:effectRef>
          <a:fontRef idx="minor">
            <a:schemeClr val="tx1"/>
          </a:fontRef>
        </p:style>
      </p:cxnSp>
      <p:sp>
        <p:nvSpPr>
          <p:cNvPr id="20490" name="TextBox 18"/>
          <p:cNvSpPr txBox="1">
            <a:spLocks noChangeArrowheads="1"/>
          </p:cNvSpPr>
          <p:nvPr/>
        </p:nvSpPr>
        <p:spPr bwMode="auto">
          <a:xfrm>
            <a:off x="990600" y="2187575"/>
            <a:ext cx="1828800" cy="3539430"/>
          </a:xfrm>
          <a:prstGeom prst="rect">
            <a:avLst/>
          </a:prstGeom>
          <a:noFill/>
          <a:ln w="9525">
            <a:noFill/>
            <a:miter lim="800000"/>
            <a:headEnd/>
            <a:tailEnd/>
          </a:ln>
        </p:spPr>
        <p:txBody>
          <a:bodyPr>
            <a:prstTxWarp prst="textNoShape">
              <a:avLst/>
            </a:prstTxWarp>
            <a:spAutoFit/>
          </a:bodyPr>
          <a:lstStyle/>
          <a:p>
            <a:pPr marL="119063" indent="-119063">
              <a:buFont typeface="Arial" pitchFamily="84" charset="0"/>
              <a:buChar char="•"/>
            </a:pPr>
            <a:r>
              <a:rPr lang="en-US" sz="1600" dirty="0">
                <a:solidFill>
                  <a:srgbClr val="0070C0"/>
                </a:solidFill>
                <a:latin typeface="Calibri" pitchFamily="84" charset="0"/>
              </a:rPr>
              <a:t>Solidify timeline</a:t>
            </a: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r>
              <a:rPr lang="en-US" sz="1600" dirty="0">
                <a:solidFill>
                  <a:srgbClr val="7030A0"/>
                </a:solidFill>
                <a:latin typeface="Calibri" pitchFamily="84" charset="0"/>
              </a:rPr>
              <a:t>Define our performance management philosophy</a:t>
            </a: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r>
              <a:rPr lang="en-US" sz="1600" dirty="0">
                <a:solidFill>
                  <a:srgbClr val="7030A0"/>
                </a:solidFill>
                <a:latin typeface="Calibri" pitchFamily="84" charset="0"/>
              </a:rPr>
              <a:t>Understanding the unique challenges of performance management with faculty </a:t>
            </a:r>
            <a:r>
              <a:rPr lang="en-US" sz="1600" dirty="0" smtClean="0">
                <a:solidFill>
                  <a:srgbClr val="7030A0"/>
                </a:solidFill>
                <a:latin typeface="Calibri" pitchFamily="84" charset="0"/>
              </a:rPr>
              <a:t>supervisors</a:t>
            </a:r>
            <a:endParaRPr lang="en-US" sz="1600" dirty="0">
              <a:solidFill>
                <a:srgbClr val="7030A0"/>
              </a:solidFill>
              <a:latin typeface="Calibri" pitchFamily="84" charset="0"/>
            </a:endParaRPr>
          </a:p>
        </p:txBody>
      </p:sp>
      <p:sp>
        <p:nvSpPr>
          <p:cNvPr id="20491" name="TextBox 20"/>
          <p:cNvSpPr txBox="1">
            <a:spLocks noChangeArrowheads="1"/>
          </p:cNvSpPr>
          <p:nvPr/>
        </p:nvSpPr>
        <p:spPr bwMode="auto">
          <a:xfrm>
            <a:off x="2819400" y="1958975"/>
            <a:ext cx="1981200" cy="6986528"/>
          </a:xfrm>
          <a:prstGeom prst="rect">
            <a:avLst/>
          </a:prstGeom>
          <a:noFill/>
          <a:ln w="9525">
            <a:noFill/>
            <a:miter lim="800000"/>
            <a:headEnd/>
            <a:tailEnd/>
          </a:ln>
        </p:spPr>
        <p:txBody>
          <a:bodyPr>
            <a:prstTxWarp prst="textNoShape">
              <a:avLst/>
            </a:prstTxWarp>
            <a:spAutoFit/>
          </a:bodyPr>
          <a:lstStyle/>
          <a:p>
            <a:pPr marL="119063" indent="-119063"/>
            <a:endParaRPr lang="en-US" sz="1600" dirty="0">
              <a:latin typeface="Calibri" pitchFamily="84" charset="0"/>
            </a:endParaRPr>
          </a:p>
          <a:p>
            <a:pPr marL="119063" indent="-119063">
              <a:buFont typeface="Arial" pitchFamily="84" charset="0"/>
              <a:buChar char="•"/>
            </a:pPr>
            <a:r>
              <a:rPr lang="en-US" sz="1600" dirty="0" smtClean="0">
                <a:solidFill>
                  <a:srgbClr val="7030A0"/>
                </a:solidFill>
                <a:latin typeface="Calibri" pitchFamily="84" charset="0"/>
              </a:rPr>
              <a:t>Refining the Stanford Competencies</a:t>
            </a:r>
          </a:p>
          <a:p>
            <a:pPr marL="119063" indent="-119063">
              <a:buFont typeface="Arial" pitchFamily="84" charset="0"/>
              <a:buChar char="•"/>
            </a:pPr>
            <a:endParaRPr lang="en-US" sz="1600" dirty="0" smtClean="0">
              <a:solidFill>
                <a:srgbClr val="0070C0"/>
              </a:solidFill>
              <a:latin typeface="Calibri" pitchFamily="84" charset="0"/>
            </a:endParaRPr>
          </a:p>
          <a:p>
            <a:pPr marL="119063" indent="-119063">
              <a:buFont typeface="Arial" pitchFamily="84" charset="0"/>
              <a:buChar char="•"/>
            </a:pPr>
            <a:r>
              <a:rPr lang="en-US" sz="1600" dirty="0" smtClean="0">
                <a:latin typeface="Calibri" pitchFamily="84" charset="0"/>
              </a:rPr>
              <a:t>Defining the components of our refreshed program?</a:t>
            </a:r>
          </a:p>
          <a:p>
            <a:pPr marL="119063" indent="-119063"/>
            <a:endParaRPr lang="en-US" sz="1600" dirty="0" smtClean="0">
              <a:latin typeface="Calibri" pitchFamily="84" charset="0"/>
            </a:endParaRPr>
          </a:p>
          <a:p>
            <a:pPr marL="119063" indent="-119063">
              <a:buFont typeface="Arial" pitchFamily="84" charset="0"/>
              <a:buChar char="•"/>
            </a:pPr>
            <a:r>
              <a:rPr lang="en-US" sz="1600" dirty="0" smtClean="0">
                <a:latin typeface="Calibri" pitchFamily="84" charset="0"/>
              </a:rPr>
              <a:t>Answering- </a:t>
            </a:r>
            <a:r>
              <a:rPr lang="en-US" sz="1600" dirty="0">
                <a:latin typeface="Calibri" pitchFamily="84" charset="0"/>
              </a:rPr>
              <a:t>what do we want to </a:t>
            </a:r>
            <a:r>
              <a:rPr lang="en-US" sz="1600" dirty="0" smtClean="0">
                <a:latin typeface="Calibri" pitchFamily="84" charset="0"/>
              </a:rPr>
              <a:t>measure- single vs. dual rating?</a:t>
            </a:r>
            <a:endParaRPr lang="en-US" sz="1600" dirty="0">
              <a:latin typeface="Calibri" pitchFamily="84" charset="0"/>
            </a:endParaRPr>
          </a:p>
          <a:p>
            <a:pPr marL="119063" indent="-119063"/>
            <a:endParaRPr lang="en-US" sz="1600" dirty="0">
              <a:latin typeface="Calibri" pitchFamily="84" charset="0"/>
            </a:endParaRPr>
          </a:p>
          <a:p>
            <a:pPr marL="119063" indent="-119063">
              <a:buFont typeface="Arial" pitchFamily="84" charset="0"/>
              <a:buChar char="•"/>
            </a:pPr>
            <a:r>
              <a:rPr lang="en-US" sz="1600" dirty="0">
                <a:latin typeface="Calibri" pitchFamily="84" charset="0"/>
              </a:rPr>
              <a:t>Rating scales</a:t>
            </a: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p:txBody>
      </p:sp>
      <p:cxnSp>
        <p:nvCxnSpPr>
          <p:cNvPr id="24" name="Straight Connector 23"/>
          <p:cNvCxnSpPr/>
          <p:nvPr/>
        </p:nvCxnSpPr>
        <p:spPr>
          <a:xfrm rot="5400000">
            <a:off x="4686300" y="4229100"/>
            <a:ext cx="4038600" cy="0"/>
          </a:xfrm>
          <a:prstGeom prst="line">
            <a:avLst/>
          </a:prstGeom>
          <a:ln w="28575">
            <a:solidFill>
              <a:srgbClr val="D6DDD3"/>
            </a:solidFill>
          </a:ln>
        </p:spPr>
        <p:style>
          <a:lnRef idx="1">
            <a:schemeClr val="accent1"/>
          </a:lnRef>
          <a:fillRef idx="0">
            <a:schemeClr val="accent1"/>
          </a:fillRef>
          <a:effectRef idx="0">
            <a:schemeClr val="accent1"/>
          </a:effectRef>
          <a:fontRef idx="minor">
            <a:schemeClr val="tx1"/>
          </a:fontRef>
        </p:style>
      </p:cxnSp>
      <p:sp>
        <p:nvSpPr>
          <p:cNvPr id="20493" name="TextBox 24"/>
          <p:cNvSpPr txBox="1">
            <a:spLocks noChangeArrowheads="1"/>
          </p:cNvSpPr>
          <p:nvPr/>
        </p:nvSpPr>
        <p:spPr bwMode="auto">
          <a:xfrm>
            <a:off x="4800600" y="2216150"/>
            <a:ext cx="1981200" cy="4492625"/>
          </a:xfrm>
          <a:prstGeom prst="rect">
            <a:avLst/>
          </a:prstGeom>
          <a:noFill/>
          <a:ln w="9525">
            <a:noFill/>
            <a:miter lim="800000"/>
            <a:headEnd/>
            <a:tailEnd/>
          </a:ln>
        </p:spPr>
        <p:txBody>
          <a:bodyPr>
            <a:prstTxWarp prst="textNoShape">
              <a:avLst/>
            </a:prstTxWarp>
            <a:spAutoFit/>
          </a:bodyPr>
          <a:lstStyle/>
          <a:p>
            <a:pPr marL="119063" indent="-119063">
              <a:buFont typeface="Arial" pitchFamily="84" charset="0"/>
              <a:buChar char="•"/>
            </a:pPr>
            <a:r>
              <a:rPr lang="en-US" sz="1600" dirty="0">
                <a:latin typeface="Calibri" pitchFamily="84" charset="0"/>
              </a:rPr>
              <a:t>Designing a new form</a:t>
            </a: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r>
              <a:rPr lang="en-US" sz="1600" dirty="0">
                <a:latin typeface="Calibri" pitchFamily="84" charset="0"/>
              </a:rPr>
              <a:t>Designing a template for multi-rater feedback</a:t>
            </a: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r>
              <a:rPr lang="en-US" sz="1600" dirty="0">
                <a:latin typeface="Calibri" pitchFamily="84" charset="0"/>
              </a:rPr>
              <a:t>Creating a change management and communication plan</a:t>
            </a: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r>
              <a:rPr lang="en-US" sz="1600" dirty="0">
                <a:latin typeface="Calibri" pitchFamily="84" charset="0"/>
              </a:rPr>
              <a:t>Defining an implementation plan</a:t>
            </a: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endParaRPr lang="en-US" sz="1600" dirty="0">
              <a:latin typeface="Calibri" pitchFamily="84" charset="0"/>
            </a:endParaRPr>
          </a:p>
        </p:txBody>
      </p:sp>
      <p:sp>
        <p:nvSpPr>
          <p:cNvPr id="20494" name="TextBox 25"/>
          <p:cNvSpPr txBox="1">
            <a:spLocks noChangeArrowheads="1"/>
          </p:cNvSpPr>
          <p:nvPr/>
        </p:nvSpPr>
        <p:spPr bwMode="auto">
          <a:xfrm>
            <a:off x="6705600" y="2209800"/>
            <a:ext cx="1981200" cy="3046988"/>
          </a:xfrm>
          <a:prstGeom prst="rect">
            <a:avLst/>
          </a:prstGeom>
          <a:noFill/>
          <a:ln w="9525">
            <a:noFill/>
            <a:miter lim="800000"/>
            <a:headEnd/>
            <a:tailEnd/>
          </a:ln>
        </p:spPr>
        <p:txBody>
          <a:bodyPr>
            <a:prstTxWarp prst="textNoShape">
              <a:avLst/>
            </a:prstTxWarp>
            <a:spAutoFit/>
          </a:bodyPr>
          <a:lstStyle/>
          <a:p>
            <a:pPr marL="119063" indent="-119063">
              <a:buFont typeface="Arial" pitchFamily="84" charset="0"/>
              <a:buChar char="•"/>
            </a:pPr>
            <a:r>
              <a:rPr lang="en-US" sz="1600" dirty="0">
                <a:latin typeface="Calibri" pitchFamily="84" charset="0"/>
              </a:rPr>
              <a:t>Getting buy-in across all levels in the university</a:t>
            </a: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r>
              <a:rPr lang="en-US" sz="1600" dirty="0">
                <a:latin typeface="Calibri" pitchFamily="84" charset="0"/>
              </a:rPr>
              <a:t>Testing the new appraisal form</a:t>
            </a:r>
          </a:p>
          <a:p>
            <a:pPr marL="119063" indent="-119063">
              <a:buFont typeface="Arial" pitchFamily="84" charset="0"/>
              <a:buChar char="•"/>
            </a:pPr>
            <a:endParaRPr lang="en-US" sz="1600" dirty="0">
              <a:latin typeface="Calibri" pitchFamily="84" charset="0"/>
            </a:endParaRPr>
          </a:p>
          <a:p>
            <a:pPr marL="119063" indent="-119063">
              <a:buFont typeface="Arial" pitchFamily="84" charset="0"/>
              <a:buChar char="•"/>
            </a:pPr>
            <a:r>
              <a:rPr lang="en-US" sz="1600" dirty="0">
                <a:latin typeface="Calibri" pitchFamily="84" charset="0"/>
              </a:rPr>
              <a:t>Define the training needs, identify training format, vendors etc. </a:t>
            </a:r>
          </a:p>
          <a:p>
            <a:pPr marL="119063" indent="-119063"/>
            <a:endParaRPr lang="en-US" sz="1600" dirty="0">
              <a:latin typeface="Calibri" pitchFamily="84" charset="0"/>
            </a:endParaRPr>
          </a:p>
        </p:txBody>
      </p:sp>
      <p:sp>
        <p:nvSpPr>
          <p:cNvPr id="18" name="Rectangle 17"/>
          <p:cNvSpPr/>
          <p:nvPr/>
        </p:nvSpPr>
        <p:spPr>
          <a:xfrm>
            <a:off x="2987040" y="6379464"/>
            <a:ext cx="1417320" cy="2468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72384" y="6318504"/>
            <a:ext cx="1280160" cy="369332"/>
          </a:xfrm>
          <a:prstGeom prst="rect">
            <a:avLst/>
          </a:prstGeom>
          <a:noFill/>
        </p:spPr>
        <p:txBody>
          <a:bodyPr wrap="square" rtlCol="0">
            <a:spAutoFit/>
          </a:bodyPr>
          <a:lstStyle/>
          <a:p>
            <a:r>
              <a:rPr lang="en-US" dirty="0" smtClean="0">
                <a:solidFill>
                  <a:schemeClr val="accent3"/>
                </a:solidFill>
              </a:rPr>
              <a:t>In Progress</a:t>
            </a:r>
            <a:endParaRPr lang="en-US" dirty="0">
              <a:solidFill>
                <a:schemeClr val="accent3"/>
              </a:solidFill>
            </a:endParaRPr>
          </a:p>
        </p:txBody>
      </p:sp>
      <p:sp>
        <p:nvSpPr>
          <p:cNvPr id="20" name="Rectangle 19"/>
          <p:cNvSpPr/>
          <p:nvPr/>
        </p:nvSpPr>
        <p:spPr>
          <a:xfrm>
            <a:off x="4968240" y="6385560"/>
            <a:ext cx="1417320" cy="24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971288" y="6314932"/>
            <a:ext cx="1280160" cy="369332"/>
          </a:xfrm>
          <a:prstGeom prst="rect">
            <a:avLst/>
          </a:prstGeom>
          <a:noFill/>
        </p:spPr>
        <p:txBody>
          <a:bodyPr wrap="square" rtlCol="0">
            <a:spAutoFit/>
          </a:bodyPr>
          <a:lstStyle/>
          <a:p>
            <a:r>
              <a:rPr lang="en-US" dirty="0" smtClean="0">
                <a:solidFill>
                  <a:schemeClr val="accent3"/>
                </a:solidFill>
              </a:rPr>
              <a:t>Not Started</a:t>
            </a:r>
            <a:endParaRPr lang="en-US" dirty="0">
              <a:solidFill>
                <a:schemeClr val="accent3"/>
              </a:solidFill>
            </a:endParaRPr>
          </a:p>
        </p:txBody>
      </p:sp>
      <p:sp>
        <p:nvSpPr>
          <p:cNvPr id="22" name="TextBox 21"/>
          <p:cNvSpPr txBox="1"/>
          <p:nvPr/>
        </p:nvSpPr>
        <p:spPr>
          <a:xfrm>
            <a:off x="1011936" y="6315456"/>
            <a:ext cx="1280160" cy="369332"/>
          </a:xfrm>
          <a:prstGeom prst="rect">
            <a:avLst/>
          </a:prstGeom>
          <a:noFill/>
        </p:spPr>
        <p:txBody>
          <a:bodyPr wrap="square" rtlCol="0">
            <a:spAutoFit/>
          </a:bodyPr>
          <a:lstStyle/>
          <a:p>
            <a:r>
              <a:rPr lang="en-US" dirty="0" smtClean="0">
                <a:solidFill>
                  <a:schemeClr val="accent3"/>
                </a:solidFill>
              </a:rPr>
              <a:t>Completed</a:t>
            </a:r>
            <a:endParaRPr lang="en-US" dirty="0">
              <a:solidFill>
                <a:schemeClr val="accent3"/>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High Level Strategy and Metrics</a:t>
            </a:r>
            <a:br>
              <a:rPr lang="en-US" sz="3200" dirty="0" smtClean="0"/>
            </a:br>
            <a:r>
              <a:rPr lang="en-US" sz="3200" dirty="0" smtClean="0"/>
              <a:t>Adoption to Impact</a:t>
            </a:r>
            <a:endParaRPr lang="en-US" sz="3200"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29</a:t>
            </a:fld>
            <a:endParaRPr lang="en-US" dirty="0">
              <a:solidFill>
                <a:srgbClr val="000000"/>
              </a:solidFill>
            </a:endParaRPr>
          </a:p>
        </p:txBody>
      </p:sp>
      <p:sp>
        <p:nvSpPr>
          <p:cNvPr id="5" name="Right Arrow Callout 4"/>
          <p:cNvSpPr/>
          <p:nvPr/>
        </p:nvSpPr>
        <p:spPr>
          <a:xfrm>
            <a:off x="683568" y="2492896"/>
            <a:ext cx="2376264" cy="3456384"/>
          </a:xfrm>
          <a:prstGeom prst="rightArrowCallout">
            <a:avLst>
              <a:gd name="adj1" fmla="val 25000"/>
              <a:gd name="adj2" fmla="val 25000"/>
              <a:gd name="adj3" fmla="val 25000"/>
              <a:gd name="adj4" fmla="val 76136"/>
            </a:avLst>
          </a:prstGeom>
          <a:solidFill>
            <a:srgbClr val="D6D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Callout 10"/>
          <p:cNvSpPr/>
          <p:nvPr/>
        </p:nvSpPr>
        <p:spPr>
          <a:xfrm>
            <a:off x="2987824" y="2492896"/>
            <a:ext cx="2376264" cy="3456384"/>
          </a:xfrm>
          <a:prstGeom prst="rightArrowCallout">
            <a:avLst>
              <a:gd name="adj1" fmla="val 25000"/>
              <a:gd name="adj2" fmla="val 25000"/>
              <a:gd name="adj3" fmla="val 25000"/>
              <a:gd name="adj4" fmla="val 76136"/>
            </a:avLst>
          </a:prstGeom>
          <a:solidFill>
            <a:srgbClr val="D6D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Callout 11"/>
          <p:cNvSpPr/>
          <p:nvPr/>
        </p:nvSpPr>
        <p:spPr>
          <a:xfrm>
            <a:off x="5292080" y="2492896"/>
            <a:ext cx="2376264" cy="3456384"/>
          </a:xfrm>
          <a:prstGeom prst="rightArrowCallout">
            <a:avLst>
              <a:gd name="adj1" fmla="val 25000"/>
              <a:gd name="adj2" fmla="val 25000"/>
              <a:gd name="adj3" fmla="val 25000"/>
              <a:gd name="adj4" fmla="val 76136"/>
            </a:avLst>
          </a:prstGeom>
          <a:solidFill>
            <a:srgbClr val="D6D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96336" y="2492896"/>
            <a:ext cx="1440160" cy="3456384"/>
          </a:xfrm>
          <a:prstGeom prst="rect">
            <a:avLst/>
          </a:prstGeom>
          <a:solidFill>
            <a:srgbClr val="E7D1C8"/>
          </a:solidFill>
          <a:ln>
            <a:solidFill>
              <a:srgbClr val="E7D1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3568" y="2492896"/>
            <a:ext cx="1800200" cy="830997"/>
          </a:xfrm>
          <a:prstGeom prst="rect">
            <a:avLst/>
          </a:prstGeom>
        </p:spPr>
        <p:txBody>
          <a:bodyPr wrap="square">
            <a:spAutoFit/>
          </a:bodyPr>
          <a:lstStyle/>
          <a:p>
            <a:pPr marL="119063" lvl="0" indent="-119063">
              <a:buFont typeface="Arial" pitchFamily="34" charset="0"/>
              <a:buChar char="•"/>
            </a:pPr>
            <a:r>
              <a:rPr lang="en-US" sz="1200" dirty="0" smtClean="0">
                <a:solidFill>
                  <a:srgbClr val="000000"/>
                </a:solidFill>
              </a:rPr>
              <a:t>Staff is using the new program and ultimately the technology</a:t>
            </a:r>
            <a:endParaRPr lang="en-US" sz="1200" dirty="0">
              <a:solidFill>
                <a:srgbClr val="000000"/>
              </a:solidFill>
            </a:endParaRPr>
          </a:p>
        </p:txBody>
      </p:sp>
      <p:sp>
        <p:nvSpPr>
          <p:cNvPr id="21" name="Rectangle 20"/>
          <p:cNvSpPr/>
          <p:nvPr/>
        </p:nvSpPr>
        <p:spPr>
          <a:xfrm>
            <a:off x="683568" y="3356992"/>
            <a:ext cx="1872208" cy="830997"/>
          </a:xfrm>
          <a:prstGeom prst="rect">
            <a:avLst/>
          </a:prstGeom>
        </p:spPr>
        <p:txBody>
          <a:bodyPr wrap="square">
            <a:spAutoFit/>
          </a:bodyPr>
          <a:lstStyle/>
          <a:p>
            <a:pPr marL="119063" lvl="0" indent="-119063">
              <a:buFont typeface="Arial" pitchFamily="34" charset="0"/>
              <a:buChar char="•"/>
            </a:pPr>
            <a:r>
              <a:rPr lang="en-US" sz="1200" dirty="0" smtClean="0">
                <a:solidFill>
                  <a:srgbClr val="000000"/>
                </a:solidFill>
              </a:rPr>
              <a:t>Staff finds the new program and technology effective and easy to use</a:t>
            </a:r>
            <a:endParaRPr lang="en-US" sz="1200" dirty="0">
              <a:solidFill>
                <a:srgbClr val="000000"/>
              </a:solidFill>
            </a:endParaRPr>
          </a:p>
        </p:txBody>
      </p:sp>
      <p:sp>
        <p:nvSpPr>
          <p:cNvPr id="22" name="Rectangle 21"/>
          <p:cNvSpPr/>
          <p:nvPr/>
        </p:nvSpPr>
        <p:spPr>
          <a:xfrm>
            <a:off x="2987824" y="2492896"/>
            <a:ext cx="1800200" cy="3416320"/>
          </a:xfrm>
          <a:prstGeom prst="rect">
            <a:avLst/>
          </a:prstGeom>
        </p:spPr>
        <p:txBody>
          <a:bodyPr wrap="square">
            <a:spAutoFit/>
          </a:bodyPr>
          <a:lstStyle/>
          <a:p>
            <a:pPr marL="119063" lvl="0" indent="-119063">
              <a:buFont typeface="Arial" pitchFamily="34" charset="0"/>
              <a:buChar char="•"/>
            </a:pPr>
            <a:r>
              <a:rPr lang="en-US" sz="1200" dirty="0" smtClean="0">
                <a:solidFill>
                  <a:srgbClr val="000000"/>
                </a:solidFill>
              </a:rPr>
              <a:t>Managers develop the skills to conduct effective performance reviews</a:t>
            </a:r>
          </a:p>
          <a:p>
            <a:pPr marL="119063" lvl="0" indent="-119063">
              <a:buFont typeface="Arial" pitchFamily="34" charset="0"/>
              <a:buChar char="•"/>
            </a:pPr>
            <a:r>
              <a:rPr lang="en-US" sz="1200" dirty="0" smtClean="0">
                <a:solidFill>
                  <a:srgbClr val="000000"/>
                </a:solidFill>
              </a:rPr>
              <a:t>Managers give more frequent and more effective coaching and feedback</a:t>
            </a:r>
          </a:p>
          <a:p>
            <a:pPr marL="119063" lvl="0" indent="-119063">
              <a:buFont typeface="Arial" pitchFamily="34" charset="0"/>
              <a:buChar char="•"/>
            </a:pPr>
            <a:r>
              <a:rPr lang="en-US" sz="1200" dirty="0" smtClean="0">
                <a:solidFill>
                  <a:srgbClr val="000000"/>
                </a:solidFill>
              </a:rPr>
              <a:t>Stanford University is able to track and manage performance and talent across the organization</a:t>
            </a:r>
          </a:p>
          <a:p>
            <a:pPr marL="119063" lvl="0" indent="-119063">
              <a:buFont typeface="Arial" pitchFamily="34" charset="0"/>
              <a:buChar char="•"/>
            </a:pPr>
            <a:r>
              <a:rPr lang="en-US" sz="1200" dirty="0" smtClean="0">
                <a:solidFill>
                  <a:srgbClr val="000000"/>
                </a:solidFill>
              </a:rPr>
              <a:t>Performance rating distributions are normalized</a:t>
            </a:r>
          </a:p>
          <a:p>
            <a:pPr marL="119063" lvl="0" indent="-119063">
              <a:buFont typeface="Arial" pitchFamily="34" charset="0"/>
              <a:buChar char="•"/>
            </a:pPr>
            <a:r>
              <a:rPr lang="en-US" sz="1200" dirty="0" smtClean="0">
                <a:solidFill>
                  <a:srgbClr val="000000"/>
                </a:solidFill>
              </a:rPr>
              <a:t>Employees understand </a:t>
            </a:r>
            <a:endParaRPr lang="en-US" sz="1200" dirty="0">
              <a:solidFill>
                <a:srgbClr val="000000"/>
              </a:solidFill>
            </a:endParaRPr>
          </a:p>
        </p:txBody>
      </p:sp>
      <p:sp>
        <p:nvSpPr>
          <p:cNvPr id="23" name="Rectangle 22"/>
          <p:cNvSpPr/>
          <p:nvPr/>
        </p:nvSpPr>
        <p:spPr>
          <a:xfrm>
            <a:off x="5292080" y="2492896"/>
            <a:ext cx="1872208" cy="3231654"/>
          </a:xfrm>
          <a:prstGeom prst="rect">
            <a:avLst/>
          </a:prstGeom>
        </p:spPr>
        <p:txBody>
          <a:bodyPr wrap="square">
            <a:spAutoFit/>
          </a:bodyPr>
          <a:lstStyle/>
          <a:p>
            <a:pPr marL="119063" lvl="0" indent="-119063">
              <a:buFont typeface="Arial" pitchFamily="34" charset="0"/>
              <a:buChar char="•"/>
            </a:pPr>
            <a:r>
              <a:rPr lang="en-US" sz="1200" dirty="0" smtClean="0">
                <a:solidFill>
                  <a:srgbClr val="000000"/>
                </a:solidFill>
              </a:rPr>
              <a:t>Employee engagement, professional development, employee recognition and employee commitment are higher </a:t>
            </a:r>
          </a:p>
          <a:p>
            <a:pPr marL="119063" lvl="0" indent="-119063">
              <a:buFont typeface="Arial" pitchFamily="34" charset="0"/>
              <a:buChar char="•"/>
            </a:pPr>
            <a:r>
              <a:rPr lang="en-US" sz="1200" dirty="0" smtClean="0">
                <a:solidFill>
                  <a:srgbClr val="000000"/>
                </a:solidFill>
              </a:rPr>
              <a:t>Discretionary effort and intent to stay are higher</a:t>
            </a:r>
          </a:p>
          <a:p>
            <a:pPr marL="119063" lvl="0" indent="-119063">
              <a:buFont typeface="Arial" pitchFamily="34" charset="0"/>
              <a:buChar char="•"/>
            </a:pPr>
            <a:r>
              <a:rPr lang="en-US" sz="1200" dirty="0" smtClean="0">
                <a:solidFill>
                  <a:srgbClr val="000000"/>
                </a:solidFill>
              </a:rPr>
              <a:t>High performing employees are identified and rewarded appropriately</a:t>
            </a:r>
          </a:p>
          <a:p>
            <a:pPr marL="119063" lvl="0" indent="-119063">
              <a:buFont typeface="Arial" pitchFamily="34" charset="0"/>
              <a:buChar char="•"/>
            </a:pPr>
            <a:endParaRPr lang="en-US" sz="1200" dirty="0" smtClean="0">
              <a:solidFill>
                <a:srgbClr val="000000"/>
              </a:solidFill>
            </a:endParaRPr>
          </a:p>
          <a:p>
            <a:pPr marL="119063" lvl="0" indent="-119063">
              <a:buFont typeface="Arial" pitchFamily="34" charset="0"/>
              <a:buChar char="•"/>
            </a:pPr>
            <a:endParaRPr lang="en-US" sz="1200" dirty="0" smtClean="0">
              <a:solidFill>
                <a:srgbClr val="000000"/>
              </a:solidFill>
            </a:endParaRPr>
          </a:p>
          <a:p>
            <a:pPr marL="119063" lvl="0" indent="-119063">
              <a:buFont typeface="Arial" pitchFamily="34" charset="0"/>
              <a:buChar char="•"/>
            </a:pPr>
            <a:endParaRPr lang="en-US" sz="1200" dirty="0">
              <a:solidFill>
                <a:srgbClr val="000000"/>
              </a:solidFill>
            </a:endParaRPr>
          </a:p>
        </p:txBody>
      </p:sp>
      <p:sp>
        <p:nvSpPr>
          <p:cNvPr id="25" name="Oval 24"/>
          <p:cNvSpPr/>
          <p:nvPr/>
        </p:nvSpPr>
        <p:spPr>
          <a:xfrm>
            <a:off x="683568" y="1772816"/>
            <a:ext cx="1728192" cy="648072"/>
          </a:xfrm>
          <a:prstGeom prst="ellipse">
            <a:avLst/>
          </a:prstGeom>
          <a:solidFill>
            <a:srgbClr val="D6D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15616" y="1916832"/>
            <a:ext cx="1440160" cy="307777"/>
          </a:xfrm>
          <a:prstGeom prst="rect">
            <a:avLst/>
          </a:prstGeom>
          <a:noFill/>
        </p:spPr>
        <p:txBody>
          <a:bodyPr wrap="square" rtlCol="0">
            <a:spAutoFit/>
          </a:bodyPr>
          <a:lstStyle/>
          <a:p>
            <a:r>
              <a:rPr lang="en-US" sz="1400" dirty="0" smtClean="0"/>
              <a:t>Adoption</a:t>
            </a:r>
            <a:endParaRPr lang="en-US" sz="1400" dirty="0"/>
          </a:p>
        </p:txBody>
      </p:sp>
      <p:sp>
        <p:nvSpPr>
          <p:cNvPr id="26" name="Oval 25"/>
          <p:cNvSpPr/>
          <p:nvPr/>
        </p:nvSpPr>
        <p:spPr>
          <a:xfrm>
            <a:off x="3059832" y="1772816"/>
            <a:ext cx="1728192" cy="648072"/>
          </a:xfrm>
          <a:prstGeom prst="ellipse">
            <a:avLst/>
          </a:prstGeom>
          <a:solidFill>
            <a:srgbClr val="D6D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2080" y="1772816"/>
            <a:ext cx="1728192" cy="648072"/>
          </a:xfrm>
          <a:prstGeom prst="ellipse">
            <a:avLst/>
          </a:prstGeom>
          <a:solidFill>
            <a:srgbClr val="D6D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380312" y="1772816"/>
            <a:ext cx="1728192" cy="648072"/>
          </a:xfrm>
          <a:prstGeom prst="ellipse">
            <a:avLst/>
          </a:prstGeom>
          <a:solidFill>
            <a:srgbClr val="E7D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19872" y="1916832"/>
            <a:ext cx="1440160" cy="307777"/>
          </a:xfrm>
          <a:prstGeom prst="rect">
            <a:avLst/>
          </a:prstGeom>
          <a:noFill/>
        </p:spPr>
        <p:txBody>
          <a:bodyPr wrap="square" rtlCol="0">
            <a:spAutoFit/>
          </a:bodyPr>
          <a:lstStyle/>
          <a:p>
            <a:r>
              <a:rPr lang="en-US" sz="1400" dirty="0" smtClean="0"/>
              <a:t>Expertise</a:t>
            </a:r>
            <a:endParaRPr lang="en-US" sz="1400" dirty="0"/>
          </a:p>
        </p:txBody>
      </p:sp>
      <p:sp>
        <p:nvSpPr>
          <p:cNvPr id="16" name="TextBox 15"/>
          <p:cNvSpPr txBox="1"/>
          <p:nvPr/>
        </p:nvSpPr>
        <p:spPr>
          <a:xfrm>
            <a:off x="5508104" y="1916832"/>
            <a:ext cx="1440160" cy="307777"/>
          </a:xfrm>
          <a:prstGeom prst="rect">
            <a:avLst/>
          </a:prstGeom>
          <a:noFill/>
        </p:spPr>
        <p:txBody>
          <a:bodyPr wrap="square" rtlCol="0">
            <a:spAutoFit/>
          </a:bodyPr>
          <a:lstStyle/>
          <a:p>
            <a:r>
              <a:rPr lang="en-US" sz="1400" dirty="0" smtClean="0"/>
              <a:t>Engagement</a:t>
            </a:r>
            <a:endParaRPr lang="en-US" sz="1400" dirty="0"/>
          </a:p>
        </p:txBody>
      </p:sp>
      <p:sp>
        <p:nvSpPr>
          <p:cNvPr id="17" name="TextBox 16"/>
          <p:cNvSpPr txBox="1"/>
          <p:nvPr/>
        </p:nvSpPr>
        <p:spPr>
          <a:xfrm>
            <a:off x="7668344" y="1916832"/>
            <a:ext cx="1224136" cy="307777"/>
          </a:xfrm>
          <a:prstGeom prst="rect">
            <a:avLst/>
          </a:prstGeom>
          <a:noFill/>
        </p:spPr>
        <p:txBody>
          <a:bodyPr wrap="square" rtlCol="0">
            <a:spAutoFit/>
          </a:bodyPr>
          <a:lstStyle/>
          <a:p>
            <a:r>
              <a:rPr lang="en-US" sz="1400" dirty="0" smtClean="0"/>
              <a:t>Productivity</a:t>
            </a:r>
            <a:endParaRPr lang="en-US" sz="1400" dirty="0"/>
          </a:p>
        </p:txBody>
      </p:sp>
      <p:sp>
        <p:nvSpPr>
          <p:cNvPr id="29" name="Rectangle 28"/>
          <p:cNvSpPr/>
          <p:nvPr/>
        </p:nvSpPr>
        <p:spPr>
          <a:xfrm>
            <a:off x="683568" y="4365104"/>
            <a:ext cx="1872208" cy="1384995"/>
          </a:xfrm>
          <a:prstGeom prst="rect">
            <a:avLst/>
          </a:prstGeom>
        </p:spPr>
        <p:txBody>
          <a:bodyPr wrap="square">
            <a:spAutoFit/>
          </a:bodyPr>
          <a:lstStyle/>
          <a:p>
            <a:pPr marL="119063" lvl="0" indent="-119063">
              <a:buFont typeface="Arial" pitchFamily="34" charset="0"/>
              <a:buChar char="•"/>
            </a:pPr>
            <a:r>
              <a:rPr lang="en-US" sz="1200" dirty="0" smtClean="0">
                <a:solidFill>
                  <a:srgbClr val="000000"/>
                </a:solidFill>
              </a:rPr>
              <a:t>Performance management is established as a key accountability at every level in the organization and from the top down</a:t>
            </a:r>
            <a:endParaRPr lang="en-US" sz="1200" dirty="0">
              <a:solidFill>
                <a:srgbClr val="000000"/>
              </a:solidFill>
            </a:endParaRPr>
          </a:p>
        </p:txBody>
      </p:sp>
      <p:sp>
        <p:nvSpPr>
          <p:cNvPr id="30" name="Rectangle 29"/>
          <p:cNvSpPr/>
          <p:nvPr/>
        </p:nvSpPr>
        <p:spPr>
          <a:xfrm>
            <a:off x="7524328" y="2564904"/>
            <a:ext cx="1619672" cy="3970318"/>
          </a:xfrm>
          <a:prstGeom prst="rect">
            <a:avLst/>
          </a:prstGeom>
        </p:spPr>
        <p:txBody>
          <a:bodyPr wrap="square">
            <a:spAutoFit/>
          </a:bodyPr>
          <a:lstStyle/>
          <a:p>
            <a:pPr marL="119063" lvl="0" indent="-119063">
              <a:buFont typeface="Arial" pitchFamily="34" charset="0"/>
              <a:buChar char="•"/>
            </a:pPr>
            <a:r>
              <a:rPr lang="en-US" sz="1200" dirty="0" smtClean="0">
                <a:solidFill>
                  <a:srgbClr val="000000"/>
                </a:solidFill>
              </a:rPr>
              <a:t>Employee productivity is higher as a result of the new program</a:t>
            </a:r>
          </a:p>
          <a:p>
            <a:pPr marL="119063" lvl="0" indent="-119063">
              <a:buFont typeface="Arial" pitchFamily="34" charset="0"/>
              <a:buChar char="•"/>
            </a:pPr>
            <a:r>
              <a:rPr lang="en-US" sz="1200" dirty="0" smtClean="0">
                <a:solidFill>
                  <a:srgbClr val="000000"/>
                </a:solidFill>
              </a:rPr>
              <a:t>It is easier to identify poor performers and create an action plan</a:t>
            </a:r>
          </a:p>
          <a:p>
            <a:pPr marL="119063" lvl="0" indent="-119063">
              <a:buFont typeface="Arial" pitchFamily="34" charset="0"/>
              <a:buChar char="•"/>
            </a:pPr>
            <a:r>
              <a:rPr lang="en-US" sz="1200" dirty="0" smtClean="0">
                <a:solidFill>
                  <a:srgbClr val="000000"/>
                </a:solidFill>
              </a:rPr>
              <a:t>It is easier to identify and reward high performers </a:t>
            </a:r>
          </a:p>
          <a:p>
            <a:pPr marL="119063" indent="-119063">
              <a:buFont typeface="Arial" pitchFamily="34" charset="0"/>
              <a:buChar char="•"/>
            </a:pPr>
            <a:r>
              <a:rPr lang="en-US" sz="1200" dirty="0" smtClean="0">
                <a:solidFill>
                  <a:srgbClr val="000000"/>
                </a:solidFill>
              </a:rPr>
              <a:t>Turnover for high performing employees is lower</a:t>
            </a:r>
          </a:p>
          <a:p>
            <a:pPr marL="119063" lvl="0" indent="-119063">
              <a:buFont typeface="Arial" pitchFamily="34" charset="0"/>
              <a:buChar char="•"/>
            </a:pPr>
            <a:r>
              <a:rPr lang="en-US" sz="1200" dirty="0" smtClean="0">
                <a:solidFill>
                  <a:srgbClr val="000000"/>
                </a:solidFill>
              </a:rPr>
              <a:t>Better business results</a:t>
            </a:r>
          </a:p>
          <a:p>
            <a:pPr marL="119063" indent="-119063">
              <a:buFont typeface="Arial" pitchFamily="34" charset="0"/>
              <a:buChar char="•"/>
            </a:pPr>
            <a:endParaRPr lang="en-US" sz="1200" dirty="0" smtClean="0">
              <a:solidFill>
                <a:srgbClr val="000000"/>
              </a:solidFill>
            </a:endParaRPr>
          </a:p>
          <a:p>
            <a:pPr marL="119063" lvl="0" indent="-119063">
              <a:buFont typeface="Arial" pitchFamily="34" charset="0"/>
              <a:buChar char="•"/>
            </a:pPr>
            <a:endParaRPr lang="en-US" sz="1200" dirty="0" smtClean="0">
              <a:solidFill>
                <a:srgbClr val="000000"/>
              </a:solidFill>
            </a:endParaRPr>
          </a:p>
          <a:p>
            <a:pPr marL="119063" lvl="0" indent="-119063">
              <a:buFont typeface="Arial" pitchFamily="34" charset="0"/>
              <a:buChar char="•"/>
            </a:pPr>
            <a:endParaRPr lang="en-US" sz="1200" dirty="0" smtClean="0">
              <a:solidFill>
                <a:srgbClr val="000000"/>
              </a:solidFill>
            </a:endParaRPr>
          </a:p>
          <a:p>
            <a:pPr marL="119063" lvl="0" indent="-119063">
              <a:buFont typeface="Arial" pitchFamily="34" charset="0"/>
              <a:buChar char="•"/>
            </a:pPr>
            <a:endParaRPr lang="en-US" sz="1200"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045" y="254651"/>
            <a:ext cx="8153400" cy="749300"/>
          </a:xfrm>
        </p:spPr>
        <p:txBody>
          <a:bodyPr/>
          <a:lstStyle/>
          <a:p>
            <a:r>
              <a:rPr lang="en-US" sz="3000" dirty="0" smtClean="0"/>
              <a:t>Change Drivers</a:t>
            </a:r>
            <a:endParaRPr lang="en-US" sz="2600" dirty="0"/>
          </a:p>
        </p:txBody>
      </p:sp>
      <p:graphicFrame>
        <p:nvGraphicFramePr>
          <p:cNvPr id="5" name="Chart 4"/>
          <p:cNvGraphicFramePr/>
          <p:nvPr>
            <p:extLst>
              <p:ext uri="{D42A27DB-BD31-4B8C-83A1-F6EECF244321}">
                <p14:modId xmlns:p14="http://schemas.microsoft.com/office/powerpoint/2010/main" xmlns="" xmlns:mv="urn:schemas-microsoft-com:mac:vml" xmlns:mc="http://schemas.openxmlformats.org/markup-compatibility/2006" val="2245522748"/>
              </p:ext>
            </p:extLst>
          </p:nvPr>
        </p:nvGraphicFramePr>
        <p:xfrm>
          <a:off x="915968" y="1322376"/>
          <a:ext cx="7534275" cy="52044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888725" y="2117525"/>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54%</a:t>
            </a:r>
            <a:endParaRPr lang="en-US" sz="1000" b="1" dirty="0">
              <a:latin typeface="Arial Narrow" pitchFamily="34" charset="0"/>
              <a:cs typeface="Times New Roman" pitchFamily="18" charset="0"/>
            </a:endParaRPr>
          </a:p>
        </p:txBody>
      </p:sp>
      <p:sp>
        <p:nvSpPr>
          <p:cNvPr id="7" name="TextBox 6"/>
          <p:cNvSpPr txBox="1"/>
          <p:nvPr/>
        </p:nvSpPr>
        <p:spPr>
          <a:xfrm>
            <a:off x="2415975" y="2006601"/>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57%</a:t>
            </a:r>
            <a:endParaRPr lang="en-US" sz="1000" b="1" dirty="0">
              <a:latin typeface="Arial Narrow" pitchFamily="34" charset="0"/>
              <a:cs typeface="Times New Roman" pitchFamily="18" charset="0"/>
            </a:endParaRPr>
          </a:p>
        </p:txBody>
      </p:sp>
      <p:sp>
        <p:nvSpPr>
          <p:cNvPr id="8" name="TextBox 7"/>
          <p:cNvSpPr txBox="1"/>
          <p:nvPr/>
        </p:nvSpPr>
        <p:spPr>
          <a:xfrm>
            <a:off x="2995675" y="1808226"/>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66%</a:t>
            </a:r>
            <a:endParaRPr lang="en-US" sz="1000" b="1" dirty="0">
              <a:latin typeface="Arial Narrow" pitchFamily="34" charset="0"/>
              <a:cs typeface="Times New Roman" pitchFamily="18" charset="0"/>
            </a:endParaRPr>
          </a:p>
        </p:txBody>
      </p:sp>
      <p:sp>
        <p:nvSpPr>
          <p:cNvPr id="9" name="TextBox 8"/>
          <p:cNvSpPr txBox="1"/>
          <p:nvPr/>
        </p:nvSpPr>
        <p:spPr>
          <a:xfrm>
            <a:off x="3586950" y="1651001"/>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68%</a:t>
            </a:r>
            <a:endParaRPr lang="en-US" sz="1000" b="1" dirty="0">
              <a:latin typeface="Arial Narrow" pitchFamily="34" charset="0"/>
              <a:cs typeface="Times New Roman" pitchFamily="18" charset="0"/>
            </a:endParaRPr>
          </a:p>
        </p:txBody>
      </p:sp>
      <p:sp>
        <p:nvSpPr>
          <p:cNvPr id="10" name="TextBox 9"/>
          <p:cNvSpPr txBox="1"/>
          <p:nvPr/>
        </p:nvSpPr>
        <p:spPr>
          <a:xfrm>
            <a:off x="4143500" y="1574800"/>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69%</a:t>
            </a:r>
            <a:endParaRPr lang="en-US" sz="1000" b="1" dirty="0">
              <a:latin typeface="Arial Narrow" pitchFamily="34" charset="0"/>
              <a:cs typeface="Times New Roman" pitchFamily="18" charset="0"/>
            </a:endParaRPr>
          </a:p>
        </p:txBody>
      </p:sp>
      <p:sp>
        <p:nvSpPr>
          <p:cNvPr id="11" name="TextBox 10"/>
          <p:cNvSpPr txBox="1"/>
          <p:nvPr/>
        </p:nvSpPr>
        <p:spPr>
          <a:xfrm>
            <a:off x="4711625" y="1435101"/>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76%</a:t>
            </a:r>
            <a:endParaRPr lang="en-US" sz="1000" b="1" dirty="0">
              <a:latin typeface="Arial Narrow" pitchFamily="34" charset="0"/>
              <a:cs typeface="Times New Roman" pitchFamily="18" charset="0"/>
            </a:endParaRPr>
          </a:p>
        </p:txBody>
      </p:sp>
      <p:sp>
        <p:nvSpPr>
          <p:cNvPr id="12" name="TextBox 11"/>
          <p:cNvSpPr txBox="1"/>
          <p:nvPr/>
        </p:nvSpPr>
        <p:spPr>
          <a:xfrm>
            <a:off x="5298800" y="1406326"/>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78%</a:t>
            </a:r>
            <a:endParaRPr lang="en-US" sz="1000" b="1" dirty="0">
              <a:latin typeface="Arial Narrow" pitchFamily="34" charset="0"/>
              <a:cs typeface="Times New Roman" pitchFamily="18" charset="0"/>
            </a:endParaRPr>
          </a:p>
        </p:txBody>
      </p:sp>
      <p:sp>
        <p:nvSpPr>
          <p:cNvPr id="13" name="TextBox 12"/>
          <p:cNvSpPr txBox="1"/>
          <p:nvPr/>
        </p:nvSpPr>
        <p:spPr>
          <a:xfrm>
            <a:off x="5864875" y="1356651"/>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79%</a:t>
            </a:r>
            <a:endParaRPr lang="en-US" sz="1000" b="1" dirty="0">
              <a:latin typeface="Arial Narrow" pitchFamily="34" charset="0"/>
              <a:cs typeface="Times New Roman" pitchFamily="18" charset="0"/>
            </a:endParaRPr>
          </a:p>
        </p:txBody>
      </p:sp>
      <p:sp>
        <p:nvSpPr>
          <p:cNvPr id="14" name="TextBox 13"/>
          <p:cNvSpPr txBox="1"/>
          <p:nvPr/>
        </p:nvSpPr>
        <p:spPr>
          <a:xfrm>
            <a:off x="6423475" y="1356651"/>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79%</a:t>
            </a:r>
            <a:endParaRPr lang="en-US" sz="1000" b="1" dirty="0">
              <a:latin typeface="Arial Narrow" pitchFamily="34" charset="0"/>
              <a:cs typeface="Times New Roman" pitchFamily="18" charset="0"/>
            </a:endParaRPr>
          </a:p>
        </p:txBody>
      </p:sp>
      <p:sp>
        <p:nvSpPr>
          <p:cNvPr id="15" name="TextBox 14"/>
          <p:cNvSpPr txBox="1"/>
          <p:nvPr/>
        </p:nvSpPr>
        <p:spPr>
          <a:xfrm>
            <a:off x="7024275" y="1331251"/>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80%</a:t>
            </a:r>
            <a:endParaRPr lang="en-US" sz="1000" b="1" dirty="0">
              <a:latin typeface="Arial Narrow" pitchFamily="34" charset="0"/>
              <a:cs typeface="Times New Roman" pitchFamily="18" charset="0"/>
            </a:endParaRPr>
          </a:p>
        </p:txBody>
      </p:sp>
      <p:sp>
        <p:nvSpPr>
          <p:cNvPr id="16" name="TextBox 15"/>
          <p:cNvSpPr txBox="1"/>
          <p:nvPr/>
        </p:nvSpPr>
        <p:spPr>
          <a:xfrm>
            <a:off x="7588300" y="1330126"/>
            <a:ext cx="457200" cy="246221"/>
          </a:xfrm>
          <a:prstGeom prst="rect">
            <a:avLst/>
          </a:prstGeom>
          <a:noFill/>
        </p:spPr>
        <p:txBody>
          <a:bodyPr wrap="square" rtlCol="0">
            <a:spAutoFit/>
          </a:bodyPr>
          <a:lstStyle/>
          <a:p>
            <a:r>
              <a:rPr lang="en-US" sz="1000" b="1" dirty="0" smtClean="0">
                <a:latin typeface="Arial Narrow" pitchFamily="34" charset="0"/>
                <a:cs typeface="Times New Roman" pitchFamily="18" charset="0"/>
              </a:rPr>
              <a:t>80%</a:t>
            </a:r>
            <a:endParaRPr lang="en-US" sz="1000" b="1" dirty="0">
              <a:latin typeface="Arial Narrow"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Case</a:t>
            </a:r>
            <a:endParaRPr lang="en-US" dirty="0"/>
          </a:p>
        </p:txBody>
      </p:sp>
      <p:sp>
        <p:nvSpPr>
          <p:cNvPr id="4" name="Slide Number Placeholder 3"/>
          <p:cNvSpPr>
            <a:spLocks noGrp="1"/>
          </p:cNvSpPr>
          <p:nvPr>
            <p:ph type="sldNum" sz="quarter" idx="12"/>
          </p:nvPr>
        </p:nvSpPr>
        <p:spPr/>
        <p:txBody>
          <a:bodyPr/>
          <a:lstStyle/>
          <a:p>
            <a:pPr>
              <a:defRPr/>
            </a:pPr>
            <a:fld id="{B7660C9C-89C1-4D6B-8795-458AE835B812}" type="slidenum">
              <a:rPr lang="en-US" smtClean="0">
                <a:solidFill>
                  <a:srgbClr val="000000"/>
                </a:solidFill>
              </a:rPr>
              <a:pPr>
                <a:defRPr/>
              </a:pPr>
              <a:t>30</a:t>
            </a:fld>
            <a:endParaRPr lang="en-US" dirty="0">
              <a:solidFill>
                <a:srgbClr val="000000"/>
              </a:solidFill>
            </a:endParaRPr>
          </a:p>
        </p:txBody>
      </p:sp>
      <p:pic>
        <p:nvPicPr>
          <p:cNvPr id="59394" name="Picture 2"/>
          <p:cNvPicPr>
            <a:picLocks noChangeAspect="1" noChangeArrowheads="1"/>
          </p:cNvPicPr>
          <p:nvPr/>
        </p:nvPicPr>
        <p:blipFill>
          <a:blip r:embed="rId2" cstate="print"/>
          <a:srcRect/>
          <a:stretch>
            <a:fillRect/>
          </a:stretch>
        </p:blipFill>
        <p:spPr bwMode="auto">
          <a:xfrm>
            <a:off x="1220164" y="1716911"/>
            <a:ext cx="7467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63" y="3069220"/>
            <a:ext cx="7315200" cy="1066800"/>
          </a:xfrm>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31</a:t>
            </a:fld>
            <a:endParaRPr lang="en-US"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063" y="3069220"/>
            <a:ext cx="7315200" cy="1066800"/>
          </a:xfrm>
        </p:spPr>
        <p:txBody>
          <a:bodyPr/>
          <a:lstStyle/>
          <a:p>
            <a:r>
              <a:rPr lang="en-US" smtClean="0"/>
              <a:t>Backup Slides</a:t>
            </a:r>
            <a:endParaRPr lang="en-US" dirty="0"/>
          </a:p>
        </p:txBody>
      </p:sp>
      <p:sp>
        <p:nvSpPr>
          <p:cNvPr id="4" name="Slide Number Placeholder 3"/>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32</a:t>
            </a:fld>
            <a:endParaRPr lang="en-US"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z="3200" dirty="0" smtClean="0"/>
              <a:t>Recommended Plan &amp; Deliverables</a:t>
            </a:r>
          </a:p>
        </p:txBody>
      </p:sp>
      <p:sp>
        <p:nvSpPr>
          <p:cNvPr id="24578" name="Slide Number Placeholder 3"/>
          <p:cNvSpPr>
            <a:spLocks noGrp="1"/>
          </p:cNvSpPr>
          <p:nvPr>
            <p:ph type="sldNum" sz="quarter" idx="4294967295"/>
          </p:nvPr>
        </p:nvSpPr>
        <p:spPr>
          <a:xfrm>
            <a:off x="7239000" y="6324600"/>
            <a:ext cx="1219200" cy="381000"/>
          </a:xfrm>
          <a:prstGeom prst="rect">
            <a:avLst/>
          </a:prstGeom>
          <a:noFill/>
        </p:spPr>
        <p:txBody>
          <a:bodyPr/>
          <a:lstStyle/>
          <a:p>
            <a:pPr fontAlgn="base">
              <a:spcBef>
                <a:spcPct val="0"/>
              </a:spcBef>
              <a:spcAft>
                <a:spcPct val="0"/>
              </a:spcAft>
            </a:pPr>
            <a:fld id="{EA6DA08F-300A-4D16-8188-A78A63049D92}" type="slidenum">
              <a:rPr lang="en-US" smtClean="0">
                <a:latin typeface="Tahoma" pitchFamily="84" charset="0"/>
                <a:ea typeface="ＭＳ Ｐゴシック" pitchFamily="84" charset="-128"/>
                <a:cs typeface="ＭＳ Ｐゴシック" pitchFamily="84" charset="-128"/>
              </a:rPr>
              <a:pPr fontAlgn="base">
                <a:spcBef>
                  <a:spcPct val="0"/>
                </a:spcBef>
                <a:spcAft>
                  <a:spcPct val="0"/>
                </a:spcAft>
              </a:pPr>
              <a:t>33</a:t>
            </a:fld>
            <a:endParaRPr lang="en-US" smtClean="0">
              <a:latin typeface="Tahoma" pitchFamily="84" charset="0"/>
              <a:ea typeface="ＭＳ Ｐゴシック" pitchFamily="84" charset="-128"/>
              <a:cs typeface="ＭＳ Ｐゴシック" pitchFamily="84" charset="-128"/>
            </a:endParaRPr>
          </a:p>
        </p:txBody>
      </p:sp>
      <p:sp>
        <p:nvSpPr>
          <p:cNvPr id="11" name="Rectangle 10"/>
          <p:cNvSpPr/>
          <p:nvPr/>
        </p:nvSpPr>
        <p:spPr>
          <a:xfrm>
            <a:off x="5095875" y="4073525"/>
            <a:ext cx="3579813" cy="2433638"/>
          </a:xfrm>
          <a:prstGeom prst="rect">
            <a:avLst/>
          </a:prstGeom>
          <a:solidFill>
            <a:srgbClr val="E7D1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CECEC"/>
              </a:solidFill>
            </a:endParaRPr>
          </a:p>
        </p:txBody>
      </p:sp>
      <p:sp>
        <p:nvSpPr>
          <p:cNvPr id="13" name="Rectangle 12"/>
          <p:cNvSpPr/>
          <p:nvPr/>
        </p:nvSpPr>
        <p:spPr>
          <a:xfrm>
            <a:off x="925513" y="1355725"/>
            <a:ext cx="3579812" cy="2433638"/>
          </a:xfrm>
          <a:prstGeom prst="rect">
            <a:avLst/>
          </a:prstGeom>
          <a:solidFill>
            <a:srgbClr val="D6DD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CECEC"/>
              </a:solidFill>
            </a:endParaRPr>
          </a:p>
        </p:txBody>
      </p:sp>
      <p:sp>
        <p:nvSpPr>
          <p:cNvPr id="14" name="Rectangle 13"/>
          <p:cNvSpPr/>
          <p:nvPr/>
        </p:nvSpPr>
        <p:spPr>
          <a:xfrm>
            <a:off x="5099050" y="1341438"/>
            <a:ext cx="3579813" cy="2435225"/>
          </a:xfrm>
          <a:prstGeom prst="rect">
            <a:avLst/>
          </a:prstGeom>
          <a:solidFill>
            <a:srgbClr val="E7D1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CECEC"/>
              </a:solidFill>
            </a:endParaRPr>
          </a:p>
        </p:txBody>
      </p:sp>
      <p:sp>
        <p:nvSpPr>
          <p:cNvPr id="15" name="Rectangle 14"/>
          <p:cNvSpPr/>
          <p:nvPr/>
        </p:nvSpPr>
        <p:spPr>
          <a:xfrm>
            <a:off x="925513" y="4060825"/>
            <a:ext cx="3579812" cy="2435225"/>
          </a:xfrm>
          <a:prstGeom prst="rect">
            <a:avLst/>
          </a:prstGeom>
          <a:solidFill>
            <a:srgbClr val="EDE8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CECEC"/>
              </a:solidFill>
            </a:endParaRPr>
          </a:p>
        </p:txBody>
      </p:sp>
      <p:cxnSp>
        <p:nvCxnSpPr>
          <p:cNvPr id="17" name="Straight Connector 16"/>
          <p:cNvCxnSpPr/>
          <p:nvPr/>
        </p:nvCxnSpPr>
        <p:spPr>
          <a:xfrm>
            <a:off x="925513" y="1828800"/>
            <a:ext cx="3568700" cy="0"/>
          </a:xfrm>
          <a:prstGeom prst="line">
            <a:avLst/>
          </a:prstGeom>
          <a:ln w="38100">
            <a:solidFill>
              <a:srgbClr val="3605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95875" y="4524375"/>
            <a:ext cx="3568700" cy="0"/>
          </a:xfrm>
          <a:prstGeom prst="line">
            <a:avLst/>
          </a:prstGeom>
          <a:ln w="38100">
            <a:solidFill>
              <a:srgbClr val="36052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25513" y="4524375"/>
            <a:ext cx="3568700" cy="0"/>
          </a:xfrm>
          <a:prstGeom prst="line">
            <a:avLst/>
          </a:prstGeom>
          <a:ln w="38100">
            <a:solidFill>
              <a:srgbClr val="36052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95875" y="1833563"/>
            <a:ext cx="3568700" cy="0"/>
          </a:xfrm>
          <a:prstGeom prst="line">
            <a:avLst/>
          </a:prstGeom>
          <a:ln w="38100">
            <a:solidFill>
              <a:srgbClr val="36052E"/>
            </a:solidFill>
          </a:ln>
        </p:spPr>
        <p:style>
          <a:lnRef idx="1">
            <a:schemeClr val="accent1"/>
          </a:lnRef>
          <a:fillRef idx="0">
            <a:schemeClr val="accent1"/>
          </a:fillRef>
          <a:effectRef idx="0">
            <a:schemeClr val="accent1"/>
          </a:effectRef>
          <a:fontRef idx="minor">
            <a:schemeClr val="tx1"/>
          </a:fontRef>
        </p:style>
      </p:cxnSp>
      <p:sp>
        <p:nvSpPr>
          <p:cNvPr id="24587" name="TextBox 15"/>
          <p:cNvSpPr txBox="1">
            <a:spLocks noChangeArrowheads="1"/>
          </p:cNvSpPr>
          <p:nvPr/>
        </p:nvSpPr>
        <p:spPr bwMode="auto">
          <a:xfrm>
            <a:off x="923925" y="1409700"/>
            <a:ext cx="356235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pitchFamily="84" charset="0"/>
              </a:rPr>
              <a:t>Defining  a Meaningful Program </a:t>
            </a:r>
          </a:p>
        </p:txBody>
      </p:sp>
      <p:sp>
        <p:nvSpPr>
          <p:cNvPr id="24588" name="TextBox 20"/>
          <p:cNvSpPr txBox="1">
            <a:spLocks noChangeArrowheads="1"/>
          </p:cNvSpPr>
          <p:nvPr/>
        </p:nvSpPr>
        <p:spPr bwMode="auto">
          <a:xfrm>
            <a:off x="5105400" y="1419225"/>
            <a:ext cx="356235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pitchFamily="84" charset="0"/>
              </a:rPr>
              <a:t>Line level Performance Champions</a:t>
            </a:r>
          </a:p>
        </p:txBody>
      </p:sp>
      <p:sp>
        <p:nvSpPr>
          <p:cNvPr id="24589" name="TextBox 21"/>
          <p:cNvSpPr txBox="1">
            <a:spLocks noChangeArrowheads="1"/>
          </p:cNvSpPr>
          <p:nvPr/>
        </p:nvSpPr>
        <p:spPr bwMode="auto">
          <a:xfrm>
            <a:off x="5048250" y="4114800"/>
            <a:ext cx="3819525"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pitchFamily="84" charset="0"/>
              </a:rPr>
              <a:t>Training for Managers and Employees</a:t>
            </a:r>
          </a:p>
        </p:txBody>
      </p:sp>
      <p:sp>
        <p:nvSpPr>
          <p:cNvPr id="24590" name="TextBox 22"/>
          <p:cNvSpPr txBox="1">
            <a:spLocks noChangeArrowheads="1"/>
          </p:cNvSpPr>
          <p:nvPr/>
        </p:nvSpPr>
        <p:spPr bwMode="auto">
          <a:xfrm>
            <a:off x="942975" y="4095750"/>
            <a:ext cx="3562350" cy="369888"/>
          </a:xfrm>
          <a:prstGeom prst="rect">
            <a:avLst/>
          </a:prstGeom>
          <a:noFill/>
          <a:ln w="9525">
            <a:noFill/>
            <a:miter lim="800000"/>
            <a:headEnd/>
            <a:tailEnd/>
          </a:ln>
        </p:spPr>
        <p:txBody>
          <a:bodyPr>
            <a:prstTxWarp prst="textNoShape">
              <a:avLst/>
            </a:prstTxWarp>
            <a:spAutoFit/>
          </a:bodyPr>
          <a:lstStyle/>
          <a:p>
            <a:r>
              <a:rPr lang="en-US">
                <a:solidFill>
                  <a:srgbClr val="000000"/>
                </a:solidFill>
                <a:latin typeface="Calibri" pitchFamily="84" charset="0"/>
              </a:rPr>
              <a:t>Selecting an Online Tool for PM</a:t>
            </a:r>
          </a:p>
        </p:txBody>
      </p:sp>
      <p:sp>
        <p:nvSpPr>
          <p:cNvPr id="24591" name="TextBox 23"/>
          <p:cNvSpPr txBox="1">
            <a:spLocks noChangeArrowheads="1"/>
          </p:cNvSpPr>
          <p:nvPr/>
        </p:nvSpPr>
        <p:spPr bwMode="auto">
          <a:xfrm>
            <a:off x="962025" y="1971675"/>
            <a:ext cx="3419475" cy="1570038"/>
          </a:xfrm>
          <a:prstGeom prst="rect">
            <a:avLst/>
          </a:prstGeom>
          <a:noFill/>
          <a:ln w="9525">
            <a:noFill/>
            <a:miter lim="800000"/>
            <a:headEnd/>
            <a:tailEnd/>
          </a:ln>
        </p:spPr>
        <p:txBody>
          <a:bodyPr>
            <a:prstTxWarp prst="textNoShape">
              <a:avLst/>
            </a:prstTxWarp>
            <a:spAutoFit/>
          </a:bodyPr>
          <a:lstStyle/>
          <a:p>
            <a:pPr marL="114300" indent="-114300">
              <a:buFont typeface="Arial" pitchFamily="84" charset="0"/>
              <a:buChar char="•"/>
            </a:pPr>
            <a:r>
              <a:rPr lang="en-US" sz="1200" dirty="0">
                <a:solidFill>
                  <a:srgbClr val="000000"/>
                </a:solidFill>
                <a:latin typeface="Calibri" pitchFamily="84" charset="0"/>
              </a:rPr>
              <a:t>Define a high level university-wide program</a:t>
            </a:r>
          </a:p>
          <a:p>
            <a:pPr marL="571500" lvl="1" indent="-114300">
              <a:buFont typeface="Arial" pitchFamily="84" charset="0"/>
              <a:buChar char="•"/>
            </a:pPr>
            <a:r>
              <a:rPr lang="en-US" sz="1200" dirty="0">
                <a:solidFill>
                  <a:srgbClr val="000000"/>
                </a:solidFill>
                <a:latin typeface="Calibri" pitchFamily="84" charset="0"/>
              </a:rPr>
              <a:t>Performance Management Philosophy</a:t>
            </a:r>
          </a:p>
          <a:p>
            <a:pPr marL="571500" lvl="1" indent="-114300">
              <a:buFont typeface="Arial" pitchFamily="84" charset="0"/>
              <a:buChar char="•"/>
            </a:pPr>
            <a:r>
              <a:rPr lang="en-US" sz="1200" dirty="0">
                <a:solidFill>
                  <a:srgbClr val="000000"/>
                </a:solidFill>
                <a:latin typeface="Calibri" pitchFamily="84" charset="0"/>
              </a:rPr>
              <a:t>Recommended steps</a:t>
            </a:r>
          </a:p>
          <a:p>
            <a:pPr marL="114300" indent="-114300">
              <a:buFont typeface="Arial" pitchFamily="84" charset="0"/>
              <a:buChar char="•"/>
            </a:pPr>
            <a:r>
              <a:rPr lang="en-US" sz="1200" dirty="0">
                <a:solidFill>
                  <a:srgbClr val="000000"/>
                </a:solidFill>
                <a:latin typeface="Calibri" pitchFamily="84" charset="0"/>
              </a:rPr>
              <a:t>Reviewing university wide and organization specific competencies to create a flexible model that can be broadly applied and easily customized</a:t>
            </a:r>
          </a:p>
          <a:p>
            <a:pPr marL="114300" indent="-114300">
              <a:buFont typeface="Arial" pitchFamily="84" charset="0"/>
              <a:buChar char="•"/>
            </a:pPr>
            <a:r>
              <a:rPr lang="en-US" sz="1200" dirty="0">
                <a:solidFill>
                  <a:srgbClr val="000000"/>
                </a:solidFill>
                <a:latin typeface="Calibri" pitchFamily="84" charset="0"/>
              </a:rPr>
              <a:t>A common rating scale and definitions</a:t>
            </a:r>
          </a:p>
          <a:p>
            <a:pPr marL="114300" indent="-114300">
              <a:buFont typeface="Arial" pitchFamily="84" charset="0"/>
              <a:buChar char="•"/>
            </a:pPr>
            <a:r>
              <a:rPr lang="en-US" sz="1200" dirty="0">
                <a:solidFill>
                  <a:srgbClr val="000000"/>
                </a:solidFill>
                <a:latin typeface="Calibri" pitchFamily="84" charset="0"/>
              </a:rPr>
              <a:t>Recommended format for writing appraisals</a:t>
            </a:r>
          </a:p>
        </p:txBody>
      </p:sp>
      <p:sp>
        <p:nvSpPr>
          <p:cNvPr id="24592" name="TextBox 24"/>
          <p:cNvSpPr txBox="1">
            <a:spLocks noChangeArrowheads="1"/>
          </p:cNvSpPr>
          <p:nvPr/>
        </p:nvSpPr>
        <p:spPr bwMode="auto">
          <a:xfrm>
            <a:off x="5076825" y="1952625"/>
            <a:ext cx="3419475" cy="1938338"/>
          </a:xfrm>
          <a:prstGeom prst="rect">
            <a:avLst/>
          </a:prstGeom>
          <a:noFill/>
          <a:ln w="9525">
            <a:noFill/>
            <a:miter lim="800000"/>
            <a:headEnd/>
            <a:tailEnd/>
          </a:ln>
        </p:spPr>
        <p:txBody>
          <a:bodyPr>
            <a:prstTxWarp prst="textNoShape">
              <a:avLst/>
            </a:prstTxWarp>
            <a:spAutoFit/>
          </a:bodyPr>
          <a:lstStyle/>
          <a:p>
            <a:pPr marL="114300" indent="-114300">
              <a:buFont typeface="Arial" pitchFamily="84" charset="0"/>
              <a:buChar char="•"/>
            </a:pPr>
            <a:r>
              <a:rPr lang="en-US" sz="1200">
                <a:solidFill>
                  <a:srgbClr val="000000"/>
                </a:solidFill>
                <a:latin typeface="Calibri" pitchFamily="84" charset="0"/>
              </a:rPr>
              <a:t>Shift from performance management being an HR initiative to being a line level initiative</a:t>
            </a:r>
          </a:p>
          <a:p>
            <a:pPr marL="114300" indent="-114300">
              <a:buFont typeface="Arial" pitchFamily="84" charset="0"/>
              <a:buChar char="•"/>
            </a:pPr>
            <a:r>
              <a:rPr lang="en-US" sz="1200">
                <a:solidFill>
                  <a:srgbClr val="000000"/>
                </a:solidFill>
                <a:latin typeface="Calibri" pitchFamily="84" charset="0"/>
              </a:rPr>
              <a:t>Sponsorship and launch at the highest level</a:t>
            </a:r>
          </a:p>
          <a:p>
            <a:pPr marL="114300" indent="-114300">
              <a:buFont typeface="Arial" pitchFamily="84" charset="0"/>
              <a:buChar char="•"/>
            </a:pPr>
            <a:r>
              <a:rPr lang="en-US" sz="1200">
                <a:solidFill>
                  <a:srgbClr val="000000"/>
                </a:solidFill>
                <a:latin typeface="Calibri" pitchFamily="84" charset="0"/>
              </a:rPr>
              <a:t>Identify line level performance champions who will support a culture of performance management</a:t>
            </a:r>
          </a:p>
          <a:p>
            <a:pPr marL="114300" indent="-114300">
              <a:buFont typeface="Arial" pitchFamily="84" charset="0"/>
              <a:buChar char="•"/>
            </a:pPr>
            <a:r>
              <a:rPr lang="en-US" sz="1200">
                <a:solidFill>
                  <a:srgbClr val="000000"/>
                </a:solidFill>
                <a:latin typeface="Calibri" pitchFamily="84" charset="0"/>
              </a:rPr>
              <a:t>Champions model new behaviors</a:t>
            </a:r>
          </a:p>
          <a:p>
            <a:pPr marL="114300" indent="-114300">
              <a:buFont typeface="Arial" pitchFamily="84" charset="0"/>
              <a:buChar char="•"/>
            </a:pPr>
            <a:r>
              <a:rPr lang="en-US" sz="1200">
                <a:solidFill>
                  <a:srgbClr val="000000"/>
                </a:solidFill>
                <a:latin typeface="Calibri" pitchFamily="84" charset="0"/>
              </a:rPr>
              <a:t>Build channels of accountability at the line level to ensure that managers are following the program</a:t>
            </a:r>
          </a:p>
          <a:p>
            <a:pPr marL="114300" indent="-114300">
              <a:buFont typeface="Arial" pitchFamily="84" charset="0"/>
              <a:buChar char="•"/>
            </a:pPr>
            <a:endParaRPr lang="en-US" sz="1200">
              <a:solidFill>
                <a:srgbClr val="000000"/>
              </a:solidFill>
              <a:latin typeface="Calibri" pitchFamily="84" charset="0"/>
            </a:endParaRPr>
          </a:p>
        </p:txBody>
      </p:sp>
      <p:sp>
        <p:nvSpPr>
          <p:cNvPr id="24593" name="TextBox 25"/>
          <p:cNvSpPr txBox="1">
            <a:spLocks noChangeArrowheads="1"/>
          </p:cNvSpPr>
          <p:nvPr/>
        </p:nvSpPr>
        <p:spPr bwMode="auto">
          <a:xfrm>
            <a:off x="5124450" y="4629150"/>
            <a:ext cx="3419475" cy="2678113"/>
          </a:xfrm>
          <a:prstGeom prst="rect">
            <a:avLst/>
          </a:prstGeom>
          <a:noFill/>
          <a:ln w="9525">
            <a:noFill/>
            <a:miter lim="800000"/>
            <a:headEnd/>
            <a:tailEnd/>
          </a:ln>
        </p:spPr>
        <p:txBody>
          <a:bodyPr>
            <a:prstTxWarp prst="textNoShape">
              <a:avLst/>
            </a:prstTxWarp>
            <a:spAutoFit/>
          </a:bodyPr>
          <a:lstStyle/>
          <a:p>
            <a:pPr marL="114300" indent="-114300">
              <a:buFont typeface="Arial" pitchFamily="84" charset="0"/>
              <a:buChar char="•"/>
            </a:pPr>
            <a:r>
              <a:rPr lang="en-US" sz="1200" dirty="0">
                <a:solidFill>
                  <a:srgbClr val="000000"/>
                </a:solidFill>
                <a:latin typeface="Calibri" pitchFamily="84" charset="0"/>
              </a:rPr>
              <a:t>Online training for managers to understand the refreshed philosophy and program</a:t>
            </a:r>
          </a:p>
          <a:p>
            <a:pPr marL="114300" indent="-114300">
              <a:buFont typeface="Arial" pitchFamily="84" charset="0"/>
              <a:buChar char="•"/>
            </a:pPr>
            <a:r>
              <a:rPr lang="en-US" sz="1200" dirty="0">
                <a:solidFill>
                  <a:srgbClr val="000000"/>
                </a:solidFill>
                <a:latin typeface="Calibri" pitchFamily="84" charset="0"/>
              </a:rPr>
              <a:t>Support online training with classroom Q&amp;A</a:t>
            </a:r>
          </a:p>
          <a:p>
            <a:pPr marL="114300" indent="-114300">
              <a:buFont typeface="Arial" pitchFamily="84" charset="0"/>
              <a:buChar char="•"/>
            </a:pPr>
            <a:r>
              <a:rPr lang="en-US" sz="1200" dirty="0">
                <a:solidFill>
                  <a:srgbClr val="000000"/>
                </a:solidFill>
                <a:latin typeface="Calibri" pitchFamily="84" charset="0"/>
              </a:rPr>
              <a:t>Tools for managing performance are available online</a:t>
            </a:r>
          </a:p>
          <a:p>
            <a:pPr marL="114300" indent="-114300">
              <a:buFont typeface="Arial" pitchFamily="84" charset="0"/>
              <a:buChar char="•"/>
            </a:pPr>
            <a:r>
              <a:rPr lang="en-US" sz="1200" dirty="0">
                <a:solidFill>
                  <a:srgbClr val="000000"/>
                </a:solidFill>
                <a:latin typeface="Calibri" pitchFamily="84" charset="0"/>
              </a:rPr>
              <a:t>Online training for employees to write an effective self-appraisal</a:t>
            </a:r>
          </a:p>
          <a:p>
            <a:pPr marL="114300" indent="-114300">
              <a:buFont typeface="Arial" pitchFamily="84" charset="0"/>
              <a:buChar char="•"/>
            </a:pPr>
            <a:r>
              <a:rPr lang="en-US" sz="1200" dirty="0">
                <a:solidFill>
                  <a:srgbClr val="000000"/>
                </a:solidFill>
                <a:latin typeface="Calibri" pitchFamily="84" charset="0"/>
              </a:rPr>
              <a:t> Online and classroom seminar for web-based performance management training</a:t>
            </a:r>
          </a:p>
          <a:p>
            <a:pPr marL="114300" indent="-114300">
              <a:buFont typeface="Arial" pitchFamily="84" charset="0"/>
              <a:buChar char="•"/>
            </a:pPr>
            <a:endParaRPr lang="en-US" sz="1200" dirty="0">
              <a:solidFill>
                <a:srgbClr val="000000"/>
              </a:solidFill>
              <a:latin typeface="Calibri" pitchFamily="84" charset="0"/>
            </a:endParaRPr>
          </a:p>
          <a:p>
            <a:pPr marL="114300" indent="-114300">
              <a:buFont typeface="Arial" pitchFamily="84" charset="0"/>
              <a:buChar char="•"/>
            </a:pPr>
            <a:endParaRPr lang="en-US" sz="1200" dirty="0">
              <a:solidFill>
                <a:srgbClr val="000000"/>
              </a:solidFill>
              <a:latin typeface="Calibri" pitchFamily="84" charset="0"/>
            </a:endParaRPr>
          </a:p>
          <a:p>
            <a:pPr marL="114300" indent="-114300">
              <a:buFont typeface="Arial" pitchFamily="84" charset="0"/>
              <a:buChar char="•"/>
            </a:pPr>
            <a:endParaRPr lang="en-US" sz="1200" dirty="0">
              <a:solidFill>
                <a:srgbClr val="000000"/>
              </a:solidFill>
              <a:latin typeface="Calibri" pitchFamily="84" charset="0"/>
            </a:endParaRPr>
          </a:p>
          <a:p>
            <a:pPr marL="114300" indent="-114300">
              <a:buFont typeface="Arial" pitchFamily="84" charset="0"/>
              <a:buChar char="•"/>
            </a:pPr>
            <a:endParaRPr lang="en-US" sz="1200" dirty="0">
              <a:solidFill>
                <a:srgbClr val="000000"/>
              </a:solidFill>
              <a:latin typeface="Calibri" pitchFamily="84" charset="0"/>
            </a:endParaRPr>
          </a:p>
          <a:p>
            <a:pPr marL="114300" indent="-114300">
              <a:buFont typeface="Arial" pitchFamily="84" charset="0"/>
              <a:buChar char="•"/>
            </a:pPr>
            <a:endParaRPr lang="en-US" sz="1200" dirty="0">
              <a:solidFill>
                <a:srgbClr val="000000"/>
              </a:solidFill>
              <a:latin typeface="Calibri" pitchFamily="84" charset="0"/>
            </a:endParaRPr>
          </a:p>
        </p:txBody>
      </p:sp>
      <p:sp>
        <p:nvSpPr>
          <p:cNvPr id="27" name="Notched Right Arrow 26"/>
          <p:cNvSpPr/>
          <p:nvPr/>
        </p:nvSpPr>
        <p:spPr>
          <a:xfrm>
            <a:off x="4333875" y="2324100"/>
            <a:ext cx="838200" cy="447675"/>
          </a:xfrm>
          <a:prstGeom prst="notchedRightArrow">
            <a:avLst/>
          </a:prstGeom>
          <a:solidFill>
            <a:srgbClr val="614362"/>
          </a:solidFill>
          <a:ln>
            <a:solidFill>
              <a:srgbClr val="614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CECEC"/>
              </a:solidFill>
            </a:endParaRPr>
          </a:p>
        </p:txBody>
      </p:sp>
      <p:sp>
        <p:nvSpPr>
          <p:cNvPr id="28" name="Notched Right Arrow 27"/>
          <p:cNvSpPr/>
          <p:nvPr/>
        </p:nvSpPr>
        <p:spPr>
          <a:xfrm rot="5400000">
            <a:off x="6707982" y="3683794"/>
            <a:ext cx="433387" cy="447675"/>
          </a:xfrm>
          <a:prstGeom prst="notchedRightArrow">
            <a:avLst/>
          </a:prstGeom>
          <a:solidFill>
            <a:srgbClr val="614362"/>
          </a:solidFill>
          <a:ln>
            <a:solidFill>
              <a:srgbClr val="614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CECEC"/>
              </a:solidFill>
            </a:endParaRPr>
          </a:p>
        </p:txBody>
      </p:sp>
      <p:sp>
        <p:nvSpPr>
          <p:cNvPr id="29" name="Notched Right Arrow 28"/>
          <p:cNvSpPr/>
          <p:nvPr/>
        </p:nvSpPr>
        <p:spPr>
          <a:xfrm rot="10800000">
            <a:off x="4333875" y="5124450"/>
            <a:ext cx="838200" cy="447675"/>
          </a:xfrm>
          <a:prstGeom prst="notchedRightArrow">
            <a:avLst/>
          </a:prstGeom>
          <a:solidFill>
            <a:srgbClr val="614362"/>
          </a:solidFill>
          <a:ln>
            <a:solidFill>
              <a:srgbClr val="6143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ECECEC"/>
              </a:solidFill>
            </a:endParaRPr>
          </a:p>
        </p:txBody>
      </p:sp>
      <p:sp>
        <p:nvSpPr>
          <p:cNvPr id="24597" name="TextBox 29"/>
          <p:cNvSpPr txBox="1">
            <a:spLocks noChangeArrowheads="1"/>
          </p:cNvSpPr>
          <p:nvPr/>
        </p:nvSpPr>
        <p:spPr bwMode="auto">
          <a:xfrm>
            <a:off x="942975" y="4562475"/>
            <a:ext cx="3419475" cy="2492375"/>
          </a:xfrm>
          <a:prstGeom prst="rect">
            <a:avLst/>
          </a:prstGeom>
          <a:noFill/>
          <a:ln w="9525">
            <a:noFill/>
            <a:miter lim="800000"/>
            <a:headEnd/>
            <a:tailEnd/>
          </a:ln>
        </p:spPr>
        <p:txBody>
          <a:bodyPr>
            <a:prstTxWarp prst="textNoShape">
              <a:avLst/>
            </a:prstTxWarp>
            <a:spAutoFit/>
          </a:bodyPr>
          <a:lstStyle/>
          <a:p>
            <a:pPr marL="114300" indent="-114300">
              <a:buFont typeface="Arial" pitchFamily="84" charset="0"/>
              <a:buChar char="•"/>
            </a:pPr>
            <a:r>
              <a:rPr lang="en-US" sz="1200" dirty="0">
                <a:solidFill>
                  <a:srgbClr val="000000"/>
                </a:solidFill>
                <a:latin typeface="Calibri" pitchFamily="84" charset="0"/>
              </a:rPr>
              <a:t>Select an online performance management system based on refreshed program, feedback on current PeopleSoft pilot and defined needs</a:t>
            </a:r>
          </a:p>
          <a:p>
            <a:pPr marL="114300" indent="-114300">
              <a:buFont typeface="Arial" pitchFamily="84" charset="0"/>
              <a:buChar char="•"/>
            </a:pPr>
            <a:r>
              <a:rPr lang="en-US" sz="1200" dirty="0">
                <a:solidFill>
                  <a:srgbClr val="000000"/>
                </a:solidFill>
                <a:latin typeface="Calibri" pitchFamily="84" charset="0"/>
              </a:rPr>
              <a:t>Pilot the new online system to a small population and solicit feedback</a:t>
            </a:r>
          </a:p>
          <a:p>
            <a:pPr marL="114300" indent="-114300">
              <a:buFont typeface="Arial" pitchFamily="84" charset="0"/>
              <a:buChar char="•"/>
            </a:pPr>
            <a:r>
              <a:rPr lang="en-US" sz="1200" dirty="0">
                <a:solidFill>
                  <a:srgbClr val="000000"/>
                </a:solidFill>
                <a:latin typeface="Calibri" pitchFamily="84" charset="0"/>
              </a:rPr>
              <a:t>If feasible, roll-out new system across the university</a:t>
            </a:r>
          </a:p>
          <a:p>
            <a:pPr marL="114300" indent="-114300"/>
            <a:endParaRPr lang="en-US" sz="1200" dirty="0">
              <a:solidFill>
                <a:srgbClr val="000000"/>
              </a:solidFill>
              <a:latin typeface="Calibri" pitchFamily="84" charset="0"/>
            </a:endParaRPr>
          </a:p>
          <a:p>
            <a:pPr marL="114300" indent="-114300">
              <a:buFont typeface="Arial" pitchFamily="84" charset="0"/>
              <a:buChar char="•"/>
            </a:pPr>
            <a:endParaRPr lang="en-US" sz="1200" dirty="0">
              <a:solidFill>
                <a:srgbClr val="000000"/>
              </a:solidFill>
              <a:latin typeface="Calibri" pitchFamily="84" charset="0"/>
            </a:endParaRPr>
          </a:p>
          <a:p>
            <a:pPr marL="114300" indent="-114300">
              <a:buFont typeface="Arial" pitchFamily="84" charset="0"/>
              <a:buChar char="•"/>
            </a:pPr>
            <a:endParaRPr lang="en-US" sz="1200" dirty="0">
              <a:solidFill>
                <a:srgbClr val="000000"/>
              </a:solidFill>
              <a:latin typeface="Calibri" pitchFamily="84" charset="0"/>
            </a:endParaRPr>
          </a:p>
          <a:p>
            <a:pPr marL="114300" indent="-114300">
              <a:buFont typeface="Arial" pitchFamily="84" charset="0"/>
              <a:buChar char="•"/>
            </a:pPr>
            <a:endParaRPr lang="en-US" sz="1200" dirty="0">
              <a:solidFill>
                <a:srgbClr val="000000"/>
              </a:solidFill>
              <a:latin typeface="Calibri" pitchFamily="84" charset="0"/>
            </a:endParaRPr>
          </a:p>
          <a:p>
            <a:pPr marL="114300" indent="-114300">
              <a:buFont typeface="Arial" pitchFamily="84" charset="0"/>
              <a:buChar char="•"/>
            </a:pPr>
            <a:endParaRPr lang="en-US" sz="1200" dirty="0">
              <a:solidFill>
                <a:srgbClr val="000000"/>
              </a:solidFill>
              <a:latin typeface="Calibri" pitchFamily="84" charset="0"/>
            </a:endParaRPr>
          </a:p>
          <a:p>
            <a:pPr marL="114300" indent="-114300">
              <a:buFont typeface="Arial" pitchFamily="84" charset="0"/>
              <a:buChar char="•"/>
            </a:pPr>
            <a:endParaRPr lang="en-US" sz="1200" dirty="0">
              <a:solidFill>
                <a:srgbClr val="000000"/>
              </a:solidFill>
              <a:latin typeface="Calibri" pitchFamily="8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p:cNvSpPr>
            <a:spLocks noGrp="1"/>
          </p:cNvSpPr>
          <p:nvPr>
            <p:ph type="sldNum" sz="quarter" idx="12"/>
          </p:nvPr>
        </p:nvSpPr>
        <p:spPr>
          <a:xfrm>
            <a:off x="7547750" y="6645225"/>
            <a:ext cx="1219200" cy="381000"/>
          </a:xfrm>
          <a:noFill/>
        </p:spPr>
        <p:txBody>
          <a:bodyPr/>
          <a:lstStyle/>
          <a:p>
            <a:fld id="{1BC9C4B8-25E1-4A80-8EC1-1F2ADAACF1D3}" type="slidenum">
              <a:rPr lang="en-US"/>
              <a:pPr/>
              <a:t>34</a:t>
            </a:fld>
            <a:endParaRPr lang="en-US"/>
          </a:p>
        </p:txBody>
      </p:sp>
      <p:sp>
        <p:nvSpPr>
          <p:cNvPr id="38916" name="Rectangle 2"/>
          <p:cNvSpPr>
            <a:spLocks noGrp="1" noChangeArrowheads="1"/>
          </p:cNvSpPr>
          <p:nvPr>
            <p:ph type="title"/>
          </p:nvPr>
        </p:nvSpPr>
        <p:spPr>
          <a:xfrm>
            <a:off x="765950" y="368125"/>
            <a:ext cx="8229600" cy="731838"/>
          </a:xfrm>
        </p:spPr>
        <p:txBody>
          <a:bodyPr/>
          <a:lstStyle/>
          <a:p>
            <a:pPr eaLnBrk="1" hangingPunct="1"/>
            <a:r>
              <a:rPr lang="en-US" sz="2400" b="1" dirty="0" smtClean="0">
                <a:latin typeface="Times New Roman" pitchFamily="18" charset="0"/>
              </a:rPr>
              <a:t>F</a:t>
            </a:r>
            <a:r>
              <a:rPr lang="en-US" sz="2000" b="1" dirty="0" smtClean="0">
                <a:latin typeface="Times New Roman" pitchFamily="18" charset="0"/>
              </a:rPr>
              <a:t>OCUSING</a:t>
            </a:r>
            <a:r>
              <a:rPr lang="en-US" sz="2400" b="1" dirty="0" smtClean="0">
                <a:latin typeface="Times New Roman" pitchFamily="18" charset="0"/>
              </a:rPr>
              <a:t> </a:t>
            </a:r>
            <a:r>
              <a:rPr lang="en-US" sz="2000" b="1" dirty="0" smtClean="0">
                <a:latin typeface="Times New Roman" pitchFamily="18" charset="0"/>
              </a:rPr>
              <a:t>ON</a:t>
            </a:r>
            <a:r>
              <a:rPr lang="en-US" sz="2400" b="1" dirty="0" smtClean="0">
                <a:latin typeface="Times New Roman" pitchFamily="18" charset="0"/>
              </a:rPr>
              <a:t> W</a:t>
            </a:r>
            <a:r>
              <a:rPr lang="en-US" sz="2000" b="1" dirty="0" smtClean="0">
                <a:latin typeface="Times New Roman" pitchFamily="18" charset="0"/>
              </a:rPr>
              <a:t>HAT</a:t>
            </a:r>
            <a:r>
              <a:rPr lang="en-US" sz="2400" b="1" dirty="0" smtClean="0">
                <a:latin typeface="Times New Roman" pitchFamily="18" charset="0"/>
              </a:rPr>
              <a:t> M</a:t>
            </a:r>
            <a:r>
              <a:rPr lang="en-US" sz="2000" b="1" dirty="0" smtClean="0">
                <a:latin typeface="Times New Roman" pitchFamily="18" charset="0"/>
              </a:rPr>
              <a:t>ATTERS</a:t>
            </a:r>
            <a:r>
              <a:rPr lang="en-US" sz="2400" b="1" dirty="0" smtClean="0">
                <a:latin typeface="Times New Roman" pitchFamily="18" charset="0"/>
              </a:rPr>
              <a:t> M</a:t>
            </a:r>
            <a:r>
              <a:rPr lang="en-US" sz="2000" b="1" dirty="0" smtClean="0">
                <a:latin typeface="Times New Roman" pitchFamily="18" charset="0"/>
              </a:rPr>
              <a:t>OST</a:t>
            </a:r>
          </a:p>
        </p:txBody>
      </p:sp>
      <p:sp>
        <p:nvSpPr>
          <p:cNvPr id="38918" name="Rectangle 5"/>
          <p:cNvSpPr>
            <a:spLocks noChangeArrowheads="1"/>
          </p:cNvSpPr>
          <p:nvPr/>
        </p:nvSpPr>
        <p:spPr bwMode="auto">
          <a:xfrm>
            <a:off x="1299350" y="1387425"/>
            <a:ext cx="7239000" cy="381000"/>
          </a:xfrm>
          <a:prstGeom prst="rect">
            <a:avLst/>
          </a:prstGeom>
          <a:noFill/>
          <a:ln w="9525">
            <a:noFill/>
            <a:miter lim="800000"/>
            <a:headEnd/>
            <a:tailEnd/>
          </a:ln>
        </p:spPr>
        <p:txBody>
          <a:bodyPr anchor="ctr"/>
          <a:lstStyle/>
          <a:p>
            <a:pPr algn="ctr"/>
            <a:r>
              <a:rPr lang="en-US" sz="1200" u="sng">
                <a:solidFill>
                  <a:schemeClr val="tx2"/>
                </a:solidFill>
              </a:rPr>
              <a:t>Impact of Specific Manager-Led Development Activities</a:t>
            </a:r>
          </a:p>
        </p:txBody>
      </p:sp>
      <p:graphicFrame>
        <p:nvGraphicFramePr>
          <p:cNvPr id="38914" name="Object 2"/>
          <p:cNvGraphicFramePr>
            <a:graphicFrameLocks noChangeAspect="1"/>
          </p:cNvGraphicFramePr>
          <p:nvPr>
            <p:ph idx="1"/>
          </p:nvPr>
        </p:nvGraphicFramePr>
        <p:xfrm>
          <a:off x="613550" y="1616025"/>
          <a:ext cx="8064500" cy="4724400"/>
        </p:xfrm>
        <a:graphic>
          <a:graphicData uri="http://schemas.openxmlformats.org/presentationml/2006/ole">
            <p:oleObj spid="_x0000_s60418" name="Chart" r:id="rId4" imgW="6239053" imgH="4067124" progId="MSGraph.Chart.8">
              <p:embed followColorScheme="full"/>
            </p:oleObj>
          </a:graphicData>
        </a:graphic>
      </p:graphicFrame>
      <p:sp>
        <p:nvSpPr>
          <p:cNvPr id="91151" name="Text Box 15"/>
          <p:cNvSpPr txBox="1">
            <a:spLocks noChangeArrowheads="1"/>
          </p:cNvSpPr>
          <p:nvPr/>
        </p:nvSpPr>
        <p:spPr bwMode="auto">
          <a:xfrm>
            <a:off x="7242950" y="3673425"/>
            <a:ext cx="1752600" cy="939800"/>
          </a:xfrm>
          <a:prstGeom prst="rect">
            <a:avLst/>
          </a:prstGeom>
          <a:solidFill>
            <a:srgbClr val="CCFFCC"/>
          </a:solidFill>
          <a:ln w="9525">
            <a:solidFill>
              <a:schemeClr val="tx1"/>
            </a:solidFill>
            <a:miter lim="800000"/>
            <a:headEnd/>
            <a:tailEnd/>
          </a:ln>
          <a:effectLst>
            <a:outerShdw blurRad="63500" dist="107763" dir="2700000" algn="ctr" rotWithShape="0">
              <a:schemeClr val="bg2">
                <a:alpha val="50000"/>
              </a:schemeClr>
            </a:outerShdw>
          </a:effectLst>
        </p:spPr>
        <p:txBody>
          <a:bodyPr>
            <a:spAutoFit/>
          </a:bodyPr>
          <a:lstStyle/>
          <a:p>
            <a:pPr>
              <a:defRPr/>
            </a:pPr>
            <a:r>
              <a:rPr lang="en-US" sz="1000" b="1">
                <a:latin typeface="Arial" charset="0"/>
                <a:ea typeface="+mn-ea"/>
              </a:rPr>
              <a:t>A Refreshing Message:</a:t>
            </a:r>
          </a:p>
          <a:p>
            <a:pPr>
              <a:defRPr/>
            </a:pPr>
            <a:endParaRPr lang="en-US" sz="500" b="1">
              <a:latin typeface="Arial" charset="0"/>
              <a:ea typeface="+mn-ea"/>
            </a:endParaRPr>
          </a:p>
          <a:p>
            <a:pPr>
              <a:defRPr/>
            </a:pPr>
            <a:r>
              <a:rPr lang="en-US" sz="1000">
                <a:latin typeface="Arial" charset="0"/>
                <a:ea typeface="+mn-ea"/>
              </a:rPr>
              <a:t>The most powerful development activities are already part of you daily responsibilities.</a:t>
            </a:r>
          </a:p>
        </p:txBody>
      </p:sp>
      <p:sp>
        <p:nvSpPr>
          <p:cNvPr id="38920" name="Line 16"/>
          <p:cNvSpPr>
            <a:spLocks noChangeShapeType="1"/>
          </p:cNvSpPr>
          <p:nvPr/>
        </p:nvSpPr>
        <p:spPr bwMode="auto">
          <a:xfrm flipH="1" flipV="1">
            <a:off x="8004950" y="2530425"/>
            <a:ext cx="609600" cy="1143000"/>
          </a:xfrm>
          <a:prstGeom prst="line">
            <a:avLst/>
          </a:prstGeom>
          <a:noFill/>
          <a:ln w="9525">
            <a:solidFill>
              <a:schemeClr val="tx1"/>
            </a:solidFill>
            <a:round/>
            <a:headEnd/>
            <a:tailEnd type="oval" w="med" len="med"/>
          </a:ln>
        </p:spPr>
        <p:txBody>
          <a:bodyPr/>
          <a:lstStyle/>
          <a:p>
            <a:endParaRPr lang="en-US"/>
          </a:p>
        </p:txBody>
      </p:sp>
      <p:sp>
        <p:nvSpPr>
          <p:cNvPr id="38921" name="Line 17"/>
          <p:cNvSpPr>
            <a:spLocks noChangeShapeType="1"/>
          </p:cNvSpPr>
          <p:nvPr/>
        </p:nvSpPr>
        <p:spPr bwMode="auto">
          <a:xfrm flipH="1" flipV="1">
            <a:off x="8157350" y="2225625"/>
            <a:ext cx="457200" cy="1447800"/>
          </a:xfrm>
          <a:prstGeom prst="line">
            <a:avLst/>
          </a:prstGeom>
          <a:noFill/>
          <a:ln w="9525">
            <a:solidFill>
              <a:schemeClr val="tx1"/>
            </a:solidFill>
            <a:round/>
            <a:headEnd/>
            <a:tailEnd type="oval" w="med" len="med"/>
          </a:ln>
        </p:spPr>
        <p:txBody>
          <a:bodyPr/>
          <a:lstStyle/>
          <a:p>
            <a:endParaRPr lang="en-US"/>
          </a:p>
        </p:txBody>
      </p:sp>
      <p:sp>
        <p:nvSpPr>
          <p:cNvPr id="38922" name="Line 18"/>
          <p:cNvSpPr>
            <a:spLocks noChangeShapeType="1"/>
          </p:cNvSpPr>
          <p:nvPr/>
        </p:nvSpPr>
        <p:spPr bwMode="auto">
          <a:xfrm flipH="1" flipV="1">
            <a:off x="8157350" y="1920825"/>
            <a:ext cx="457200" cy="1752600"/>
          </a:xfrm>
          <a:prstGeom prst="line">
            <a:avLst/>
          </a:prstGeom>
          <a:noFill/>
          <a:ln w="9525">
            <a:solidFill>
              <a:schemeClr val="tx1"/>
            </a:solidFill>
            <a:round/>
            <a:headEnd/>
            <a:tailEnd type="oval" w="med" len="med"/>
          </a:ln>
        </p:spPr>
        <p:txBody>
          <a:bodyPr/>
          <a:lstStyle/>
          <a:p>
            <a:endParaRPr lang="en-US"/>
          </a:p>
        </p:txBody>
      </p:sp>
      <p:sp>
        <p:nvSpPr>
          <p:cNvPr id="38923" name="Text Box 19"/>
          <p:cNvSpPr txBox="1">
            <a:spLocks noChangeArrowheads="1"/>
          </p:cNvSpPr>
          <p:nvPr/>
        </p:nvSpPr>
        <p:spPr bwMode="auto">
          <a:xfrm>
            <a:off x="4499750" y="6340425"/>
            <a:ext cx="4546600" cy="228600"/>
          </a:xfrm>
          <a:prstGeom prst="rect">
            <a:avLst/>
          </a:prstGeom>
          <a:noFill/>
          <a:ln w="9525">
            <a:noFill/>
            <a:miter lim="800000"/>
            <a:headEnd/>
            <a:tailEnd/>
          </a:ln>
        </p:spPr>
        <p:txBody>
          <a:bodyPr wrap="none">
            <a:spAutoFit/>
          </a:bodyPr>
          <a:lstStyle/>
          <a:p>
            <a:r>
              <a:rPr lang="en-US" sz="900"/>
              <a:t>Source: Learning and Development Roundtable 2003 Employee Development Survey.</a:t>
            </a:r>
          </a:p>
        </p:txBody>
      </p:sp>
      <p:sp>
        <p:nvSpPr>
          <p:cNvPr id="38924" name="Text Box 20"/>
          <p:cNvSpPr txBox="1">
            <a:spLocks noChangeArrowheads="1"/>
          </p:cNvSpPr>
          <p:nvPr/>
        </p:nvSpPr>
        <p:spPr bwMode="auto">
          <a:xfrm>
            <a:off x="689750" y="6340425"/>
            <a:ext cx="2298700" cy="365125"/>
          </a:xfrm>
          <a:prstGeom prst="rect">
            <a:avLst/>
          </a:prstGeom>
          <a:noFill/>
          <a:ln w="9525">
            <a:noFill/>
            <a:miter lim="800000"/>
            <a:headEnd/>
            <a:tailEnd/>
          </a:ln>
        </p:spPr>
        <p:txBody>
          <a:bodyPr wrap="none">
            <a:spAutoFit/>
          </a:bodyPr>
          <a:lstStyle/>
          <a:p>
            <a:r>
              <a:rPr lang="en-US" sz="900"/>
              <a:t>*For a complete definition of each activity,</a:t>
            </a:r>
          </a:p>
          <a:p>
            <a:r>
              <a:rPr lang="en-US" sz="900"/>
              <a:t> please see the previous slide.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76200"/>
            <a:ext cx="8153400" cy="609600"/>
          </a:xfrm>
        </p:spPr>
        <p:txBody>
          <a:bodyPr/>
          <a:lstStyle/>
          <a:p>
            <a:r>
              <a:rPr lang="en-US" dirty="0" smtClean="0"/>
              <a:t>Overall Employee Satisfaction Rate: 73%</a:t>
            </a:r>
            <a:endParaRPr lang="en-US" dirty="0"/>
          </a:p>
        </p:txBody>
      </p:sp>
      <p:pic>
        <p:nvPicPr>
          <p:cNvPr id="1026" name="Picture 2"/>
          <p:cNvPicPr>
            <a:picLocks noChangeAspect="1" noChangeArrowheads="1"/>
          </p:cNvPicPr>
          <p:nvPr/>
        </p:nvPicPr>
        <p:blipFill>
          <a:blip r:embed="rId3" cstate="print"/>
          <a:srcRect r="22210"/>
          <a:stretch>
            <a:fillRect/>
          </a:stretch>
        </p:blipFill>
        <p:spPr bwMode="auto">
          <a:xfrm>
            <a:off x="933451" y="990601"/>
            <a:ext cx="6638925" cy="4304671"/>
          </a:xfrm>
          <a:prstGeom prst="rect">
            <a:avLst/>
          </a:prstGeom>
          <a:noFill/>
          <a:ln w="9525">
            <a:solidFill>
              <a:schemeClr val="tx1">
                <a:lumMod val="50000"/>
                <a:lumOff val="50000"/>
              </a:schemeClr>
            </a:solidFill>
            <a:miter lim="800000"/>
            <a:headEnd/>
            <a:tailEnd/>
          </a:ln>
          <a:effectLst>
            <a:outerShdw blurRad="50800" sx="102000" sy="102000" algn="ctr" rotWithShape="0">
              <a:schemeClr val="tx1">
                <a:lumMod val="65000"/>
                <a:lumOff val="35000"/>
                <a:alpha val="40000"/>
              </a:schemeClr>
            </a:outerShdw>
          </a:effectLst>
        </p:spPr>
      </p:pic>
      <p:sp>
        <p:nvSpPr>
          <p:cNvPr id="6" name="TextBox 5"/>
          <p:cNvSpPr txBox="1"/>
          <p:nvPr/>
        </p:nvSpPr>
        <p:spPr>
          <a:xfrm>
            <a:off x="457200" y="5613401"/>
            <a:ext cx="8382000" cy="307777"/>
          </a:xfrm>
          <a:prstGeom prst="rect">
            <a:avLst/>
          </a:prstGeom>
          <a:noFill/>
        </p:spPr>
        <p:txBody>
          <a:bodyPr wrap="square" rtlCol="0">
            <a:spAutoFit/>
          </a:bodyPr>
          <a:lstStyle/>
          <a:p>
            <a:r>
              <a:rPr lang="en-US" sz="1400" dirty="0" smtClean="0"/>
              <a:t>† </a:t>
            </a:r>
            <a:r>
              <a:rPr lang="en-US" sz="1300" dirty="0" smtClean="0"/>
              <a:t>Percent favorable = Total positive responses (“Strongly Agree,” “Agree”) divided by total valid responses.  </a:t>
            </a:r>
          </a:p>
        </p:txBody>
      </p:sp>
      <p:sp>
        <p:nvSpPr>
          <p:cNvPr id="7" name="Slide Number Placeholder 9"/>
          <p:cNvSpPr>
            <a:spLocks noGrp="1"/>
          </p:cNvSpPr>
          <p:nvPr>
            <p:ph type="sldNum" sz="quarter" idx="16"/>
          </p:nvPr>
        </p:nvSpPr>
        <p:spPr>
          <a:xfrm>
            <a:off x="502920" y="6477000"/>
            <a:ext cx="1447800" cy="182880"/>
          </a:xfrm>
        </p:spPr>
        <p:txBody>
          <a:bodyPr/>
          <a:lstStyle/>
          <a:p>
            <a:pPr algn="l"/>
            <a:r>
              <a:rPr lang="en-US" dirty="0" smtClean="0"/>
              <a:t>Slide </a:t>
            </a:r>
            <a:fld id="{8F82E0A0-C266-4798-8C8F-B9F91E9DA37E}" type="slidenum">
              <a:rPr lang="en-US" smtClean="0"/>
              <a:pPr algn="l"/>
              <a:t>35</a:t>
            </a:fld>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0"/>
            <a:ext cx="8153400" cy="685800"/>
          </a:xfrm>
        </p:spPr>
        <p:txBody>
          <a:bodyPr/>
          <a:lstStyle/>
          <a:p>
            <a:r>
              <a:rPr lang="en-US" dirty="0" smtClean="0"/>
              <a:t>Overall Engagement Rate: 78%</a:t>
            </a:r>
            <a:endParaRPr lang="en-US" dirty="0"/>
          </a:p>
        </p:txBody>
      </p:sp>
      <p:pic>
        <p:nvPicPr>
          <p:cNvPr id="5" name="Picture 2"/>
          <p:cNvPicPr>
            <a:picLocks noChangeAspect="1" noChangeArrowheads="1"/>
          </p:cNvPicPr>
          <p:nvPr/>
        </p:nvPicPr>
        <p:blipFill>
          <a:blip r:embed="rId2" cstate="print"/>
          <a:srcRect r="22013"/>
          <a:stretch>
            <a:fillRect/>
          </a:stretch>
        </p:blipFill>
        <p:spPr bwMode="auto">
          <a:xfrm>
            <a:off x="923926" y="1042067"/>
            <a:ext cx="6715124" cy="4229769"/>
          </a:xfrm>
          <a:prstGeom prst="rect">
            <a:avLst/>
          </a:prstGeom>
          <a:noFill/>
          <a:ln w="9525">
            <a:solidFill>
              <a:schemeClr val="tx1">
                <a:lumMod val="50000"/>
                <a:lumOff val="50000"/>
              </a:schemeClr>
            </a:solidFill>
            <a:miter lim="800000"/>
            <a:headEnd/>
            <a:tailEnd/>
          </a:ln>
          <a:effectLst>
            <a:outerShdw blurRad="50800" sx="102000" sy="102000" algn="ctr" rotWithShape="0">
              <a:schemeClr val="tx1">
                <a:lumMod val="65000"/>
                <a:lumOff val="35000"/>
                <a:alpha val="40000"/>
              </a:schemeClr>
            </a:outerShdw>
          </a:effectLst>
        </p:spPr>
      </p:pic>
      <p:sp>
        <p:nvSpPr>
          <p:cNvPr id="6" name="TextBox 5"/>
          <p:cNvSpPr txBox="1"/>
          <p:nvPr/>
        </p:nvSpPr>
        <p:spPr>
          <a:xfrm>
            <a:off x="457200" y="5588001"/>
            <a:ext cx="8382000" cy="507831"/>
          </a:xfrm>
          <a:prstGeom prst="rect">
            <a:avLst/>
          </a:prstGeom>
          <a:noFill/>
        </p:spPr>
        <p:txBody>
          <a:bodyPr wrap="square" rtlCol="0">
            <a:spAutoFit/>
          </a:bodyPr>
          <a:lstStyle/>
          <a:p>
            <a:r>
              <a:rPr lang="en-US" sz="1400" dirty="0" smtClean="0"/>
              <a:t>† </a:t>
            </a:r>
            <a:r>
              <a:rPr lang="en-US" sz="1300" dirty="0" smtClean="0"/>
              <a:t>Percent favorable = Total positive responses (“Strongly Agree,” “Agree”) divided by total valid responses.  </a:t>
            </a:r>
          </a:p>
          <a:p>
            <a:endParaRPr lang="en-US" sz="1300" dirty="0"/>
          </a:p>
        </p:txBody>
      </p:sp>
      <p:sp>
        <p:nvSpPr>
          <p:cNvPr id="7" name="Slide Number Placeholder 9"/>
          <p:cNvSpPr>
            <a:spLocks noGrp="1"/>
          </p:cNvSpPr>
          <p:nvPr>
            <p:ph type="sldNum" sz="quarter" idx="16"/>
          </p:nvPr>
        </p:nvSpPr>
        <p:spPr>
          <a:xfrm>
            <a:off x="502920" y="6477000"/>
            <a:ext cx="1447800" cy="182880"/>
          </a:xfrm>
        </p:spPr>
        <p:txBody>
          <a:bodyPr/>
          <a:lstStyle/>
          <a:p>
            <a:pPr algn="l"/>
            <a:r>
              <a:rPr lang="en-US" dirty="0" smtClean="0"/>
              <a:t>Slide </a:t>
            </a:r>
            <a:fld id="{8F82E0A0-C266-4798-8C8F-B9F91E9DA37E}" type="slidenum">
              <a:rPr lang="en-US" smtClean="0"/>
              <a:pPr algn="l"/>
              <a:t>36</a:t>
            </a:fld>
            <a:endParaRPr lang="en-U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153400" cy="685800"/>
          </a:xfrm>
        </p:spPr>
        <p:txBody>
          <a:bodyPr>
            <a:normAutofit fontScale="90000"/>
          </a:bodyPr>
          <a:lstStyle/>
          <a:p>
            <a:r>
              <a:rPr lang="en-US" dirty="0" smtClean="0"/>
              <a:t>Strongest Dimension of Teamwork (tie)</a:t>
            </a:r>
            <a:endParaRPr lang="en-US" dirty="0"/>
          </a:p>
        </p:txBody>
      </p:sp>
      <p:sp>
        <p:nvSpPr>
          <p:cNvPr id="10" name="Content Placeholder 9"/>
          <p:cNvSpPr>
            <a:spLocks noGrp="1"/>
          </p:cNvSpPr>
          <p:nvPr>
            <p:ph sz="quarter" idx="4294967295"/>
          </p:nvPr>
        </p:nvSpPr>
        <p:spPr>
          <a:xfrm>
            <a:off x="533400" y="1219200"/>
            <a:ext cx="8001000" cy="4439445"/>
          </a:xfrm>
          <a:prstGeom prst="rect">
            <a:avLst/>
          </a:prstGeom>
        </p:spPr>
        <p:txBody>
          <a:bodyPr/>
          <a:lstStyle/>
          <a:p>
            <a:pPr>
              <a:buNone/>
            </a:pPr>
            <a:r>
              <a:rPr lang="en-US" sz="2000" dirty="0" smtClean="0"/>
              <a:t>Items in the Teamwork dimension:</a:t>
            </a:r>
          </a:p>
          <a:p>
            <a:pPr>
              <a:buNone/>
            </a:pPr>
            <a:endParaRPr lang="en-US" sz="2200" dirty="0" smtClean="0"/>
          </a:p>
          <a:p>
            <a:r>
              <a:rPr lang="en-US" dirty="0" smtClean="0"/>
              <a:t>I enjoy working with my co-workers.</a:t>
            </a:r>
          </a:p>
          <a:p>
            <a:r>
              <a:rPr lang="en-US" dirty="0" smtClean="0"/>
              <a:t>My co-workers and I work well together as a team.</a:t>
            </a:r>
          </a:p>
          <a:p>
            <a:r>
              <a:rPr lang="en-US" dirty="0" smtClean="0"/>
              <a:t>There is good cooperation between my team and others.</a:t>
            </a:r>
          </a:p>
          <a:p>
            <a:r>
              <a:rPr lang="en-US" dirty="0" smtClean="0"/>
              <a:t>Teamwork is encouraged in my work group.</a:t>
            </a:r>
            <a:endParaRPr lang="en-US" dirty="0"/>
          </a:p>
        </p:txBody>
      </p:sp>
      <p:sp>
        <p:nvSpPr>
          <p:cNvPr id="4" name="Slide Number Placeholder 9"/>
          <p:cNvSpPr>
            <a:spLocks noGrp="1"/>
          </p:cNvSpPr>
          <p:nvPr>
            <p:ph type="sldNum" sz="quarter" idx="4294967295"/>
          </p:nvPr>
        </p:nvSpPr>
        <p:spPr>
          <a:xfrm>
            <a:off x="502920" y="6477000"/>
            <a:ext cx="1447800" cy="182880"/>
          </a:xfrm>
          <a:prstGeom prst="rect">
            <a:avLst/>
          </a:prstGeom>
        </p:spPr>
        <p:txBody>
          <a:bodyPr/>
          <a:lstStyle/>
          <a:p>
            <a:pPr algn="l"/>
            <a:r>
              <a:rPr lang="en-US" dirty="0" smtClean="0"/>
              <a:t>Slide </a:t>
            </a:r>
            <a:fld id="{8F82E0A0-C266-4798-8C8F-B9F91E9DA37E}" type="slidenum">
              <a:rPr lang="en-US" smtClean="0"/>
              <a:pPr algn="l"/>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02920" y="1092200"/>
            <a:ext cx="7955280" cy="4668045"/>
          </a:xfrm>
          <a:prstGeom prst="rect">
            <a:avLst/>
          </a:prstGeom>
        </p:spPr>
        <p:txBody>
          <a:bodyPr/>
          <a:lstStyle/>
          <a:p>
            <a:pPr>
              <a:buNone/>
            </a:pPr>
            <a:r>
              <a:rPr lang="en-US" sz="2000" dirty="0" smtClean="0"/>
              <a:t>Items in the Supervisory Consideration dimension:</a:t>
            </a:r>
          </a:p>
          <a:p>
            <a:pPr>
              <a:buNone/>
            </a:pPr>
            <a:endParaRPr lang="en-US" sz="2200" dirty="0" smtClean="0"/>
          </a:p>
          <a:p>
            <a:r>
              <a:rPr lang="en-US" dirty="0" smtClean="0"/>
              <a:t>My supervisor holds me accountable for my responsibilities.</a:t>
            </a:r>
          </a:p>
          <a:p>
            <a:r>
              <a:rPr lang="en-US" dirty="0" smtClean="0"/>
              <a:t>When I face challenging situations at work, my supervisor supports me.</a:t>
            </a:r>
          </a:p>
          <a:p>
            <a:r>
              <a:rPr lang="en-US" dirty="0" smtClean="0"/>
              <a:t>If I speak up, my supervisor will listen.</a:t>
            </a:r>
          </a:p>
          <a:p>
            <a:r>
              <a:rPr lang="en-US" dirty="0" smtClean="0"/>
              <a:t>I know what is expected of me at work.</a:t>
            </a:r>
          </a:p>
          <a:p>
            <a:r>
              <a:rPr lang="en-US" dirty="0" smtClean="0"/>
              <a:t>My supervisor distributes work appropriately.</a:t>
            </a:r>
          </a:p>
          <a:p>
            <a:r>
              <a:rPr lang="en-US" dirty="0" smtClean="0"/>
              <a:t>My supervisor treats me fairly.</a:t>
            </a:r>
          </a:p>
          <a:p>
            <a:endParaRPr lang="en-US" dirty="0"/>
          </a:p>
        </p:txBody>
      </p:sp>
      <p:sp>
        <p:nvSpPr>
          <p:cNvPr id="5" name="Title 1"/>
          <p:cNvSpPr txBox="1">
            <a:spLocks/>
          </p:cNvSpPr>
          <p:nvPr/>
        </p:nvSpPr>
        <p:spPr>
          <a:xfrm>
            <a:off x="76200" y="0"/>
            <a:ext cx="8153400" cy="6858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tx1"/>
                </a:solidFill>
                <a:effectLst/>
                <a:uLnTx/>
                <a:uFillTx/>
                <a:latin typeface="+mj-lt"/>
                <a:ea typeface="+mj-ea"/>
                <a:cs typeface="Times New Roman" pitchFamily="18" charset="0"/>
              </a:rPr>
              <a:t>Strongest Dimension</a:t>
            </a:r>
            <a:r>
              <a:rPr kumimoji="0" lang="en-US" sz="2200" b="0" i="0" u="none" strike="noStrike" kern="1200" cap="none" spc="0" normalizeH="0" noProof="0" dirty="0" smtClean="0">
                <a:ln>
                  <a:noFill/>
                </a:ln>
                <a:solidFill>
                  <a:schemeClr val="tx1"/>
                </a:solidFill>
                <a:effectLst/>
                <a:uLnTx/>
                <a:uFillTx/>
                <a:latin typeface="+mj-lt"/>
                <a:ea typeface="+mj-ea"/>
                <a:cs typeface="Times New Roman" pitchFamily="18" charset="0"/>
              </a:rPr>
              <a:t> of</a:t>
            </a:r>
            <a:r>
              <a:rPr kumimoji="0" lang="en-US" sz="2200" b="0" i="0" u="none" strike="noStrike" kern="1200" cap="none" spc="0" normalizeH="0" baseline="0" noProof="0" dirty="0" smtClean="0">
                <a:ln>
                  <a:noFill/>
                </a:ln>
                <a:solidFill>
                  <a:schemeClr val="tx1"/>
                </a:solidFill>
                <a:effectLst/>
                <a:uLnTx/>
                <a:uFillTx/>
                <a:latin typeface="+mj-lt"/>
                <a:ea typeface="+mj-ea"/>
                <a:cs typeface="Times New Roman" pitchFamily="18" charset="0"/>
              </a:rPr>
              <a:t> Supervisory Consideration (tie)</a:t>
            </a:r>
            <a:endParaRPr kumimoji="0" lang="en-US" sz="2200" b="0" i="0" u="none" strike="noStrike" kern="1200" cap="none" spc="0" normalizeH="0" baseline="0" noProof="0" dirty="0">
              <a:ln>
                <a:noFill/>
              </a:ln>
              <a:solidFill>
                <a:schemeClr val="tx1"/>
              </a:solidFill>
              <a:effectLst/>
              <a:uLnTx/>
              <a:uFillTx/>
              <a:latin typeface="+mj-lt"/>
              <a:ea typeface="+mj-ea"/>
              <a:cs typeface="Times New Roman" pitchFamily="18" charset="0"/>
            </a:endParaRPr>
          </a:p>
        </p:txBody>
      </p:sp>
      <p:sp>
        <p:nvSpPr>
          <p:cNvPr id="4" name="Slide Number Placeholder 9"/>
          <p:cNvSpPr>
            <a:spLocks noGrp="1"/>
          </p:cNvSpPr>
          <p:nvPr>
            <p:ph type="sldNum" sz="quarter" idx="4294967295"/>
          </p:nvPr>
        </p:nvSpPr>
        <p:spPr>
          <a:xfrm>
            <a:off x="502920" y="6477000"/>
            <a:ext cx="1447800" cy="182880"/>
          </a:xfrm>
          <a:prstGeom prst="rect">
            <a:avLst/>
          </a:prstGeom>
        </p:spPr>
        <p:txBody>
          <a:bodyPr/>
          <a:lstStyle/>
          <a:p>
            <a:pPr algn="l"/>
            <a:r>
              <a:rPr lang="en-US" dirty="0" smtClean="0"/>
              <a:t>Slide </a:t>
            </a:r>
            <a:fld id="{8F82E0A0-C266-4798-8C8F-B9F91E9DA37E}" type="slidenum">
              <a:rPr lang="en-US" smtClean="0"/>
              <a:pPr algn="l"/>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0"/>
            <a:ext cx="8153400" cy="685800"/>
          </a:xfrm>
        </p:spPr>
        <p:txBody>
          <a:bodyPr>
            <a:normAutofit/>
          </a:bodyPr>
          <a:lstStyle/>
          <a:p>
            <a:r>
              <a:rPr lang="en-US" dirty="0" smtClean="0"/>
              <a:t>Weakest Dimension: Feedback and Coaching</a:t>
            </a:r>
            <a:endParaRPr lang="en-US" dirty="0"/>
          </a:p>
        </p:txBody>
      </p:sp>
      <p:sp>
        <p:nvSpPr>
          <p:cNvPr id="8" name="Content Placeholder 7"/>
          <p:cNvSpPr>
            <a:spLocks noGrp="1"/>
          </p:cNvSpPr>
          <p:nvPr>
            <p:ph sz="quarter" idx="13"/>
          </p:nvPr>
        </p:nvSpPr>
        <p:spPr>
          <a:xfrm>
            <a:off x="502920" y="1193800"/>
            <a:ext cx="8031480" cy="4572000"/>
          </a:xfrm>
        </p:spPr>
        <p:txBody>
          <a:bodyPr/>
          <a:lstStyle/>
          <a:p>
            <a:pPr>
              <a:buNone/>
            </a:pPr>
            <a:r>
              <a:rPr lang="en-US" sz="2000" dirty="0" smtClean="0"/>
              <a:t>Items in the Feedback and Coaching dimension:</a:t>
            </a:r>
          </a:p>
          <a:p>
            <a:pPr>
              <a:buNone/>
            </a:pPr>
            <a:endParaRPr lang="en-US" sz="2000" dirty="0" smtClean="0"/>
          </a:p>
          <a:p>
            <a:r>
              <a:rPr lang="en-US" dirty="0" smtClean="0"/>
              <a:t>My supervisor or someone at work coaches me on how to improve the way I do my job.</a:t>
            </a:r>
          </a:p>
          <a:p>
            <a:r>
              <a:rPr lang="en-US" dirty="0" smtClean="0"/>
              <a:t>I regularly receive useful feedback about my work performance.</a:t>
            </a:r>
          </a:p>
          <a:p>
            <a:r>
              <a:rPr lang="en-US" dirty="0" smtClean="0"/>
              <a:t>My last performance evaluation helped me understand my strengths.</a:t>
            </a:r>
          </a:p>
          <a:p>
            <a:r>
              <a:rPr lang="en-US" dirty="0" smtClean="0"/>
              <a:t>My last performance evaluation helped me to improve.</a:t>
            </a:r>
            <a:endParaRPr lang="en-US" dirty="0"/>
          </a:p>
        </p:txBody>
      </p:sp>
      <p:sp>
        <p:nvSpPr>
          <p:cNvPr id="4" name="Slide Number Placeholder 9"/>
          <p:cNvSpPr>
            <a:spLocks noGrp="1"/>
          </p:cNvSpPr>
          <p:nvPr>
            <p:ph type="sldNum" sz="quarter" idx="16"/>
          </p:nvPr>
        </p:nvSpPr>
        <p:spPr>
          <a:xfrm>
            <a:off x="502920" y="6477000"/>
            <a:ext cx="1447800" cy="182880"/>
          </a:xfrm>
        </p:spPr>
        <p:txBody>
          <a:bodyPr/>
          <a:lstStyle/>
          <a:p>
            <a:pPr algn="l"/>
            <a:r>
              <a:rPr lang="en-US" dirty="0" smtClean="0"/>
              <a:t>Slide </a:t>
            </a:r>
            <a:fld id="{8F82E0A0-C266-4798-8C8F-B9F91E9DA37E}" type="slidenum">
              <a:rPr lang="en-US" smtClean="0"/>
              <a:pPr algn="l"/>
              <a:t>39</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Case</a:t>
            </a:r>
            <a:endParaRPr lang="en-US" dirty="0"/>
          </a:p>
        </p:txBody>
      </p:sp>
      <p:sp>
        <p:nvSpPr>
          <p:cNvPr id="4" name="Slide Number Placeholder 3"/>
          <p:cNvSpPr>
            <a:spLocks noGrp="1"/>
          </p:cNvSpPr>
          <p:nvPr>
            <p:ph type="sldNum" sz="quarter" idx="12"/>
          </p:nvPr>
        </p:nvSpPr>
        <p:spPr/>
        <p:txBody>
          <a:bodyPr/>
          <a:lstStyle/>
          <a:p>
            <a:pPr>
              <a:defRPr/>
            </a:pPr>
            <a:fld id="{B7660C9C-89C1-4D6B-8795-458AE835B812}" type="slidenum">
              <a:rPr lang="en-US" smtClean="0">
                <a:solidFill>
                  <a:srgbClr val="000000"/>
                </a:solidFill>
              </a:rPr>
              <a:pPr>
                <a:defRPr/>
              </a:pPr>
              <a:t>4</a:t>
            </a:fld>
            <a:endParaRPr lang="en-US" dirty="0">
              <a:solidFill>
                <a:srgbClr val="000000"/>
              </a:solidFill>
            </a:endParaRPr>
          </a:p>
        </p:txBody>
      </p:sp>
      <p:pic>
        <p:nvPicPr>
          <p:cNvPr id="59394" name="Picture 2"/>
          <p:cNvPicPr>
            <a:picLocks noChangeAspect="1" noChangeArrowheads="1"/>
          </p:cNvPicPr>
          <p:nvPr/>
        </p:nvPicPr>
        <p:blipFill>
          <a:blip r:embed="rId2" cstate="print"/>
          <a:srcRect/>
          <a:stretch>
            <a:fillRect/>
          </a:stretch>
        </p:blipFill>
        <p:spPr bwMode="auto">
          <a:xfrm>
            <a:off x="1220164" y="1716911"/>
            <a:ext cx="7467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153400" cy="609600"/>
          </a:xfrm>
        </p:spPr>
        <p:txBody>
          <a:bodyPr>
            <a:normAutofit fontScale="90000"/>
          </a:bodyPr>
          <a:lstStyle/>
          <a:p>
            <a:r>
              <a:rPr lang="en-US" dirty="0" smtClean="0"/>
              <a:t>Strongest Rated Individual Items: ~ 90% or higher Favorable </a:t>
            </a:r>
            <a:endParaRPr lang="en-US" dirty="0"/>
          </a:p>
        </p:txBody>
      </p:sp>
      <p:graphicFrame>
        <p:nvGraphicFramePr>
          <p:cNvPr id="5" name="Table 4"/>
          <p:cNvGraphicFramePr>
            <a:graphicFrameLocks noGrp="1"/>
          </p:cNvGraphicFramePr>
          <p:nvPr/>
        </p:nvGraphicFramePr>
        <p:xfrm>
          <a:off x="466725" y="812802"/>
          <a:ext cx="7905751" cy="586789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890506"/>
                <a:gridCol w="4824620"/>
                <a:gridCol w="1190625"/>
              </a:tblGrid>
              <a:tr h="888912">
                <a:tc>
                  <a:txBody>
                    <a:bodyPr/>
                    <a:lstStyle/>
                    <a:p>
                      <a:r>
                        <a:rPr lang="en-US" sz="2300" dirty="0" smtClean="0">
                          <a:solidFill>
                            <a:schemeClr val="tx1"/>
                          </a:solidFill>
                        </a:rPr>
                        <a:t>Dimension</a:t>
                      </a:r>
                      <a:endParaRPr lang="en-US" sz="2300" dirty="0">
                        <a:solidFill>
                          <a:schemeClr val="tx1"/>
                        </a:solidFill>
                      </a:endParaRPr>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solidFill>
                            <a:schemeClr val="tx1"/>
                          </a:solidFill>
                        </a:rPr>
                        <a:t>Item</a:t>
                      </a:r>
                      <a:endParaRPr lang="en-US" sz="2300" dirty="0">
                        <a:solidFill>
                          <a:schemeClr val="tx1"/>
                        </a:solidFill>
                      </a:endParaRPr>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1700" dirty="0" smtClean="0">
                          <a:solidFill>
                            <a:schemeClr val="tx1"/>
                          </a:solidFill>
                        </a:rPr>
                        <a:t>% Favorable </a:t>
                      </a:r>
                      <a:r>
                        <a:rPr lang="en-US" sz="1500" b="0" dirty="0" smtClean="0">
                          <a:solidFill>
                            <a:schemeClr val="tx1"/>
                          </a:solidFill>
                        </a:rPr>
                        <a:t>(scale of 0 to 100)</a:t>
                      </a:r>
                      <a:endParaRPr lang="en-US" sz="1500" b="0" dirty="0">
                        <a:solidFill>
                          <a:schemeClr val="tx1"/>
                        </a:solidFill>
                      </a:endParaRPr>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r h="1150701">
                <a:tc>
                  <a:txBody>
                    <a:bodyPr/>
                    <a:lstStyle/>
                    <a:p>
                      <a:r>
                        <a:rPr lang="en-US" sz="2300" dirty="0" smtClean="0"/>
                        <a:t>Organizational Direction</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I genuinely care about my internal/external clients (such as students, staff, faculty,</a:t>
                      </a:r>
                      <a:r>
                        <a:rPr lang="en-US" sz="2300" baseline="0" dirty="0" smtClean="0"/>
                        <a:t> patients, parents, alumni).</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94%</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r h="805261">
                <a:tc>
                  <a:txBody>
                    <a:bodyPr/>
                    <a:lstStyle/>
                    <a:p>
                      <a:r>
                        <a:rPr lang="en-US" sz="2300" dirty="0" smtClean="0"/>
                        <a:t>Commitment</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I plan to stay working at Stanford for more than one year.</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90%</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r h="693175">
                <a:tc>
                  <a:txBody>
                    <a:bodyPr/>
                    <a:lstStyle/>
                    <a:p>
                      <a:r>
                        <a:rPr lang="en-US" sz="2300" dirty="0" smtClean="0"/>
                        <a:t>Job Compatibility</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The</a:t>
                      </a:r>
                      <a:r>
                        <a:rPr lang="en-US" sz="2300" baseline="0" dirty="0" smtClean="0"/>
                        <a:t> work I do is meaningful.</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90%</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r h="8052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Supervisory Consideration</a:t>
                      </a:r>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My </a:t>
                      </a:r>
                      <a:r>
                        <a:rPr lang="en-US" sz="2300" baseline="0" dirty="0" smtClean="0"/>
                        <a:t>s</a:t>
                      </a:r>
                      <a:r>
                        <a:rPr lang="en-US" sz="2300" dirty="0" smtClean="0"/>
                        <a:t>upervisor holds me accountable</a:t>
                      </a:r>
                      <a:r>
                        <a:rPr lang="en-US" sz="2300" baseline="0" dirty="0" smtClean="0"/>
                        <a:t> for my responsibilities.</a:t>
                      </a:r>
                      <a:r>
                        <a:rPr lang="en-US" sz="2300" dirty="0" smtClean="0"/>
                        <a:t> </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92%</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r h="686983">
                <a:tc>
                  <a:txBody>
                    <a:bodyPr/>
                    <a:lstStyle/>
                    <a:p>
                      <a:r>
                        <a:rPr lang="en-US" sz="2300" dirty="0" smtClean="0"/>
                        <a:t>Commitment</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I</a:t>
                      </a:r>
                      <a:r>
                        <a:rPr lang="en-US" sz="2300" baseline="0" dirty="0" smtClean="0"/>
                        <a:t> am proud to tell others that I work here.</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88%</a:t>
                      </a:r>
                      <a:endParaRPr lang="en-US" sz="2300" dirty="0"/>
                    </a:p>
                  </a:txBody>
                  <a:tcPr marL="85787" marR="85787" marT="57191" marB="57191">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bl>
          </a:graphicData>
        </a:graphic>
      </p:graphicFrame>
      <p:sp>
        <p:nvSpPr>
          <p:cNvPr id="4" name="Slide Number Placeholder 9"/>
          <p:cNvSpPr>
            <a:spLocks noGrp="1"/>
          </p:cNvSpPr>
          <p:nvPr>
            <p:ph type="sldNum" sz="quarter" idx="4294967295"/>
          </p:nvPr>
        </p:nvSpPr>
        <p:spPr>
          <a:xfrm>
            <a:off x="502920" y="6477000"/>
            <a:ext cx="1447800" cy="182880"/>
          </a:xfrm>
          <a:prstGeom prst="rect">
            <a:avLst/>
          </a:prstGeom>
        </p:spPr>
        <p:txBody>
          <a:bodyPr/>
          <a:lstStyle/>
          <a:p>
            <a:pPr algn="l"/>
            <a:r>
              <a:rPr lang="en-US" dirty="0" smtClean="0"/>
              <a:t>Slide </a:t>
            </a:r>
            <a:fld id="{8F82E0A0-C266-4798-8C8F-B9F91E9DA37E}" type="slidenum">
              <a:rPr lang="en-US" smtClean="0"/>
              <a:pPr algn="l"/>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153400" cy="609600"/>
          </a:xfrm>
        </p:spPr>
        <p:txBody>
          <a:bodyPr/>
          <a:lstStyle/>
          <a:p>
            <a:r>
              <a:rPr lang="en-US" dirty="0" smtClean="0"/>
              <a:t>Weakest Rated Individual Items: ~50% or lower Favorable </a:t>
            </a:r>
            <a:endParaRPr lang="en-US" dirty="0"/>
          </a:p>
        </p:txBody>
      </p:sp>
      <p:graphicFrame>
        <p:nvGraphicFramePr>
          <p:cNvPr id="6" name="Table 5"/>
          <p:cNvGraphicFramePr>
            <a:graphicFrameLocks noGrp="1"/>
          </p:cNvGraphicFramePr>
          <p:nvPr/>
        </p:nvGraphicFramePr>
        <p:xfrm>
          <a:off x="747002" y="980593"/>
          <a:ext cx="7482598" cy="5686217"/>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672348"/>
                <a:gridCol w="4562475"/>
                <a:gridCol w="1247775"/>
              </a:tblGrid>
              <a:tr h="1033537">
                <a:tc>
                  <a:txBody>
                    <a:bodyPr/>
                    <a:lstStyle/>
                    <a:p>
                      <a:r>
                        <a:rPr lang="en-US" sz="2300" dirty="0" smtClean="0">
                          <a:solidFill>
                            <a:schemeClr val="tx1"/>
                          </a:solidFill>
                        </a:rPr>
                        <a:t>Dimension</a:t>
                      </a:r>
                      <a:endParaRPr lang="en-US" sz="2300" dirty="0">
                        <a:solidFill>
                          <a:schemeClr val="tx1"/>
                        </a:solidFill>
                      </a:endParaRPr>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solidFill>
                            <a:schemeClr val="tx1"/>
                          </a:solidFill>
                        </a:rPr>
                        <a:t>Item</a:t>
                      </a:r>
                      <a:endParaRPr lang="en-US" sz="2300" dirty="0">
                        <a:solidFill>
                          <a:schemeClr val="tx1"/>
                        </a:solidFill>
                      </a:endParaRPr>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1700" dirty="0" smtClean="0">
                          <a:solidFill>
                            <a:schemeClr val="tx1"/>
                          </a:solidFill>
                        </a:rPr>
                        <a:t>% Favorable </a:t>
                      </a:r>
                      <a:r>
                        <a:rPr lang="en-US" sz="1500" b="0" dirty="0" smtClean="0">
                          <a:solidFill>
                            <a:schemeClr val="tx1"/>
                          </a:solidFill>
                        </a:rPr>
                        <a:t>(scale of 0 to 100)</a:t>
                      </a:r>
                      <a:endParaRPr lang="en-US" sz="1500" b="0" dirty="0">
                        <a:solidFill>
                          <a:schemeClr val="tx1"/>
                        </a:solidFill>
                      </a:endParaRPr>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r h="932269">
                <a:tc>
                  <a:txBody>
                    <a:bodyPr/>
                    <a:lstStyle/>
                    <a:p>
                      <a:r>
                        <a:rPr lang="en-US" sz="2300" dirty="0" smtClean="0"/>
                        <a:t>Feedback and Coaching</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My supervisor or someone at work coaches me on how to improve the way I do my job.</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51%</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r h="1006500">
                <a:tc>
                  <a:txBody>
                    <a:bodyPr/>
                    <a:lstStyle/>
                    <a:p>
                      <a:r>
                        <a:rPr lang="en-US" sz="2300" dirty="0" smtClean="0"/>
                        <a:t>Change Management</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When organizational changes occur, I understand the</a:t>
                      </a:r>
                      <a:r>
                        <a:rPr lang="en-US" sz="2300" baseline="0" dirty="0" smtClean="0"/>
                        <a:t> rationale for those changes.</a:t>
                      </a:r>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51%</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r h="987400">
                <a:tc>
                  <a:txBody>
                    <a:bodyPr/>
                    <a:lstStyle/>
                    <a:p>
                      <a:r>
                        <a:rPr lang="en-US" sz="2300" dirty="0" smtClean="0"/>
                        <a:t>Change Management</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I</a:t>
                      </a:r>
                      <a:r>
                        <a:rPr lang="en-US" sz="2300" baseline="0" dirty="0" smtClean="0"/>
                        <a:t> am well informed in advance of organizational changes when they occur.</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49%</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r h="878285">
                <a:tc>
                  <a:txBody>
                    <a:bodyPr/>
                    <a:lstStyle/>
                    <a:p>
                      <a:r>
                        <a:rPr lang="en-US" sz="2300" dirty="0" smtClean="0"/>
                        <a:t>Professional Development</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In the last year, I have been encouraged to advance my career.</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c>
                  <a:txBody>
                    <a:bodyPr/>
                    <a:lstStyle/>
                    <a:p>
                      <a:r>
                        <a:rPr lang="en-US" sz="2300" dirty="0" smtClean="0"/>
                        <a:t>46%</a:t>
                      </a:r>
                      <a:endParaRPr lang="en-US" sz="2300" dirty="0"/>
                    </a:p>
                  </a:txBody>
                  <a:tcPr marL="83708" marR="83708" marT="55805" marB="55805">
                    <a:gradFill flip="none" rotWithShape="1">
                      <a:gsLst>
                        <a:gs pos="0">
                          <a:srgbClr val="E7D19A">
                            <a:tint val="66000"/>
                            <a:satMod val="160000"/>
                          </a:srgbClr>
                        </a:gs>
                        <a:gs pos="50000">
                          <a:srgbClr val="E7D19A">
                            <a:tint val="44500"/>
                            <a:satMod val="160000"/>
                          </a:srgbClr>
                        </a:gs>
                        <a:gs pos="100000">
                          <a:srgbClr val="E7D19A">
                            <a:tint val="23500"/>
                            <a:satMod val="160000"/>
                          </a:srgbClr>
                        </a:gs>
                      </a:gsLst>
                      <a:lin ang="16200000" scaled="1"/>
                      <a:tileRect/>
                    </a:gradFill>
                  </a:tcPr>
                </a:tc>
              </a:tr>
            </a:tbl>
          </a:graphicData>
        </a:graphic>
      </p:graphicFrame>
      <p:sp>
        <p:nvSpPr>
          <p:cNvPr id="4" name="Slide Number Placeholder 9"/>
          <p:cNvSpPr>
            <a:spLocks noGrp="1"/>
          </p:cNvSpPr>
          <p:nvPr>
            <p:ph type="sldNum" sz="quarter" idx="4294967295"/>
          </p:nvPr>
        </p:nvSpPr>
        <p:spPr>
          <a:xfrm>
            <a:off x="502920" y="6477000"/>
            <a:ext cx="1447800" cy="182880"/>
          </a:xfrm>
          <a:prstGeom prst="rect">
            <a:avLst/>
          </a:prstGeom>
        </p:spPr>
        <p:txBody>
          <a:bodyPr/>
          <a:lstStyle/>
          <a:p>
            <a:pPr algn="l"/>
            <a:r>
              <a:rPr lang="en-US" dirty="0" smtClean="0"/>
              <a:t>Slide </a:t>
            </a:r>
            <a:fld id="{8F82E0A0-C266-4798-8C8F-B9F91E9DA37E}" type="slidenum">
              <a:rPr lang="en-US" smtClean="0"/>
              <a:pPr algn="l"/>
              <a:t>41</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64347"/>
            <a:ext cx="8153400" cy="609600"/>
          </a:xfrm>
        </p:spPr>
        <p:txBody>
          <a:bodyPr/>
          <a:lstStyle/>
          <a:p>
            <a:r>
              <a:rPr lang="en-US" dirty="0" smtClean="0"/>
              <a:t>Engagement, Performance and Retention</a:t>
            </a:r>
            <a:endParaRPr lang="en-US" dirty="0"/>
          </a:p>
        </p:txBody>
      </p:sp>
      <p:pic>
        <p:nvPicPr>
          <p:cNvPr id="6" name="Picture 5"/>
          <p:cNvPicPr>
            <a:picLocks noChangeAspect="1"/>
          </p:cNvPicPr>
          <p:nvPr/>
        </p:nvPicPr>
        <p:blipFill>
          <a:blip r:embed="rId2" cstate="print"/>
          <a:stretch>
            <a:fillRect/>
          </a:stretch>
        </p:blipFill>
        <p:spPr>
          <a:xfrm>
            <a:off x="995423" y="2159107"/>
            <a:ext cx="7685590" cy="4056284"/>
          </a:xfrm>
          <a:prstGeom prst="rect">
            <a:avLst/>
          </a:prstGeom>
        </p:spPr>
      </p:pic>
      <p:pic>
        <p:nvPicPr>
          <p:cNvPr id="7" name="Picture 6"/>
          <p:cNvPicPr>
            <a:picLocks noChangeAspect="1"/>
          </p:cNvPicPr>
          <p:nvPr/>
        </p:nvPicPr>
        <p:blipFill>
          <a:blip r:embed="rId3" cstate="print"/>
          <a:stretch>
            <a:fillRect/>
          </a:stretch>
        </p:blipFill>
        <p:spPr>
          <a:xfrm>
            <a:off x="1447800" y="1251245"/>
            <a:ext cx="5918200" cy="71120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20" y="446322"/>
            <a:ext cx="8153400" cy="609600"/>
          </a:xfrm>
        </p:spPr>
        <p:txBody>
          <a:bodyPr>
            <a:normAutofit/>
          </a:bodyPr>
          <a:lstStyle/>
          <a:p>
            <a:r>
              <a:rPr lang="en-US" sz="3000" dirty="0" smtClean="0"/>
              <a:t>Business Value of Engaged Employees</a:t>
            </a:r>
            <a:endParaRPr lang="en-US" sz="3000" dirty="0"/>
          </a:p>
        </p:txBody>
      </p:sp>
      <p:pic>
        <p:nvPicPr>
          <p:cNvPr id="6" name="Picture 5"/>
          <p:cNvPicPr>
            <a:picLocks noChangeAspect="1"/>
          </p:cNvPicPr>
          <p:nvPr/>
        </p:nvPicPr>
        <p:blipFill>
          <a:blip r:embed="rId2" cstate="print"/>
          <a:stretch>
            <a:fillRect/>
          </a:stretch>
        </p:blipFill>
        <p:spPr>
          <a:xfrm>
            <a:off x="868101" y="1704818"/>
            <a:ext cx="7458196" cy="4188518"/>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6"/>
          <p:cNvSpPr>
            <a:spLocks noGrp="1"/>
          </p:cNvSpPr>
          <p:nvPr>
            <p:ph type="sldNum" sz="quarter" idx="12"/>
          </p:nvPr>
        </p:nvSpPr>
        <p:spPr>
          <a:xfrm>
            <a:off x="7239000" y="6490850"/>
            <a:ext cx="1219200" cy="381000"/>
          </a:xfrm>
          <a:noFill/>
        </p:spPr>
        <p:txBody>
          <a:bodyPr/>
          <a:lstStyle/>
          <a:p>
            <a:fld id="{08E32AE1-9BE0-4B49-917D-24A64C530E02}" type="slidenum">
              <a:rPr lang="en-US"/>
              <a:pPr/>
              <a:t>7</a:t>
            </a:fld>
            <a:endParaRPr lang="en-US" dirty="0"/>
          </a:p>
        </p:txBody>
      </p:sp>
      <p:sp>
        <p:nvSpPr>
          <p:cNvPr id="30724" name="Rectangle 2"/>
          <p:cNvSpPr>
            <a:spLocks noGrp="1" noChangeArrowheads="1"/>
          </p:cNvSpPr>
          <p:nvPr>
            <p:ph type="title"/>
          </p:nvPr>
        </p:nvSpPr>
        <p:spPr>
          <a:xfrm>
            <a:off x="457200" y="318650"/>
            <a:ext cx="8229600" cy="838200"/>
          </a:xfrm>
        </p:spPr>
        <p:txBody>
          <a:bodyPr anchor="b" anchorCtr="0"/>
          <a:lstStyle/>
          <a:p>
            <a:pPr eaLnBrk="1" hangingPunct="1"/>
            <a:r>
              <a:rPr lang="en-US" sz="3000" b="1" dirty="0" smtClean="0">
                <a:latin typeface="Times New Roman" pitchFamily="18" charset="0"/>
              </a:rPr>
              <a:t>The Manager, Employee Development </a:t>
            </a:r>
            <a:br>
              <a:rPr lang="en-US" sz="3000" b="1" dirty="0" smtClean="0">
                <a:latin typeface="Times New Roman" pitchFamily="18" charset="0"/>
              </a:rPr>
            </a:br>
            <a:r>
              <a:rPr lang="en-US" sz="3000" b="1" dirty="0" smtClean="0">
                <a:latin typeface="Times New Roman" pitchFamily="18" charset="0"/>
              </a:rPr>
              <a:t>and Performance</a:t>
            </a:r>
            <a:endParaRPr lang="en-US" sz="3000" b="1" u="sng" dirty="0" smtClean="0"/>
          </a:p>
        </p:txBody>
      </p:sp>
      <p:graphicFrame>
        <p:nvGraphicFramePr>
          <p:cNvPr id="30722" name="Object 2"/>
          <p:cNvGraphicFramePr>
            <a:graphicFrameLocks noChangeAspect="1"/>
          </p:cNvGraphicFramePr>
          <p:nvPr>
            <p:ph sz="half" idx="2"/>
          </p:nvPr>
        </p:nvGraphicFramePr>
        <p:xfrm>
          <a:off x="609600" y="3351800"/>
          <a:ext cx="7772400" cy="2844800"/>
        </p:xfrm>
        <a:graphic>
          <a:graphicData uri="http://schemas.openxmlformats.org/presentationml/2006/ole">
            <p:oleObj spid="_x0000_s31746" name="Chart" r:id="rId4" imgW="10210800" imgH="4267200" progId="MSGraph.Chart.8">
              <p:embed followColorScheme="full"/>
            </p:oleObj>
          </a:graphicData>
        </a:graphic>
      </p:graphicFrame>
      <p:sp>
        <p:nvSpPr>
          <p:cNvPr id="30725" name="Text Box 4"/>
          <p:cNvSpPr txBox="1">
            <a:spLocks noChangeArrowheads="1"/>
          </p:cNvSpPr>
          <p:nvPr/>
        </p:nvSpPr>
        <p:spPr bwMode="auto">
          <a:xfrm>
            <a:off x="4114800" y="6399800"/>
            <a:ext cx="4572000" cy="228600"/>
          </a:xfrm>
          <a:prstGeom prst="rect">
            <a:avLst/>
          </a:prstGeom>
          <a:noFill/>
          <a:ln w="9525">
            <a:noFill/>
            <a:miter lim="800000"/>
            <a:headEnd/>
            <a:tailEnd/>
          </a:ln>
        </p:spPr>
        <p:txBody>
          <a:bodyPr>
            <a:spAutoFit/>
          </a:bodyPr>
          <a:lstStyle/>
          <a:p>
            <a:r>
              <a:rPr lang="en-US" sz="900"/>
              <a:t>Source: Learning and Development Roundtable 2003 Employee Development Survey</a:t>
            </a:r>
          </a:p>
        </p:txBody>
      </p:sp>
      <p:sp>
        <p:nvSpPr>
          <p:cNvPr id="30726" name="Text Box 5"/>
          <p:cNvSpPr txBox="1">
            <a:spLocks noChangeArrowheads="1"/>
          </p:cNvSpPr>
          <p:nvPr/>
        </p:nvSpPr>
        <p:spPr bwMode="auto">
          <a:xfrm>
            <a:off x="685800" y="2894600"/>
            <a:ext cx="2987675" cy="2895600"/>
          </a:xfrm>
          <a:prstGeom prst="rect">
            <a:avLst/>
          </a:prstGeom>
          <a:noFill/>
          <a:ln w="9525">
            <a:noFill/>
            <a:miter lim="800000"/>
            <a:headEnd/>
            <a:tailEnd/>
          </a:ln>
        </p:spPr>
        <p:txBody>
          <a:bodyPr/>
          <a:lstStyle/>
          <a:p>
            <a:endParaRPr lang="en-US"/>
          </a:p>
        </p:txBody>
      </p:sp>
      <p:sp>
        <p:nvSpPr>
          <p:cNvPr id="30727" name="Text Box 6"/>
          <p:cNvSpPr txBox="1">
            <a:spLocks noChangeArrowheads="1"/>
          </p:cNvSpPr>
          <p:nvPr/>
        </p:nvSpPr>
        <p:spPr bwMode="auto">
          <a:xfrm>
            <a:off x="838200" y="1294400"/>
            <a:ext cx="7620000" cy="517525"/>
          </a:xfrm>
          <a:prstGeom prst="rect">
            <a:avLst/>
          </a:prstGeom>
          <a:noFill/>
          <a:ln w="9525">
            <a:noFill/>
            <a:miter lim="800000"/>
            <a:headEnd/>
            <a:tailEnd/>
          </a:ln>
        </p:spPr>
        <p:txBody>
          <a:bodyPr>
            <a:spAutoFit/>
          </a:bodyPr>
          <a:lstStyle/>
          <a:p>
            <a:pPr algn="ctr"/>
            <a:r>
              <a:rPr lang="en-US" sz="1400" b="1" i="1" dirty="0"/>
              <a:t>Employees of managers who are very effective at development can outperform their peers by up to 25 percent</a:t>
            </a:r>
          </a:p>
        </p:txBody>
      </p:sp>
      <p:sp>
        <p:nvSpPr>
          <p:cNvPr id="30728" name="Text Box 7"/>
          <p:cNvSpPr txBox="1">
            <a:spLocks noChangeArrowheads="1"/>
          </p:cNvSpPr>
          <p:nvPr/>
        </p:nvSpPr>
        <p:spPr bwMode="auto">
          <a:xfrm>
            <a:off x="685800" y="1827800"/>
            <a:ext cx="7924800" cy="276999"/>
          </a:xfrm>
          <a:prstGeom prst="rect">
            <a:avLst/>
          </a:prstGeom>
          <a:noFill/>
          <a:ln w="9525">
            <a:noFill/>
            <a:miter lim="800000"/>
            <a:headEnd/>
            <a:tailEnd/>
          </a:ln>
        </p:spPr>
        <p:txBody>
          <a:bodyPr>
            <a:spAutoFit/>
          </a:bodyPr>
          <a:lstStyle/>
          <a:p>
            <a:pPr algn="ctr"/>
            <a:r>
              <a:rPr lang="en-US" sz="1200" u="sng" dirty="0"/>
              <a:t>Impact of Manager-Led Development on Employee </a:t>
            </a:r>
            <a:r>
              <a:rPr lang="en-US" sz="1200" u="sng" dirty="0" smtClean="0"/>
              <a:t>Performance</a:t>
            </a:r>
            <a:endParaRPr lang="en-US" sz="1200" u="sng" dirty="0"/>
          </a:p>
        </p:txBody>
      </p:sp>
      <p:sp>
        <p:nvSpPr>
          <p:cNvPr id="30729" name="Rectangle 8"/>
          <p:cNvSpPr>
            <a:spLocks noChangeArrowheads="1"/>
          </p:cNvSpPr>
          <p:nvPr/>
        </p:nvSpPr>
        <p:spPr bwMode="auto">
          <a:xfrm>
            <a:off x="5181600" y="2361200"/>
            <a:ext cx="2438400" cy="990600"/>
          </a:xfrm>
          <a:prstGeom prst="rect">
            <a:avLst/>
          </a:prstGeom>
          <a:solidFill>
            <a:srgbClr val="CCFFCC"/>
          </a:solidFill>
          <a:ln w="9525">
            <a:solidFill>
              <a:schemeClr val="tx1"/>
            </a:solidFill>
            <a:miter lim="800000"/>
            <a:headEnd/>
            <a:tailEnd/>
          </a:ln>
        </p:spPr>
        <p:txBody>
          <a:bodyPr wrap="none" anchor="ctr"/>
          <a:lstStyle/>
          <a:p>
            <a:endParaRPr lang="en-US"/>
          </a:p>
        </p:txBody>
      </p:sp>
      <p:sp>
        <p:nvSpPr>
          <p:cNvPr id="30730" name="Rectangle 9"/>
          <p:cNvSpPr>
            <a:spLocks noChangeArrowheads="1"/>
          </p:cNvSpPr>
          <p:nvPr/>
        </p:nvSpPr>
        <p:spPr bwMode="auto">
          <a:xfrm>
            <a:off x="1371600" y="2361200"/>
            <a:ext cx="2438400" cy="990600"/>
          </a:xfrm>
          <a:prstGeom prst="rect">
            <a:avLst/>
          </a:prstGeom>
          <a:solidFill>
            <a:srgbClr val="FFFFFF"/>
          </a:solidFill>
          <a:ln w="9525">
            <a:solidFill>
              <a:schemeClr val="tx1"/>
            </a:solidFill>
            <a:miter lim="800000"/>
            <a:headEnd/>
            <a:tailEnd/>
          </a:ln>
        </p:spPr>
        <p:txBody>
          <a:bodyPr wrap="none" anchor="ctr"/>
          <a:lstStyle/>
          <a:p>
            <a:endParaRPr lang="en-US"/>
          </a:p>
        </p:txBody>
      </p:sp>
      <p:pic>
        <p:nvPicPr>
          <p:cNvPr id="30731" name="Picture 10" descr="Businessman"/>
          <p:cNvPicPr>
            <a:picLocks noGrp="1" noChangeAspect="1" noChangeArrowheads="1"/>
          </p:cNvPicPr>
          <p:nvPr>
            <p:ph sz="half" idx="1"/>
          </p:nvPr>
        </p:nvPicPr>
        <p:blipFill>
          <a:blip r:embed="rId5" cstate="print"/>
          <a:srcRect/>
          <a:stretch>
            <a:fillRect/>
          </a:stretch>
        </p:blipFill>
        <p:spPr>
          <a:xfrm>
            <a:off x="1524000" y="2437400"/>
            <a:ext cx="357188" cy="762000"/>
          </a:xfrm>
          <a:noFill/>
        </p:spPr>
      </p:pic>
      <p:pic>
        <p:nvPicPr>
          <p:cNvPr id="30732" name="Picture 11" descr="Businessman"/>
          <p:cNvPicPr>
            <a:picLocks noChangeAspect="1" noChangeArrowheads="1"/>
          </p:cNvPicPr>
          <p:nvPr/>
        </p:nvPicPr>
        <p:blipFill>
          <a:blip r:embed="rId5" cstate="print"/>
          <a:srcRect/>
          <a:stretch>
            <a:fillRect/>
          </a:stretch>
        </p:blipFill>
        <p:spPr bwMode="auto">
          <a:xfrm>
            <a:off x="5410200" y="2437400"/>
            <a:ext cx="358775" cy="762000"/>
          </a:xfrm>
          <a:prstGeom prst="rect">
            <a:avLst/>
          </a:prstGeom>
          <a:noFill/>
          <a:ln w="9525">
            <a:noFill/>
            <a:miter lim="800000"/>
            <a:headEnd/>
            <a:tailEnd/>
          </a:ln>
        </p:spPr>
      </p:pic>
      <p:sp>
        <p:nvSpPr>
          <p:cNvPr id="30733" name="Text Box 12"/>
          <p:cNvSpPr txBox="1">
            <a:spLocks noChangeArrowheads="1"/>
          </p:cNvSpPr>
          <p:nvPr/>
        </p:nvSpPr>
        <p:spPr bwMode="auto">
          <a:xfrm>
            <a:off x="2057400" y="2361200"/>
            <a:ext cx="1752600" cy="930275"/>
          </a:xfrm>
          <a:prstGeom prst="rect">
            <a:avLst/>
          </a:prstGeom>
          <a:noFill/>
          <a:ln w="9525">
            <a:noFill/>
            <a:miter lim="800000"/>
            <a:headEnd/>
            <a:tailEnd/>
          </a:ln>
        </p:spPr>
        <p:txBody>
          <a:bodyPr>
            <a:spAutoFit/>
          </a:bodyPr>
          <a:lstStyle/>
          <a:p>
            <a:pPr algn="ctr"/>
            <a:r>
              <a:rPr lang="en-US" sz="1000" b="1"/>
              <a:t>Employees Reporting to Manager A</a:t>
            </a:r>
          </a:p>
          <a:p>
            <a:endParaRPr lang="en-US" sz="500" b="1"/>
          </a:p>
          <a:p>
            <a:pPr algn="ctr"/>
            <a:r>
              <a:rPr lang="en-US" sz="1000"/>
              <a:t>Manager A is very ineffective at developing employees</a:t>
            </a:r>
          </a:p>
        </p:txBody>
      </p:sp>
      <p:sp>
        <p:nvSpPr>
          <p:cNvPr id="30734" name="Text Box 13"/>
          <p:cNvSpPr txBox="1">
            <a:spLocks noChangeArrowheads="1"/>
          </p:cNvSpPr>
          <p:nvPr/>
        </p:nvSpPr>
        <p:spPr bwMode="auto">
          <a:xfrm>
            <a:off x="5943600" y="2361200"/>
            <a:ext cx="1752600" cy="930275"/>
          </a:xfrm>
          <a:prstGeom prst="rect">
            <a:avLst/>
          </a:prstGeom>
          <a:noFill/>
          <a:ln w="9525">
            <a:noFill/>
            <a:miter lim="800000"/>
            <a:headEnd/>
            <a:tailEnd/>
          </a:ln>
        </p:spPr>
        <p:txBody>
          <a:bodyPr>
            <a:spAutoFit/>
          </a:bodyPr>
          <a:lstStyle/>
          <a:p>
            <a:pPr algn="ctr"/>
            <a:r>
              <a:rPr lang="en-US" sz="1000" b="1"/>
              <a:t>Employees Reporting to Manager B</a:t>
            </a:r>
          </a:p>
          <a:p>
            <a:endParaRPr lang="en-US" sz="500" b="1"/>
          </a:p>
          <a:p>
            <a:pPr algn="ctr"/>
            <a:r>
              <a:rPr lang="en-US" sz="1000"/>
              <a:t>Manager B is very </a:t>
            </a:r>
          </a:p>
          <a:p>
            <a:pPr algn="ctr"/>
            <a:r>
              <a:rPr lang="en-US" sz="1000"/>
              <a:t>effective at developing employees</a:t>
            </a:r>
          </a:p>
        </p:txBody>
      </p:sp>
      <p:sp>
        <p:nvSpPr>
          <p:cNvPr id="30735" name="Line 14"/>
          <p:cNvSpPr>
            <a:spLocks noChangeShapeType="1"/>
          </p:cNvSpPr>
          <p:nvPr/>
        </p:nvSpPr>
        <p:spPr bwMode="auto">
          <a:xfrm flipV="1">
            <a:off x="3352800" y="3732800"/>
            <a:ext cx="2286000" cy="381000"/>
          </a:xfrm>
          <a:prstGeom prst="line">
            <a:avLst/>
          </a:prstGeom>
          <a:noFill/>
          <a:ln w="9525">
            <a:solidFill>
              <a:schemeClr val="tx1"/>
            </a:solidFill>
            <a:prstDash val="lgDash"/>
            <a:round/>
            <a:headEnd/>
            <a:tailEnd/>
          </a:ln>
        </p:spPr>
        <p:txBody>
          <a:bodyPr/>
          <a:lstStyle/>
          <a:p>
            <a:endParaRPr lang="en-US"/>
          </a:p>
        </p:txBody>
      </p:sp>
      <p:sp>
        <p:nvSpPr>
          <p:cNvPr id="30736" name="Line 15"/>
          <p:cNvSpPr>
            <a:spLocks noChangeShapeType="1"/>
          </p:cNvSpPr>
          <p:nvPr/>
        </p:nvSpPr>
        <p:spPr bwMode="auto">
          <a:xfrm>
            <a:off x="3352800" y="4113800"/>
            <a:ext cx="2286000" cy="0"/>
          </a:xfrm>
          <a:prstGeom prst="line">
            <a:avLst/>
          </a:prstGeom>
          <a:noFill/>
          <a:ln w="9525">
            <a:solidFill>
              <a:schemeClr val="tx1"/>
            </a:solidFill>
            <a:prstDash val="lgDash"/>
            <a:round/>
            <a:headEnd/>
            <a:tailEnd/>
          </a:ln>
        </p:spPr>
        <p:txBody>
          <a:bodyPr/>
          <a:lstStyle/>
          <a:p>
            <a:endParaRPr lang="en-US"/>
          </a:p>
        </p:txBody>
      </p:sp>
      <p:sp>
        <p:nvSpPr>
          <p:cNvPr id="30737" name="Text Box 16"/>
          <p:cNvSpPr txBox="1">
            <a:spLocks noChangeArrowheads="1"/>
          </p:cNvSpPr>
          <p:nvPr/>
        </p:nvSpPr>
        <p:spPr bwMode="auto">
          <a:xfrm>
            <a:off x="7086600" y="3580400"/>
            <a:ext cx="381000" cy="641350"/>
          </a:xfrm>
          <a:prstGeom prst="rect">
            <a:avLst/>
          </a:prstGeom>
          <a:noFill/>
          <a:ln w="9525">
            <a:noFill/>
            <a:miter lim="800000"/>
            <a:headEnd/>
            <a:tailEnd/>
          </a:ln>
        </p:spPr>
        <p:txBody>
          <a:bodyPr>
            <a:spAutoFit/>
          </a:bodyPr>
          <a:lstStyle/>
          <a:p>
            <a:r>
              <a:rPr lang="en-US" sz="3600">
                <a:latin typeface="Arial Unicode MS" pitchFamily="34" charset="-128"/>
                <a:ea typeface="Arial Unicode MS" pitchFamily="34" charset="-128"/>
                <a:cs typeface="Arial Unicode MS" pitchFamily="34" charset="-128"/>
              </a:rPr>
              <a:t>}</a:t>
            </a:r>
          </a:p>
        </p:txBody>
      </p:sp>
      <p:sp>
        <p:nvSpPr>
          <p:cNvPr id="30738" name="Text Box 17"/>
          <p:cNvSpPr txBox="1">
            <a:spLocks noChangeArrowheads="1"/>
          </p:cNvSpPr>
          <p:nvPr/>
        </p:nvSpPr>
        <p:spPr bwMode="auto">
          <a:xfrm>
            <a:off x="7162800" y="3580400"/>
            <a:ext cx="1676400" cy="1066800"/>
          </a:xfrm>
          <a:prstGeom prst="rect">
            <a:avLst/>
          </a:prstGeom>
          <a:noFill/>
          <a:ln w="9525">
            <a:noFill/>
            <a:miter lim="800000"/>
            <a:headEnd/>
            <a:tailEnd/>
          </a:ln>
        </p:spPr>
        <p:txBody>
          <a:bodyPr>
            <a:spAutoFit/>
          </a:bodyPr>
          <a:lstStyle/>
          <a:p>
            <a:pPr algn="ctr"/>
            <a:r>
              <a:rPr lang="en-US" sz="1400" b="1"/>
              <a:t>25%</a:t>
            </a:r>
          </a:p>
          <a:p>
            <a:pPr algn="ctr"/>
            <a:r>
              <a:rPr lang="en-US" sz="1000" b="1"/>
              <a:t>Performance Improvement</a:t>
            </a:r>
          </a:p>
          <a:p>
            <a:pPr algn="ctr"/>
            <a:r>
              <a:rPr lang="en-US" sz="1000"/>
              <a:t>directly attributable to Manager B’s effectiveness at employee development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xfrm>
            <a:off x="7543810" y="6573990"/>
            <a:ext cx="1219200" cy="381000"/>
          </a:xfrm>
          <a:noFill/>
        </p:spPr>
        <p:txBody>
          <a:bodyPr/>
          <a:lstStyle/>
          <a:p>
            <a:fld id="{B1B22B7D-5CE1-4BC7-A9C6-5C3EA703DBB1}" type="slidenum">
              <a:rPr lang="en-US" sz="1000"/>
              <a:pPr/>
              <a:t>8</a:t>
            </a:fld>
            <a:endParaRPr lang="en-US" sz="1000" dirty="0"/>
          </a:p>
        </p:txBody>
      </p:sp>
      <p:sp>
        <p:nvSpPr>
          <p:cNvPr id="40963" name="Rectangle 2"/>
          <p:cNvSpPr>
            <a:spLocks noGrp="1" noChangeArrowheads="1"/>
          </p:cNvSpPr>
          <p:nvPr>
            <p:ph type="title"/>
          </p:nvPr>
        </p:nvSpPr>
        <p:spPr>
          <a:xfrm>
            <a:off x="762010" y="339440"/>
            <a:ext cx="8229600" cy="304800"/>
          </a:xfrm>
        </p:spPr>
        <p:txBody>
          <a:bodyPr/>
          <a:lstStyle/>
          <a:p>
            <a:pPr eaLnBrk="1" hangingPunct="1"/>
            <a:r>
              <a:rPr lang="en-US" sz="2400" b="1" dirty="0" smtClean="0">
                <a:latin typeface="Times New Roman" pitchFamily="18" charset="0"/>
              </a:rPr>
              <a:t>F</a:t>
            </a:r>
            <a:r>
              <a:rPr lang="en-US" sz="2000" b="1" dirty="0" smtClean="0">
                <a:latin typeface="Times New Roman" pitchFamily="18" charset="0"/>
              </a:rPr>
              <a:t>IVE </a:t>
            </a:r>
            <a:r>
              <a:rPr lang="en-US" sz="2400" b="1" dirty="0" smtClean="0">
                <a:latin typeface="Times New Roman" pitchFamily="18" charset="0"/>
              </a:rPr>
              <a:t>L</a:t>
            </a:r>
            <a:r>
              <a:rPr lang="en-US" sz="2000" b="1" dirty="0" smtClean="0">
                <a:latin typeface="Times New Roman" pitchFamily="18" charset="0"/>
              </a:rPr>
              <a:t>EAD </a:t>
            </a:r>
            <a:r>
              <a:rPr lang="en-US" sz="2400" b="1" dirty="0" smtClean="0">
                <a:latin typeface="Times New Roman" pitchFamily="18" charset="0"/>
              </a:rPr>
              <a:t>R</a:t>
            </a:r>
            <a:r>
              <a:rPr lang="en-US" sz="2000" b="1" dirty="0" smtClean="0">
                <a:latin typeface="Times New Roman" pitchFamily="18" charset="0"/>
              </a:rPr>
              <a:t>OLES FOR </a:t>
            </a:r>
            <a:r>
              <a:rPr lang="en-US" sz="2400" b="1" dirty="0" smtClean="0">
                <a:latin typeface="Times New Roman" pitchFamily="18" charset="0"/>
              </a:rPr>
              <a:t>M</a:t>
            </a:r>
            <a:r>
              <a:rPr lang="en-US" sz="2000" b="1" dirty="0" smtClean="0">
                <a:latin typeface="Times New Roman" pitchFamily="18" charset="0"/>
              </a:rPr>
              <a:t>ANAGERS</a:t>
            </a:r>
          </a:p>
        </p:txBody>
      </p:sp>
      <p:sp>
        <p:nvSpPr>
          <p:cNvPr id="40964" name="Rectangle 3"/>
          <p:cNvSpPr>
            <a:spLocks noChangeArrowheads="1"/>
          </p:cNvSpPr>
          <p:nvPr/>
        </p:nvSpPr>
        <p:spPr bwMode="auto">
          <a:xfrm>
            <a:off x="748145" y="734295"/>
            <a:ext cx="7710065" cy="533400"/>
          </a:xfrm>
          <a:prstGeom prst="rect">
            <a:avLst/>
          </a:prstGeom>
          <a:noFill/>
          <a:ln w="9525">
            <a:noFill/>
            <a:miter lim="800000"/>
            <a:headEnd/>
            <a:tailEnd/>
          </a:ln>
        </p:spPr>
        <p:txBody>
          <a:bodyPr anchor="ctr"/>
          <a:lstStyle/>
          <a:p>
            <a:pPr algn="ctr"/>
            <a:r>
              <a:rPr lang="en-US" sz="1400" b="1" i="1" dirty="0">
                <a:solidFill>
                  <a:schemeClr val="tx2"/>
                </a:solidFill>
              </a:rPr>
              <a:t>The manager-led development activities that impact </a:t>
            </a:r>
            <a:r>
              <a:rPr lang="en-US" sz="1400" b="1" i="1" dirty="0" smtClean="0">
                <a:solidFill>
                  <a:schemeClr val="tx2"/>
                </a:solidFill>
              </a:rPr>
              <a:t>employee </a:t>
            </a:r>
            <a:r>
              <a:rPr lang="en-US" sz="1400" b="1" i="1" dirty="0">
                <a:solidFill>
                  <a:schemeClr val="tx2"/>
                </a:solidFill>
              </a:rPr>
              <a:t>performance fall into five basic roles</a:t>
            </a:r>
          </a:p>
        </p:txBody>
      </p:sp>
      <p:sp>
        <p:nvSpPr>
          <p:cNvPr id="40965" name="Text Box 10"/>
          <p:cNvSpPr txBox="1">
            <a:spLocks noChangeArrowheads="1"/>
          </p:cNvSpPr>
          <p:nvPr/>
        </p:nvSpPr>
        <p:spPr bwMode="auto">
          <a:xfrm>
            <a:off x="4876810" y="6470085"/>
            <a:ext cx="4090988" cy="214313"/>
          </a:xfrm>
          <a:prstGeom prst="rect">
            <a:avLst/>
          </a:prstGeom>
          <a:noFill/>
          <a:ln w="9525">
            <a:noFill/>
            <a:miter lim="800000"/>
            <a:headEnd/>
            <a:tailEnd/>
          </a:ln>
        </p:spPr>
        <p:txBody>
          <a:bodyPr wrap="none">
            <a:spAutoFit/>
          </a:bodyPr>
          <a:lstStyle/>
          <a:p>
            <a:r>
              <a:rPr lang="en-US" sz="800"/>
              <a:t>Source: Learning and Development Roundtable 2003 Employee Development Survey.</a:t>
            </a:r>
          </a:p>
        </p:txBody>
      </p:sp>
      <p:sp>
        <p:nvSpPr>
          <p:cNvPr id="40966" name="Rectangle 19"/>
          <p:cNvSpPr>
            <a:spLocks noChangeArrowheads="1"/>
          </p:cNvSpPr>
          <p:nvPr/>
        </p:nvSpPr>
        <p:spPr bwMode="auto">
          <a:xfrm>
            <a:off x="685810" y="6241485"/>
            <a:ext cx="1462088" cy="152400"/>
          </a:xfrm>
          <a:prstGeom prst="rect">
            <a:avLst/>
          </a:prstGeom>
          <a:solidFill>
            <a:srgbClr val="C3DCC2"/>
          </a:solidFill>
          <a:ln w="9525">
            <a:solidFill>
              <a:schemeClr val="tx1"/>
            </a:solidFill>
            <a:miter lim="800000"/>
            <a:headEnd/>
            <a:tailEnd/>
          </a:ln>
        </p:spPr>
        <p:txBody>
          <a:bodyPr wrap="none" anchor="ctr"/>
          <a:lstStyle/>
          <a:p>
            <a:pPr algn="ctr"/>
            <a:r>
              <a:rPr lang="en-US" sz="1000" b="1"/>
              <a:t>12.8%</a:t>
            </a:r>
          </a:p>
        </p:txBody>
      </p:sp>
      <p:sp>
        <p:nvSpPr>
          <p:cNvPr id="40967" name="Rectangle 20"/>
          <p:cNvSpPr>
            <a:spLocks noChangeArrowheads="1"/>
          </p:cNvSpPr>
          <p:nvPr/>
        </p:nvSpPr>
        <p:spPr bwMode="auto">
          <a:xfrm>
            <a:off x="2438410" y="6241485"/>
            <a:ext cx="1462088" cy="152400"/>
          </a:xfrm>
          <a:prstGeom prst="rect">
            <a:avLst/>
          </a:prstGeom>
          <a:solidFill>
            <a:srgbClr val="98C397"/>
          </a:solidFill>
          <a:ln w="9525">
            <a:solidFill>
              <a:schemeClr val="tx1"/>
            </a:solidFill>
            <a:miter lim="800000"/>
            <a:headEnd/>
            <a:tailEnd/>
          </a:ln>
        </p:spPr>
        <p:txBody>
          <a:bodyPr wrap="none" anchor="ctr"/>
          <a:lstStyle/>
          <a:p>
            <a:pPr algn="ctr"/>
            <a:r>
              <a:rPr lang="en-US" sz="1000" b="1"/>
              <a:t>8.7%</a:t>
            </a:r>
          </a:p>
        </p:txBody>
      </p:sp>
      <p:sp>
        <p:nvSpPr>
          <p:cNvPr id="40968" name="Rectangle 21"/>
          <p:cNvSpPr>
            <a:spLocks noChangeArrowheads="1"/>
          </p:cNvSpPr>
          <p:nvPr/>
        </p:nvSpPr>
        <p:spPr bwMode="auto">
          <a:xfrm>
            <a:off x="4114810" y="6241485"/>
            <a:ext cx="1462088" cy="152400"/>
          </a:xfrm>
          <a:prstGeom prst="rect">
            <a:avLst/>
          </a:prstGeom>
          <a:solidFill>
            <a:srgbClr val="98C397"/>
          </a:solidFill>
          <a:ln w="9525">
            <a:solidFill>
              <a:schemeClr val="tx1"/>
            </a:solidFill>
            <a:miter lim="800000"/>
            <a:headEnd/>
            <a:tailEnd/>
          </a:ln>
        </p:spPr>
        <p:txBody>
          <a:bodyPr wrap="none" anchor="ctr"/>
          <a:lstStyle/>
          <a:p>
            <a:pPr algn="ctr"/>
            <a:r>
              <a:rPr lang="en-US" sz="1000" b="1"/>
              <a:t>19.4%</a:t>
            </a:r>
          </a:p>
        </p:txBody>
      </p:sp>
      <p:sp>
        <p:nvSpPr>
          <p:cNvPr id="40969" name="Rectangle 22"/>
          <p:cNvSpPr>
            <a:spLocks noChangeArrowheads="1"/>
          </p:cNvSpPr>
          <p:nvPr/>
        </p:nvSpPr>
        <p:spPr bwMode="auto">
          <a:xfrm>
            <a:off x="5791210" y="6241485"/>
            <a:ext cx="1462088" cy="152400"/>
          </a:xfrm>
          <a:prstGeom prst="rect">
            <a:avLst/>
          </a:prstGeom>
          <a:solidFill>
            <a:srgbClr val="98C397"/>
          </a:solidFill>
          <a:ln w="9525">
            <a:solidFill>
              <a:schemeClr val="tx1"/>
            </a:solidFill>
            <a:miter lim="800000"/>
            <a:headEnd/>
            <a:tailEnd/>
          </a:ln>
        </p:spPr>
        <p:txBody>
          <a:bodyPr wrap="none" anchor="ctr"/>
          <a:lstStyle/>
          <a:p>
            <a:pPr algn="ctr"/>
            <a:r>
              <a:rPr lang="en-US" sz="1000" b="1"/>
              <a:t>10.9%</a:t>
            </a:r>
          </a:p>
        </p:txBody>
      </p:sp>
      <p:sp>
        <p:nvSpPr>
          <p:cNvPr id="40970" name="Rectangle 23"/>
          <p:cNvSpPr>
            <a:spLocks noChangeArrowheads="1"/>
          </p:cNvSpPr>
          <p:nvPr/>
        </p:nvSpPr>
        <p:spPr bwMode="auto">
          <a:xfrm>
            <a:off x="7543810" y="6241485"/>
            <a:ext cx="1462088" cy="152400"/>
          </a:xfrm>
          <a:prstGeom prst="rect">
            <a:avLst/>
          </a:prstGeom>
          <a:solidFill>
            <a:srgbClr val="69A767"/>
          </a:solidFill>
          <a:ln w="9525">
            <a:solidFill>
              <a:schemeClr val="tx1"/>
            </a:solidFill>
            <a:miter lim="800000"/>
            <a:headEnd/>
            <a:tailEnd/>
          </a:ln>
        </p:spPr>
        <p:txBody>
          <a:bodyPr wrap="none" anchor="ctr"/>
          <a:lstStyle/>
          <a:p>
            <a:pPr algn="ctr"/>
            <a:r>
              <a:rPr lang="en-US" sz="1000" b="1"/>
              <a:t>11.8%</a:t>
            </a:r>
          </a:p>
        </p:txBody>
      </p:sp>
      <p:sp>
        <p:nvSpPr>
          <p:cNvPr id="40971" name="Text Box 24"/>
          <p:cNvSpPr txBox="1">
            <a:spLocks noChangeArrowheads="1"/>
          </p:cNvSpPr>
          <p:nvPr/>
        </p:nvSpPr>
        <p:spPr bwMode="auto">
          <a:xfrm>
            <a:off x="2895610" y="5949385"/>
            <a:ext cx="3817938" cy="244475"/>
          </a:xfrm>
          <a:prstGeom prst="rect">
            <a:avLst/>
          </a:prstGeom>
          <a:noFill/>
          <a:ln w="9525">
            <a:noFill/>
            <a:miter lim="800000"/>
            <a:headEnd/>
            <a:tailEnd/>
          </a:ln>
        </p:spPr>
        <p:txBody>
          <a:bodyPr wrap="none">
            <a:spAutoFit/>
          </a:bodyPr>
          <a:lstStyle/>
          <a:p>
            <a:r>
              <a:rPr lang="en-US" sz="1000" b="1" u="sng"/>
              <a:t>Average Impact of Role Activities on Employee Performance</a:t>
            </a:r>
          </a:p>
        </p:txBody>
      </p:sp>
      <p:sp>
        <p:nvSpPr>
          <p:cNvPr id="40972" name="AutoShape 25"/>
          <p:cNvSpPr>
            <a:spLocks noChangeArrowheads="1"/>
          </p:cNvSpPr>
          <p:nvPr/>
        </p:nvSpPr>
        <p:spPr bwMode="auto">
          <a:xfrm>
            <a:off x="685810" y="1593285"/>
            <a:ext cx="1447800" cy="228600"/>
          </a:xfrm>
          <a:prstGeom prst="homePlate">
            <a:avLst>
              <a:gd name="adj" fmla="val 69432"/>
            </a:avLst>
          </a:prstGeom>
          <a:solidFill>
            <a:srgbClr val="C3DCC2"/>
          </a:solidFill>
          <a:ln w="9525">
            <a:solidFill>
              <a:schemeClr val="tx1"/>
            </a:solidFill>
            <a:miter lim="800000"/>
            <a:headEnd/>
            <a:tailEnd/>
          </a:ln>
        </p:spPr>
        <p:txBody>
          <a:bodyPr wrap="none" anchor="ctr"/>
          <a:lstStyle/>
          <a:p>
            <a:pPr algn="ctr"/>
            <a:r>
              <a:rPr lang="en-US" sz="1200" b="1"/>
              <a:t>Planning</a:t>
            </a:r>
          </a:p>
        </p:txBody>
      </p:sp>
      <p:sp>
        <p:nvSpPr>
          <p:cNvPr id="40973" name="AutoShape 26"/>
          <p:cNvSpPr>
            <a:spLocks noChangeArrowheads="1"/>
          </p:cNvSpPr>
          <p:nvPr/>
        </p:nvSpPr>
        <p:spPr bwMode="auto">
          <a:xfrm>
            <a:off x="2438410" y="1593285"/>
            <a:ext cx="4800600" cy="228600"/>
          </a:xfrm>
          <a:prstGeom prst="chevron">
            <a:avLst>
              <a:gd name="adj" fmla="val 79042"/>
            </a:avLst>
          </a:prstGeom>
          <a:solidFill>
            <a:srgbClr val="98C397"/>
          </a:solidFill>
          <a:ln w="9525">
            <a:solidFill>
              <a:schemeClr val="tx1"/>
            </a:solidFill>
            <a:miter lim="800000"/>
            <a:headEnd/>
            <a:tailEnd/>
          </a:ln>
        </p:spPr>
        <p:txBody>
          <a:bodyPr wrap="none" anchor="ctr"/>
          <a:lstStyle/>
          <a:p>
            <a:pPr algn="ctr"/>
            <a:r>
              <a:rPr lang="en-US" sz="1200" b="1"/>
              <a:t>Execution</a:t>
            </a:r>
          </a:p>
        </p:txBody>
      </p:sp>
      <p:sp>
        <p:nvSpPr>
          <p:cNvPr id="40974" name="AutoShape 27"/>
          <p:cNvSpPr>
            <a:spLocks noChangeArrowheads="1"/>
          </p:cNvSpPr>
          <p:nvPr/>
        </p:nvSpPr>
        <p:spPr bwMode="auto">
          <a:xfrm>
            <a:off x="7543810" y="1593285"/>
            <a:ext cx="1524000" cy="228600"/>
          </a:xfrm>
          <a:prstGeom prst="chevron">
            <a:avLst>
              <a:gd name="adj" fmla="val 106944"/>
            </a:avLst>
          </a:prstGeom>
          <a:solidFill>
            <a:srgbClr val="69A767"/>
          </a:solidFill>
          <a:ln w="9525">
            <a:solidFill>
              <a:schemeClr val="tx1"/>
            </a:solidFill>
            <a:miter lim="800000"/>
            <a:headEnd/>
            <a:tailEnd/>
          </a:ln>
        </p:spPr>
        <p:txBody>
          <a:bodyPr wrap="none" anchor="ctr"/>
          <a:lstStyle/>
          <a:p>
            <a:pPr algn="ctr"/>
            <a:r>
              <a:rPr lang="en-US" sz="1200" b="1"/>
              <a:t>   Evaluation</a:t>
            </a:r>
          </a:p>
        </p:txBody>
      </p:sp>
      <p:sp>
        <p:nvSpPr>
          <p:cNvPr id="40975" name="Rectangle 29"/>
          <p:cNvSpPr>
            <a:spLocks noChangeArrowheads="1"/>
          </p:cNvSpPr>
          <p:nvPr/>
        </p:nvSpPr>
        <p:spPr bwMode="auto">
          <a:xfrm>
            <a:off x="2438410" y="1898085"/>
            <a:ext cx="1462088" cy="533400"/>
          </a:xfrm>
          <a:prstGeom prst="rect">
            <a:avLst/>
          </a:prstGeom>
          <a:solidFill>
            <a:srgbClr val="98C397"/>
          </a:solidFill>
          <a:ln w="9525">
            <a:solidFill>
              <a:schemeClr val="tx1"/>
            </a:solidFill>
            <a:miter lim="800000"/>
            <a:headEnd/>
            <a:tailEnd/>
          </a:ln>
        </p:spPr>
        <p:txBody>
          <a:bodyPr wrap="none" anchor="ctr"/>
          <a:lstStyle/>
          <a:p>
            <a:pPr algn="ctr"/>
            <a:r>
              <a:rPr lang="en-US" sz="1000" b="1"/>
              <a:t>Solutions </a:t>
            </a:r>
          </a:p>
          <a:p>
            <a:pPr algn="ctr"/>
            <a:r>
              <a:rPr lang="en-US" sz="1000" b="1"/>
              <a:t>Enabler</a:t>
            </a:r>
          </a:p>
        </p:txBody>
      </p:sp>
      <p:sp>
        <p:nvSpPr>
          <p:cNvPr id="40976" name="Rectangle 31"/>
          <p:cNvSpPr>
            <a:spLocks noChangeArrowheads="1"/>
          </p:cNvSpPr>
          <p:nvPr/>
        </p:nvSpPr>
        <p:spPr bwMode="auto">
          <a:xfrm>
            <a:off x="5791210" y="1898085"/>
            <a:ext cx="1462088" cy="533400"/>
          </a:xfrm>
          <a:prstGeom prst="rect">
            <a:avLst/>
          </a:prstGeom>
          <a:solidFill>
            <a:srgbClr val="98C397"/>
          </a:solidFill>
          <a:ln w="9525">
            <a:solidFill>
              <a:schemeClr val="tx1"/>
            </a:solidFill>
            <a:miter lim="800000"/>
            <a:headEnd/>
            <a:tailEnd/>
          </a:ln>
        </p:spPr>
        <p:txBody>
          <a:bodyPr wrap="none" anchor="ctr"/>
          <a:lstStyle/>
          <a:p>
            <a:pPr algn="ctr"/>
            <a:r>
              <a:rPr lang="en-US" sz="1000" b="1"/>
              <a:t>Opportunity </a:t>
            </a:r>
          </a:p>
          <a:p>
            <a:pPr algn="ctr"/>
            <a:r>
              <a:rPr lang="en-US" sz="1000" b="1"/>
              <a:t>Broker</a:t>
            </a:r>
          </a:p>
        </p:txBody>
      </p:sp>
      <p:sp>
        <p:nvSpPr>
          <p:cNvPr id="40977" name="Rectangle 18"/>
          <p:cNvSpPr>
            <a:spLocks noChangeArrowheads="1"/>
          </p:cNvSpPr>
          <p:nvPr/>
        </p:nvSpPr>
        <p:spPr bwMode="auto">
          <a:xfrm>
            <a:off x="7543810" y="2431485"/>
            <a:ext cx="1462088" cy="3505200"/>
          </a:xfrm>
          <a:prstGeom prst="rect">
            <a:avLst/>
          </a:prstGeom>
          <a:solidFill>
            <a:schemeClr val="bg1"/>
          </a:solidFill>
          <a:ln w="9525">
            <a:solidFill>
              <a:schemeClr val="tx1"/>
            </a:solidFill>
            <a:miter lim="800000"/>
            <a:headEnd/>
            <a:tailEnd/>
          </a:ln>
        </p:spPr>
        <p:txBody>
          <a:bodyPr wrap="none"/>
          <a:lstStyle/>
          <a:p>
            <a:r>
              <a:rPr lang="en-US" sz="800"/>
              <a:t>Activities falling into this role </a:t>
            </a:r>
          </a:p>
          <a:p>
            <a:r>
              <a:rPr lang="en-US" sz="800"/>
              <a:t>consist of apprising direct</a:t>
            </a:r>
          </a:p>
          <a:p>
            <a:r>
              <a:rPr lang="en-US" sz="800"/>
              <a:t>reports of their job</a:t>
            </a:r>
          </a:p>
          <a:p>
            <a:r>
              <a:rPr lang="en-US" sz="800"/>
              <a:t>performance and progress</a:t>
            </a:r>
          </a:p>
          <a:p>
            <a:r>
              <a:rPr lang="en-US" sz="800"/>
              <a:t>against their development</a:t>
            </a:r>
          </a:p>
          <a:p>
            <a:r>
              <a:rPr lang="en-US" sz="800"/>
              <a:t>plans.</a:t>
            </a:r>
          </a:p>
          <a:p>
            <a:endParaRPr lang="en-US" sz="800"/>
          </a:p>
          <a:p>
            <a:endParaRPr lang="en-US" sz="800"/>
          </a:p>
          <a:p>
            <a:endParaRPr lang="en-US" sz="800"/>
          </a:p>
          <a:p>
            <a:endParaRPr lang="en-US" sz="800"/>
          </a:p>
          <a:p>
            <a:endParaRPr lang="en-US" sz="800"/>
          </a:p>
        </p:txBody>
      </p:sp>
      <p:sp>
        <p:nvSpPr>
          <p:cNvPr id="40978" name="Rectangle 32"/>
          <p:cNvSpPr>
            <a:spLocks noChangeArrowheads="1"/>
          </p:cNvSpPr>
          <p:nvPr/>
        </p:nvSpPr>
        <p:spPr bwMode="auto">
          <a:xfrm>
            <a:off x="7543810" y="1898085"/>
            <a:ext cx="1462088" cy="533400"/>
          </a:xfrm>
          <a:prstGeom prst="rect">
            <a:avLst/>
          </a:prstGeom>
          <a:solidFill>
            <a:srgbClr val="69A767"/>
          </a:solidFill>
          <a:ln w="9525">
            <a:solidFill>
              <a:schemeClr val="tx1"/>
            </a:solidFill>
            <a:miter lim="800000"/>
            <a:headEnd/>
            <a:tailEnd/>
          </a:ln>
        </p:spPr>
        <p:txBody>
          <a:bodyPr wrap="none" anchor="ctr"/>
          <a:lstStyle/>
          <a:p>
            <a:pPr algn="ctr"/>
            <a:r>
              <a:rPr lang="en-US" sz="1000" b="1"/>
              <a:t>Honest </a:t>
            </a:r>
          </a:p>
          <a:p>
            <a:pPr algn="ctr"/>
            <a:r>
              <a:rPr lang="en-US" sz="1000" b="1"/>
              <a:t>Appraiser</a:t>
            </a:r>
          </a:p>
        </p:txBody>
      </p:sp>
      <p:sp>
        <p:nvSpPr>
          <p:cNvPr id="40979" name="Rectangle 40"/>
          <p:cNvSpPr>
            <a:spLocks noChangeArrowheads="1"/>
          </p:cNvSpPr>
          <p:nvPr/>
        </p:nvSpPr>
        <p:spPr bwMode="auto">
          <a:xfrm>
            <a:off x="7543810" y="4031685"/>
            <a:ext cx="1462088" cy="1873250"/>
          </a:xfrm>
          <a:prstGeom prst="rect">
            <a:avLst/>
          </a:prstGeom>
          <a:noFill/>
          <a:ln w="9525">
            <a:noFill/>
            <a:miter lim="800000"/>
            <a:headEnd/>
            <a:tailEnd/>
          </a:ln>
        </p:spPr>
        <p:txBody>
          <a:bodyPr wrap="none"/>
          <a:lstStyle/>
          <a:p>
            <a:pPr algn="ctr"/>
            <a:r>
              <a:rPr lang="en-US" sz="800" b="1"/>
              <a:t>Activity &amp; Impact</a:t>
            </a:r>
          </a:p>
          <a:p>
            <a:pPr algn="ctr"/>
            <a:endParaRPr lang="en-US" sz="300" b="1"/>
          </a:p>
          <a:p>
            <a:pPr algn="ctr"/>
            <a:r>
              <a:rPr lang="en-US" sz="800"/>
              <a:t>Assess Development </a:t>
            </a:r>
          </a:p>
          <a:p>
            <a:pPr algn="ctr"/>
            <a:r>
              <a:rPr lang="en-US" sz="800"/>
              <a:t>Progress</a:t>
            </a:r>
          </a:p>
          <a:p>
            <a:pPr algn="ctr"/>
            <a:r>
              <a:rPr lang="en-US" sz="800"/>
              <a:t>13.8%</a:t>
            </a:r>
          </a:p>
          <a:p>
            <a:pPr algn="ctr"/>
            <a:endParaRPr lang="en-US" sz="300"/>
          </a:p>
          <a:p>
            <a:pPr algn="ctr"/>
            <a:r>
              <a:rPr lang="en-US" sz="800"/>
              <a:t>Give Feedback on</a:t>
            </a:r>
          </a:p>
          <a:p>
            <a:pPr algn="ctr"/>
            <a:r>
              <a:rPr lang="en-US" sz="800"/>
              <a:t>Personality Strengths</a:t>
            </a:r>
          </a:p>
          <a:p>
            <a:pPr algn="ctr"/>
            <a:r>
              <a:rPr lang="en-US" sz="800"/>
              <a:t>13.3%</a:t>
            </a:r>
          </a:p>
          <a:p>
            <a:pPr algn="ctr"/>
            <a:endParaRPr lang="en-US" sz="300"/>
          </a:p>
          <a:p>
            <a:pPr algn="ctr"/>
            <a:r>
              <a:rPr lang="en-US" sz="800"/>
              <a:t>Give Feedback on</a:t>
            </a:r>
          </a:p>
          <a:p>
            <a:pPr algn="ctr"/>
            <a:r>
              <a:rPr lang="en-US" sz="800"/>
              <a:t>Performance Weaknesses</a:t>
            </a:r>
          </a:p>
          <a:p>
            <a:pPr algn="ctr"/>
            <a:r>
              <a:rPr lang="en-US" sz="800"/>
              <a:t>11.9%</a:t>
            </a:r>
          </a:p>
          <a:p>
            <a:pPr algn="ctr"/>
            <a:endParaRPr lang="en-US" sz="300"/>
          </a:p>
          <a:p>
            <a:pPr algn="ctr"/>
            <a:r>
              <a:rPr lang="en-US" sz="800"/>
              <a:t>Give Feedback on</a:t>
            </a:r>
          </a:p>
          <a:p>
            <a:pPr algn="ctr"/>
            <a:r>
              <a:rPr lang="en-US" sz="800"/>
              <a:t>Performance Strengths</a:t>
            </a:r>
          </a:p>
          <a:p>
            <a:pPr algn="ctr"/>
            <a:r>
              <a:rPr lang="en-US" sz="800"/>
              <a:t>8.0%</a:t>
            </a:r>
          </a:p>
          <a:p>
            <a:pPr algn="ctr"/>
            <a:endParaRPr lang="en-US" sz="800"/>
          </a:p>
        </p:txBody>
      </p:sp>
      <p:grpSp>
        <p:nvGrpSpPr>
          <p:cNvPr id="2" name="Group 54"/>
          <p:cNvGrpSpPr>
            <a:grpSpLocks/>
          </p:cNvGrpSpPr>
          <p:nvPr/>
        </p:nvGrpSpPr>
        <p:grpSpPr bwMode="auto">
          <a:xfrm>
            <a:off x="5791210" y="2431485"/>
            <a:ext cx="1462088" cy="3505200"/>
            <a:chOff x="3456" y="1296"/>
            <a:chExt cx="921" cy="2208"/>
          </a:xfrm>
        </p:grpSpPr>
        <p:sp>
          <p:nvSpPr>
            <p:cNvPr id="40998" name="Rectangle 17"/>
            <p:cNvSpPr>
              <a:spLocks noChangeArrowheads="1"/>
            </p:cNvSpPr>
            <p:nvPr/>
          </p:nvSpPr>
          <p:spPr bwMode="auto">
            <a:xfrm>
              <a:off x="3456" y="1296"/>
              <a:ext cx="921" cy="2208"/>
            </a:xfrm>
            <a:prstGeom prst="rect">
              <a:avLst/>
            </a:prstGeom>
            <a:solidFill>
              <a:schemeClr val="bg1"/>
            </a:solidFill>
            <a:ln w="9525">
              <a:solidFill>
                <a:schemeClr val="tx1"/>
              </a:solidFill>
              <a:miter lim="800000"/>
              <a:headEnd/>
              <a:tailEnd/>
            </a:ln>
          </p:spPr>
          <p:txBody>
            <a:bodyPr wrap="none"/>
            <a:lstStyle/>
            <a:p>
              <a:r>
                <a:rPr lang="en-US" sz="800"/>
                <a:t>This role includes activities</a:t>
              </a:r>
            </a:p>
            <a:p>
              <a:r>
                <a:rPr lang="en-US" sz="800"/>
                <a:t>undertaken to help </a:t>
              </a:r>
            </a:p>
            <a:p>
              <a:r>
                <a:rPr lang="en-US" sz="800"/>
                <a:t>employees locate</a:t>
              </a:r>
            </a:p>
            <a:p>
              <a:r>
                <a:rPr lang="en-US" sz="800"/>
                <a:t>development opportunities,</a:t>
              </a:r>
            </a:p>
            <a:p>
              <a:r>
                <a:rPr lang="en-US" sz="800"/>
                <a:t>in their current jobs and</a:t>
              </a:r>
            </a:p>
            <a:p>
              <a:r>
                <a:rPr lang="en-US" sz="800"/>
                <a:t>beyond.</a:t>
              </a:r>
            </a:p>
          </p:txBody>
        </p:sp>
        <p:sp>
          <p:nvSpPr>
            <p:cNvPr id="40999" name="Rectangle 43"/>
            <p:cNvSpPr>
              <a:spLocks noChangeArrowheads="1"/>
            </p:cNvSpPr>
            <p:nvPr/>
          </p:nvSpPr>
          <p:spPr bwMode="auto">
            <a:xfrm>
              <a:off x="3456" y="2304"/>
              <a:ext cx="921" cy="1180"/>
            </a:xfrm>
            <a:prstGeom prst="rect">
              <a:avLst/>
            </a:prstGeom>
            <a:noFill/>
            <a:ln w="9525">
              <a:noFill/>
              <a:miter lim="800000"/>
              <a:headEnd/>
              <a:tailEnd/>
            </a:ln>
          </p:spPr>
          <p:txBody>
            <a:bodyPr wrap="none"/>
            <a:lstStyle/>
            <a:p>
              <a:pPr algn="ctr"/>
              <a:r>
                <a:rPr lang="en-US" sz="800" b="1"/>
                <a:t>Activity &amp; Impact</a:t>
              </a:r>
            </a:p>
            <a:p>
              <a:pPr algn="ctr"/>
              <a:endParaRPr lang="en-US" sz="300" b="1"/>
            </a:p>
            <a:p>
              <a:pPr algn="ctr"/>
              <a:r>
                <a:rPr lang="en-US" sz="800"/>
                <a:t>Help Employees Find</a:t>
              </a:r>
            </a:p>
            <a:p>
              <a:pPr algn="ctr"/>
              <a:r>
                <a:rPr lang="en-US" sz="800"/>
                <a:t>Training</a:t>
              </a:r>
            </a:p>
            <a:p>
              <a:pPr algn="ctr"/>
              <a:r>
                <a:rPr lang="en-US" sz="800"/>
                <a:t>13.6%</a:t>
              </a:r>
            </a:p>
            <a:p>
              <a:pPr algn="ctr"/>
              <a:endParaRPr lang="en-US" sz="300"/>
            </a:p>
            <a:p>
              <a:pPr algn="ctr"/>
              <a:r>
                <a:rPr lang="en-US" sz="800"/>
                <a:t>Pass Along Job Openings</a:t>
              </a:r>
            </a:p>
            <a:p>
              <a:pPr algn="ctr"/>
              <a:r>
                <a:rPr lang="en-US" sz="800"/>
                <a:t>10.3%</a:t>
              </a:r>
            </a:p>
            <a:p>
              <a:pPr algn="ctr"/>
              <a:endParaRPr lang="en-US" sz="300"/>
            </a:p>
            <a:p>
              <a:pPr algn="ctr"/>
              <a:r>
                <a:rPr lang="en-US" sz="800"/>
                <a:t>Pass Along Development</a:t>
              </a:r>
            </a:p>
            <a:p>
              <a:pPr algn="ctr"/>
              <a:r>
                <a:rPr lang="en-US" sz="800"/>
                <a:t>Opportunities</a:t>
              </a:r>
            </a:p>
            <a:p>
              <a:pPr algn="ctr"/>
              <a:r>
                <a:rPr lang="en-US" sz="800"/>
                <a:t>8.7%</a:t>
              </a:r>
            </a:p>
          </p:txBody>
        </p:sp>
      </p:grpSp>
      <p:sp>
        <p:nvSpPr>
          <p:cNvPr id="40981" name="Rectangle 14"/>
          <p:cNvSpPr>
            <a:spLocks noChangeArrowheads="1"/>
          </p:cNvSpPr>
          <p:nvPr/>
        </p:nvSpPr>
        <p:spPr bwMode="auto">
          <a:xfrm>
            <a:off x="685810" y="2431485"/>
            <a:ext cx="1462088" cy="3505200"/>
          </a:xfrm>
          <a:prstGeom prst="rect">
            <a:avLst/>
          </a:prstGeom>
          <a:solidFill>
            <a:schemeClr val="bg1"/>
          </a:solidFill>
          <a:ln w="9525">
            <a:solidFill>
              <a:schemeClr val="tx1"/>
            </a:solidFill>
            <a:miter lim="800000"/>
            <a:headEnd/>
            <a:tailEnd/>
          </a:ln>
        </p:spPr>
        <p:txBody>
          <a:bodyPr wrap="none"/>
          <a:lstStyle/>
          <a:p>
            <a:r>
              <a:rPr lang="en-US" sz="800"/>
              <a:t>This role consists of activities </a:t>
            </a:r>
          </a:p>
          <a:p>
            <a:r>
              <a:rPr lang="en-US" sz="800"/>
              <a:t>that ensure employees </a:t>
            </a:r>
          </a:p>
          <a:p>
            <a:r>
              <a:rPr lang="en-US" sz="800"/>
              <a:t>know performance evaluation </a:t>
            </a:r>
          </a:p>
          <a:p>
            <a:r>
              <a:rPr lang="en-US" sz="800"/>
              <a:t>criteria, have development</a:t>
            </a:r>
          </a:p>
          <a:p>
            <a:r>
              <a:rPr lang="en-US" sz="800"/>
              <a:t>plans, and acquire </a:t>
            </a:r>
          </a:p>
          <a:p>
            <a:r>
              <a:rPr lang="en-US" sz="800"/>
              <a:t>needed knowledge and skills.</a:t>
            </a:r>
          </a:p>
          <a:p>
            <a:endParaRPr lang="en-US" sz="800"/>
          </a:p>
          <a:p>
            <a:endParaRPr lang="en-US" sz="800"/>
          </a:p>
          <a:p>
            <a:endParaRPr lang="en-US" sz="800"/>
          </a:p>
          <a:p>
            <a:endParaRPr lang="en-US" sz="800"/>
          </a:p>
        </p:txBody>
      </p:sp>
      <p:sp>
        <p:nvSpPr>
          <p:cNvPr id="40982" name="Rectangle 28"/>
          <p:cNvSpPr>
            <a:spLocks noChangeArrowheads="1"/>
          </p:cNvSpPr>
          <p:nvPr/>
        </p:nvSpPr>
        <p:spPr bwMode="auto">
          <a:xfrm>
            <a:off x="685810" y="1898085"/>
            <a:ext cx="1462088" cy="533400"/>
          </a:xfrm>
          <a:prstGeom prst="rect">
            <a:avLst/>
          </a:prstGeom>
          <a:solidFill>
            <a:srgbClr val="C3DCC2"/>
          </a:solidFill>
          <a:ln w="9525">
            <a:solidFill>
              <a:schemeClr val="tx1"/>
            </a:solidFill>
            <a:miter lim="800000"/>
            <a:headEnd/>
            <a:tailEnd/>
          </a:ln>
        </p:spPr>
        <p:txBody>
          <a:bodyPr wrap="none" anchor="ctr"/>
          <a:lstStyle/>
          <a:p>
            <a:pPr algn="ctr"/>
            <a:r>
              <a:rPr lang="en-US" sz="1000" b="1"/>
              <a:t>Performance and </a:t>
            </a:r>
          </a:p>
          <a:p>
            <a:pPr algn="ctr"/>
            <a:r>
              <a:rPr lang="en-US" sz="1000" b="1"/>
              <a:t>Development </a:t>
            </a:r>
          </a:p>
          <a:p>
            <a:pPr algn="ctr"/>
            <a:r>
              <a:rPr lang="en-US" sz="1000" b="1"/>
              <a:t>Strategist</a:t>
            </a:r>
          </a:p>
        </p:txBody>
      </p:sp>
      <p:sp>
        <p:nvSpPr>
          <p:cNvPr id="40983" name="Rectangle 44"/>
          <p:cNvSpPr>
            <a:spLocks noChangeArrowheads="1"/>
          </p:cNvSpPr>
          <p:nvPr/>
        </p:nvSpPr>
        <p:spPr bwMode="auto">
          <a:xfrm>
            <a:off x="685810" y="4031685"/>
            <a:ext cx="1462088" cy="1873250"/>
          </a:xfrm>
          <a:prstGeom prst="rect">
            <a:avLst/>
          </a:prstGeom>
          <a:noFill/>
          <a:ln w="9525">
            <a:noFill/>
            <a:miter lim="800000"/>
            <a:headEnd/>
            <a:tailEnd/>
          </a:ln>
        </p:spPr>
        <p:txBody>
          <a:bodyPr wrap="none"/>
          <a:lstStyle/>
          <a:p>
            <a:pPr algn="ctr"/>
            <a:r>
              <a:rPr lang="en-US" sz="800" b="1"/>
              <a:t>Activity &amp; Impact</a:t>
            </a:r>
          </a:p>
          <a:p>
            <a:pPr algn="ctr"/>
            <a:endParaRPr lang="en-US" sz="300"/>
          </a:p>
          <a:p>
            <a:pPr algn="ctr"/>
            <a:r>
              <a:rPr lang="en-US" sz="800"/>
              <a:t>Explain Performance</a:t>
            </a:r>
          </a:p>
          <a:p>
            <a:pPr algn="ctr"/>
            <a:r>
              <a:rPr lang="en-US" sz="800"/>
              <a:t>Evaluation Standards</a:t>
            </a:r>
          </a:p>
          <a:p>
            <a:pPr algn="ctr"/>
            <a:r>
              <a:rPr lang="en-US" sz="800"/>
              <a:t>19.8%</a:t>
            </a:r>
          </a:p>
          <a:p>
            <a:pPr algn="ctr"/>
            <a:endParaRPr lang="en-US" sz="300"/>
          </a:p>
          <a:p>
            <a:pPr algn="ctr"/>
            <a:r>
              <a:rPr lang="en-US" sz="800"/>
              <a:t>Create Individual</a:t>
            </a:r>
          </a:p>
          <a:p>
            <a:pPr algn="ctr"/>
            <a:r>
              <a:rPr lang="en-US" sz="800"/>
              <a:t>Development Plans (IDPs)</a:t>
            </a:r>
          </a:p>
          <a:p>
            <a:pPr algn="ctr"/>
            <a:r>
              <a:rPr lang="en-US" sz="800"/>
              <a:t>12.0%</a:t>
            </a:r>
          </a:p>
          <a:p>
            <a:pPr algn="ctr"/>
            <a:endParaRPr lang="en-US" sz="300"/>
          </a:p>
          <a:p>
            <a:pPr algn="ctr"/>
            <a:r>
              <a:rPr lang="en-US" sz="800"/>
              <a:t>Ensure Necessary</a:t>
            </a:r>
          </a:p>
          <a:p>
            <a:pPr algn="ctr"/>
            <a:r>
              <a:rPr lang="en-US" sz="800"/>
              <a:t>Skills/Knowledge</a:t>
            </a:r>
          </a:p>
          <a:p>
            <a:pPr algn="ctr"/>
            <a:r>
              <a:rPr lang="en-US" sz="800"/>
              <a:t>6.7%</a:t>
            </a:r>
          </a:p>
          <a:p>
            <a:pPr algn="ctr"/>
            <a:endParaRPr lang="en-US" sz="800"/>
          </a:p>
        </p:txBody>
      </p:sp>
      <p:grpSp>
        <p:nvGrpSpPr>
          <p:cNvPr id="3" name="Group 52"/>
          <p:cNvGrpSpPr>
            <a:grpSpLocks/>
          </p:cNvGrpSpPr>
          <p:nvPr/>
        </p:nvGrpSpPr>
        <p:grpSpPr bwMode="auto">
          <a:xfrm>
            <a:off x="2438410" y="2431485"/>
            <a:ext cx="1462088" cy="3505200"/>
            <a:chOff x="1344" y="1296"/>
            <a:chExt cx="921" cy="2208"/>
          </a:xfrm>
        </p:grpSpPr>
        <p:sp>
          <p:nvSpPr>
            <p:cNvPr id="40996" name="Rectangle 15"/>
            <p:cNvSpPr>
              <a:spLocks noChangeArrowheads="1"/>
            </p:cNvSpPr>
            <p:nvPr/>
          </p:nvSpPr>
          <p:spPr bwMode="auto">
            <a:xfrm>
              <a:off x="1344" y="1296"/>
              <a:ext cx="921" cy="2208"/>
            </a:xfrm>
            <a:prstGeom prst="rect">
              <a:avLst/>
            </a:prstGeom>
            <a:solidFill>
              <a:schemeClr val="bg1"/>
            </a:solidFill>
            <a:ln w="9525">
              <a:solidFill>
                <a:schemeClr val="tx1"/>
              </a:solidFill>
              <a:miter lim="800000"/>
              <a:headEnd/>
              <a:tailEnd/>
            </a:ln>
          </p:spPr>
          <p:txBody>
            <a:bodyPr wrap="none"/>
            <a:lstStyle/>
            <a:p>
              <a:r>
                <a:rPr lang="en-US" sz="800"/>
                <a:t>This role includes activities</a:t>
              </a:r>
            </a:p>
            <a:p>
              <a:r>
                <a:rPr lang="en-US" sz="800"/>
                <a:t>undertaken to help </a:t>
              </a:r>
            </a:p>
            <a:p>
              <a:r>
                <a:rPr lang="en-US" sz="800"/>
                <a:t>employees apply newfound</a:t>
              </a:r>
            </a:p>
            <a:p>
              <a:r>
                <a:rPr lang="en-US" sz="800"/>
                <a:t>skills and knowledge or to </a:t>
              </a:r>
            </a:p>
            <a:p>
              <a:r>
                <a:rPr lang="en-US" sz="800"/>
                <a:t>help employees learn from </a:t>
              </a:r>
            </a:p>
            <a:p>
              <a:r>
                <a:rPr lang="en-US" sz="800"/>
                <a:t>their managers’ experiences.</a:t>
              </a:r>
            </a:p>
          </p:txBody>
        </p:sp>
        <p:sp>
          <p:nvSpPr>
            <p:cNvPr id="40997" name="Rectangle 45"/>
            <p:cNvSpPr>
              <a:spLocks noChangeArrowheads="1"/>
            </p:cNvSpPr>
            <p:nvPr/>
          </p:nvSpPr>
          <p:spPr bwMode="auto">
            <a:xfrm>
              <a:off x="1344" y="2304"/>
              <a:ext cx="921" cy="1200"/>
            </a:xfrm>
            <a:prstGeom prst="rect">
              <a:avLst/>
            </a:prstGeom>
            <a:noFill/>
            <a:ln w="9525">
              <a:noFill/>
              <a:miter lim="800000"/>
              <a:headEnd/>
              <a:tailEnd/>
            </a:ln>
          </p:spPr>
          <p:txBody>
            <a:bodyPr wrap="none"/>
            <a:lstStyle/>
            <a:p>
              <a:pPr algn="ctr"/>
              <a:r>
                <a:rPr lang="en-US" sz="800" b="1"/>
                <a:t>Activity &amp; Impact</a:t>
              </a:r>
            </a:p>
            <a:p>
              <a:pPr algn="ctr"/>
              <a:endParaRPr lang="en-US" sz="300" b="1"/>
            </a:p>
            <a:p>
              <a:pPr algn="ctr"/>
              <a:r>
                <a:rPr lang="en-US" sz="800"/>
                <a:t>Help Employees Apply</a:t>
              </a:r>
            </a:p>
            <a:p>
              <a:pPr algn="ctr"/>
              <a:r>
                <a:rPr lang="en-US" sz="800"/>
                <a:t>New Skills/Knowledge</a:t>
              </a:r>
            </a:p>
            <a:p>
              <a:pPr algn="ctr"/>
              <a:r>
                <a:rPr lang="en-US" sz="800"/>
                <a:t>11.6%</a:t>
              </a:r>
            </a:p>
            <a:p>
              <a:pPr algn="ctr"/>
              <a:endParaRPr lang="en-US" sz="300"/>
            </a:p>
            <a:p>
              <a:pPr algn="ctr"/>
              <a:r>
                <a:rPr lang="en-US" sz="800"/>
                <a:t>Teach New Skill</a:t>
              </a:r>
            </a:p>
            <a:p>
              <a:pPr algn="ctr"/>
              <a:r>
                <a:rPr lang="en-US" sz="800"/>
                <a:t>or Procedure</a:t>
              </a:r>
            </a:p>
            <a:p>
              <a:pPr algn="ctr"/>
              <a:r>
                <a:rPr lang="en-US" sz="800"/>
                <a:t>7.7%</a:t>
              </a:r>
            </a:p>
            <a:p>
              <a:pPr algn="ctr"/>
              <a:endParaRPr lang="en-US" sz="300"/>
            </a:p>
            <a:p>
              <a:pPr algn="ctr"/>
              <a:r>
                <a:rPr lang="en-US" sz="800"/>
                <a:t>Give Advice from Own</a:t>
              </a:r>
            </a:p>
            <a:p>
              <a:pPr algn="ctr"/>
              <a:r>
                <a:rPr lang="en-US" sz="800"/>
                <a:t>Experience</a:t>
              </a:r>
            </a:p>
            <a:p>
              <a:pPr algn="ctr"/>
              <a:r>
                <a:rPr lang="en-US" sz="800"/>
                <a:t>6.7%</a:t>
              </a:r>
            </a:p>
          </p:txBody>
        </p:sp>
      </p:grpSp>
      <p:sp>
        <p:nvSpPr>
          <p:cNvPr id="40985" name="Rectangle 16"/>
          <p:cNvSpPr>
            <a:spLocks noChangeArrowheads="1"/>
          </p:cNvSpPr>
          <p:nvPr/>
        </p:nvSpPr>
        <p:spPr bwMode="auto">
          <a:xfrm>
            <a:off x="4114810" y="2431485"/>
            <a:ext cx="1462088" cy="3505200"/>
          </a:xfrm>
          <a:prstGeom prst="rect">
            <a:avLst/>
          </a:prstGeom>
          <a:solidFill>
            <a:schemeClr val="bg1"/>
          </a:solidFill>
          <a:ln w="9525">
            <a:solidFill>
              <a:schemeClr val="tx1"/>
            </a:solidFill>
            <a:miter lim="800000"/>
            <a:headEnd/>
            <a:tailEnd/>
          </a:ln>
        </p:spPr>
        <p:txBody>
          <a:bodyPr wrap="none"/>
          <a:lstStyle/>
          <a:p>
            <a:r>
              <a:rPr lang="en-US" sz="800"/>
              <a:t>This role consists of </a:t>
            </a:r>
          </a:p>
          <a:p>
            <a:r>
              <a:rPr lang="en-US" sz="800"/>
              <a:t>activities that enable </a:t>
            </a:r>
          </a:p>
          <a:p>
            <a:r>
              <a:rPr lang="en-US" sz="800"/>
              <a:t>employees to learn from the </a:t>
            </a:r>
          </a:p>
          <a:p>
            <a:r>
              <a:rPr lang="en-US" sz="800"/>
              <a:t>experiences acquired </a:t>
            </a:r>
          </a:p>
          <a:p>
            <a:r>
              <a:rPr lang="en-US" sz="800"/>
              <a:t>through their projects </a:t>
            </a:r>
          </a:p>
          <a:p>
            <a:r>
              <a:rPr lang="en-US" sz="800"/>
              <a:t>and assignments.</a:t>
            </a:r>
          </a:p>
        </p:txBody>
      </p:sp>
      <p:sp>
        <p:nvSpPr>
          <p:cNvPr id="40986" name="Rectangle 30"/>
          <p:cNvSpPr>
            <a:spLocks noChangeArrowheads="1"/>
          </p:cNvSpPr>
          <p:nvPr/>
        </p:nvSpPr>
        <p:spPr bwMode="auto">
          <a:xfrm>
            <a:off x="4114810" y="1898085"/>
            <a:ext cx="1462088" cy="533400"/>
          </a:xfrm>
          <a:prstGeom prst="rect">
            <a:avLst/>
          </a:prstGeom>
          <a:solidFill>
            <a:srgbClr val="98C397"/>
          </a:solidFill>
          <a:ln w="9525">
            <a:solidFill>
              <a:schemeClr val="tx1"/>
            </a:solidFill>
            <a:miter lim="800000"/>
            <a:headEnd/>
            <a:tailEnd/>
          </a:ln>
        </p:spPr>
        <p:txBody>
          <a:bodyPr wrap="none" anchor="ctr"/>
          <a:lstStyle/>
          <a:p>
            <a:pPr algn="ctr"/>
            <a:r>
              <a:rPr lang="en-US" sz="1000" b="1"/>
              <a:t>Learning-</a:t>
            </a:r>
          </a:p>
          <a:p>
            <a:pPr algn="ctr"/>
            <a:r>
              <a:rPr lang="en-US" sz="1000" b="1"/>
              <a:t>Experience </a:t>
            </a:r>
          </a:p>
          <a:p>
            <a:pPr algn="ctr"/>
            <a:r>
              <a:rPr lang="en-US" sz="1000" b="1"/>
              <a:t>Architect</a:t>
            </a:r>
          </a:p>
        </p:txBody>
      </p:sp>
      <p:sp>
        <p:nvSpPr>
          <p:cNvPr id="40987" name="Rectangle 46"/>
          <p:cNvSpPr>
            <a:spLocks noChangeArrowheads="1"/>
          </p:cNvSpPr>
          <p:nvPr/>
        </p:nvSpPr>
        <p:spPr bwMode="auto">
          <a:xfrm>
            <a:off x="4114810" y="4031685"/>
            <a:ext cx="1462088" cy="1905000"/>
          </a:xfrm>
          <a:prstGeom prst="rect">
            <a:avLst/>
          </a:prstGeom>
          <a:noFill/>
          <a:ln w="9525">
            <a:noFill/>
            <a:miter lim="800000"/>
            <a:headEnd/>
            <a:tailEnd/>
          </a:ln>
        </p:spPr>
        <p:txBody>
          <a:bodyPr wrap="none"/>
          <a:lstStyle/>
          <a:p>
            <a:pPr algn="ctr"/>
            <a:r>
              <a:rPr lang="en-US" sz="800" b="1"/>
              <a:t>Activity &amp; Impact</a:t>
            </a:r>
          </a:p>
          <a:p>
            <a:pPr algn="ctr"/>
            <a:endParaRPr lang="en-US" sz="300" b="1"/>
          </a:p>
          <a:p>
            <a:pPr algn="ctr"/>
            <a:r>
              <a:rPr lang="en-US" sz="800"/>
              <a:t>Ensure Projects Are</a:t>
            </a:r>
          </a:p>
          <a:p>
            <a:pPr algn="ctr"/>
            <a:r>
              <a:rPr lang="en-US" sz="800"/>
              <a:t>Learning Experiences</a:t>
            </a:r>
          </a:p>
          <a:p>
            <a:pPr algn="ctr"/>
            <a:r>
              <a:rPr lang="en-US" sz="800"/>
              <a:t>19.8%</a:t>
            </a:r>
          </a:p>
          <a:p>
            <a:pPr algn="ctr"/>
            <a:endParaRPr lang="en-US" sz="300"/>
          </a:p>
          <a:p>
            <a:pPr algn="ctr"/>
            <a:r>
              <a:rPr lang="en-US" sz="800"/>
              <a:t>Provide Experiences That</a:t>
            </a:r>
          </a:p>
          <a:p>
            <a:pPr algn="ctr"/>
            <a:r>
              <a:rPr lang="en-US" sz="800"/>
              <a:t>Develop Employees</a:t>
            </a:r>
          </a:p>
          <a:p>
            <a:pPr algn="ctr"/>
            <a:r>
              <a:rPr lang="en-US" sz="800"/>
              <a:t>19.1%</a:t>
            </a:r>
          </a:p>
        </p:txBody>
      </p:sp>
      <p:pic>
        <p:nvPicPr>
          <p:cNvPr id="40988" name="Picture 55" descr="2 People at Table w papers"/>
          <p:cNvPicPr>
            <a:picLocks noGrp="1" noChangeAspect="1" noChangeArrowheads="1"/>
          </p:cNvPicPr>
          <p:nvPr>
            <p:ph idx="1"/>
          </p:nvPr>
        </p:nvPicPr>
        <p:blipFill>
          <a:blip r:embed="rId3" cstate="print"/>
          <a:srcRect/>
          <a:stretch>
            <a:fillRect/>
          </a:stretch>
        </p:blipFill>
        <p:spPr>
          <a:xfrm>
            <a:off x="914410" y="3345885"/>
            <a:ext cx="1009650" cy="585788"/>
          </a:xfrm>
          <a:noFill/>
        </p:spPr>
      </p:pic>
      <p:pic>
        <p:nvPicPr>
          <p:cNvPr id="40989" name="Picture 57" descr="Clipboard Man"/>
          <p:cNvPicPr>
            <a:picLocks noChangeAspect="1" noChangeArrowheads="1"/>
          </p:cNvPicPr>
          <p:nvPr/>
        </p:nvPicPr>
        <p:blipFill>
          <a:blip r:embed="rId4" cstate="print"/>
          <a:srcRect/>
          <a:stretch>
            <a:fillRect/>
          </a:stretch>
        </p:blipFill>
        <p:spPr bwMode="auto">
          <a:xfrm>
            <a:off x="2743210" y="3269685"/>
            <a:ext cx="442913" cy="685800"/>
          </a:xfrm>
          <a:prstGeom prst="rect">
            <a:avLst/>
          </a:prstGeom>
          <a:noFill/>
          <a:ln w="9525">
            <a:noFill/>
            <a:miter lim="800000"/>
            <a:headEnd/>
            <a:tailEnd/>
          </a:ln>
        </p:spPr>
      </p:pic>
      <p:pic>
        <p:nvPicPr>
          <p:cNvPr id="40990" name="Picture 61" descr="Businesswoman"/>
          <p:cNvPicPr>
            <a:picLocks noChangeAspect="1" noChangeArrowheads="1"/>
          </p:cNvPicPr>
          <p:nvPr/>
        </p:nvPicPr>
        <p:blipFill>
          <a:blip r:embed="rId5" cstate="print"/>
          <a:srcRect/>
          <a:stretch>
            <a:fillRect/>
          </a:stretch>
        </p:blipFill>
        <p:spPr bwMode="auto">
          <a:xfrm>
            <a:off x="3276610" y="3269685"/>
            <a:ext cx="357188" cy="762000"/>
          </a:xfrm>
          <a:prstGeom prst="rect">
            <a:avLst/>
          </a:prstGeom>
          <a:noFill/>
          <a:ln w="9525">
            <a:noFill/>
            <a:miter lim="800000"/>
            <a:headEnd/>
            <a:tailEnd/>
          </a:ln>
        </p:spPr>
      </p:pic>
      <p:pic>
        <p:nvPicPr>
          <p:cNvPr id="40991" name="Picture 65" descr="Interview B&amp;W"/>
          <p:cNvPicPr>
            <a:picLocks noChangeAspect="1" noChangeArrowheads="1"/>
          </p:cNvPicPr>
          <p:nvPr/>
        </p:nvPicPr>
        <p:blipFill>
          <a:blip r:embed="rId6" cstate="print"/>
          <a:srcRect/>
          <a:stretch>
            <a:fillRect/>
          </a:stretch>
        </p:blipFill>
        <p:spPr bwMode="auto">
          <a:xfrm>
            <a:off x="7772410" y="3345885"/>
            <a:ext cx="1003300" cy="604838"/>
          </a:xfrm>
          <a:prstGeom prst="rect">
            <a:avLst/>
          </a:prstGeom>
          <a:noFill/>
          <a:ln w="9525">
            <a:noFill/>
            <a:miter lim="800000"/>
            <a:headEnd/>
            <a:tailEnd/>
          </a:ln>
        </p:spPr>
      </p:pic>
      <p:pic>
        <p:nvPicPr>
          <p:cNvPr id="40992" name="Picture 67" descr="People Going Thru Doors"/>
          <p:cNvPicPr>
            <a:picLocks noChangeAspect="1" noChangeArrowheads="1"/>
          </p:cNvPicPr>
          <p:nvPr/>
        </p:nvPicPr>
        <p:blipFill>
          <a:blip r:embed="rId7" cstate="print"/>
          <a:srcRect/>
          <a:stretch>
            <a:fillRect/>
          </a:stretch>
        </p:blipFill>
        <p:spPr bwMode="auto">
          <a:xfrm>
            <a:off x="4419610" y="3345885"/>
            <a:ext cx="838200" cy="677863"/>
          </a:xfrm>
          <a:prstGeom prst="rect">
            <a:avLst/>
          </a:prstGeom>
          <a:noFill/>
          <a:ln w="9525">
            <a:noFill/>
            <a:miter lim="800000"/>
            <a:headEnd/>
            <a:tailEnd/>
          </a:ln>
        </p:spPr>
      </p:pic>
      <p:sp>
        <p:nvSpPr>
          <p:cNvPr id="40993" name="Line 69"/>
          <p:cNvSpPr>
            <a:spLocks noChangeShapeType="1"/>
          </p:cNvSpPr>
          <p:nvPr/>
        </p:nvSpPr>
        <p:spPr bwMode="auto">
          <a:xfrm flipV="1">
            <a:off x="2286010" y="1593285"/>
            <a:ext cx="0" cy="4800600"/>
          </a:xfrm>
          <a:prstGeom prst="line">
            <a:avLst/>
          </a:prstGeom>
          <a:noFill/>
          <a:ln w="9525">
            <a:solidFill>
              <a:schemeClr val="tx1"/>
            </a:solidFill>
            <a:prstDash val="lgDash"/>
            <a:round/>
            <a:headEnd/>
            <a:tailEnd/>
          </a:ln>
        </p:spPr>
        <p:txBody>
          <a:bodyPr/>
          <a:lstStyle/>
          <a:p>
            <a:endParaRPr lang="en-US"/>
          </a:p>
        </p:txBody>
      </p:sp>
      <p:sp>
        <p:nvSpPr>
          <p:cNvPr id="40994" name="Line 70"/>
          <p:cNvSpPr>
            <a:spLocks noChangeShapeType="1"/>
          </p:cNvSpPr>
          <p:nvPr/>
        </p:nvSpPr>
        <p:spPr bwMode="auto">
          <a:xfrm flipV="1">
            <a:off x="7391410" y="1593285"/>
            <a:ext cx="0" cy="4800600"/>
          </a:xfrm>
          <a:prstGeom prst="line">
            <a:avLst/>
          </a:prstGeom>
          <a:noFill/>
          <a:ln w="9525">
            <a:solidFill>
              <a:schemeClr val="tx1"/>
            </a:solidFill>
            <a:prstDash val="lgDash"/>
            <a:round/>
            <a:headEnd/>
            <a:tailEnd/>
          </a:ln>
        </p:spPr>
        <p:txBody>
          <a:bodyPr/>
          <a:lstStyle/>
          <a:p>
            <a:endParaRPr lang="en-US"/>
          </a:p>
        </p:txBody>
      </p:sp>
      <p:pic>
        <p:nvPicPr>
          <p:cNvPr id="40995" name="Picture 71" descr="2 people with paper"/>
          <p:cNvPicPr>
            <a:picLocks noChangeAspect="1" noChangeArrowheads="1"/>
          </p:cNvPicPr>
          <p:nvPr/>
        </p:nvPicPr>
        <p:blipFill>
          <a:blip r:embed="rId8" cstate="print"/>
          <a:srcRect/>
          <a:stretch>
            <a:fillRect/>
          </a:stretch>
        </p:blipFill>
        <p:spPr bwMode="auto">
          <a:xfrm>
            <a:off x="6172210" y="3269685"/>
            <a:ext cx="762000" cy="64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95250"/>
            <a:ext cx="7315200" cy="1066800"/>
          </a:xfrm>
        </p:spPr>
        <p:txBody>
          <a:bodyPr/>
          <a:lstStyle/>
          <a:p>
            <a:r>
              <a:rPr lang="en-US" sz="3200" dirty="0" smtClean="0">
                <a:cs typeface="Tahoma" pitchFamily="34" charset="0"/>
              </a:rPr>
              <a:t/>
            </a:r>
            <a:br>
              <a:rPr lang="en-US" sz="3200" dirty="0" smtClean="0">
                <a:cs typeface="Tahoma" pitchFamily="34" charset="0"/>
              </a:rPr>
            </a:br>
            <a:r>
              <a:rPr lang="en-US" sz="3200" dirty="0" smtClean="0">
                <a:cs typeface="Tahoma" pitchFamily="34" charset="0"/>
              </a:rPr>
              <a:t>Our Goals</a:t>
            </a:r>
            <a:endParaRPr lang="en-US" sz="3200" dirty="0">
              <a:cs typeface="Tahoma" pitchFamily="34" charset="0"/>
            </a:endParaRPr>
          </a:p>
        </p:txBody>
      </p:sp>
      <p:sp>
        <p:nvSpPr>
          <p:cNvPr id="6" name="Slide Number Placeholder 5"/>
          <p:cNvSpPr>
            <a:spLocks noGrp="1"/>
          </p:cNvSpPr>
          <p:nvPr>
            <p:ph type="sldNum" sz="quarter" idx="12"/>
          </p:nvPr>
        </p:nvSpPr>
        <p:spPr/>
        <p:txBody>
          <a:bodyPr/>
          <a:lstStyle/>
          <a:p>
            <a:pPr>
              <a:defRPr/>
            </a:pPr>
            <a:fld id="{1C2A75D9-0D29-4536-B613-33600C48735C}" type="slidenum">
              <a:rPr lang="en-US" smtClean="0">
                <a:solidFill>
                  <a:srgbClr val="000000"/>
                </a:solidFill>
              </a:rPr>
              <a:pPr>
                <a:defRPr/>
              </a:pPr>
              <a:t>9</a:t>
            </a:fld>
            <a:endParaRPr lang="en-US" dirty="0">
              <a:solidFill>
                <a:srgbClr val="000000"/>
              </a:solidFill>
            </a:endParaRPr>
          </a:p>
        </p:txBody>
      </p:sp>
      <p:sp>
        <p:nvSpPr>
          <p:cNvPr id="12" name="Rounded Rectangle 11"/>
          <p:cNvSpPr/>
          <p:nvPr/>
        </p:nvSpPr>
        <p:spPr>
          <a:xfrm>
            <a:off x="1676400" y="1343026"/>
            <a:ext cx="5791200" cy="12573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4F4F4"/>
                </a:solidFill>
                <a:cs typeface="Tahoma" pitchFamily="34" charset="0"/>
              </a:rPr>
              <a:t>To design a </a:t>
            </a:r>
            <a:r>
              <a:rPr lang="en-US" dirty="0" smtClean="0">
                <a:solidFill>
                  <a:srgbClr val="F4F4F4"/>
                </a:solidFill>
                <a:cs typeface="Tahoma" pitchFamily="34" charset="0"/>
              </a:rPr>
              <a:t>best-in-class </a:t>
            </a:r>
            <a:r>
              <a:rPr lang="en-US" dirty="0">
                <a:solidFill>
                  <a:srgbClr val="F4F4F4"/>
                </a:solidFill>
                <a:cs typeface="Tahoma" pitchFamily="34" charset="0"/>
              </a:rPr>
              <a:t>performance management </a:t>
            </a:r>
            <a:r>
              <a:rPr lang="en-US" dirty="0" smtClean="0">
                <a:solidFill>
                  <a:srgbClr val="F4F4F4"/>
                </a:solidFill>
                <a:cs typeface="Tahoma" pitchFamily="34" charset="0"/>
              </a:rPr>
              <a:t>system that aligns employee performance and development with Stanford’s mission and culture of excellence.</a:t>
            </a:r>
            <a:endParaRPr lang="en-US" dirty="0">
              <a:solidFill>
                <a:srgbClr val="F4F4F4"/>
              </a:solidFill>
            </a:endParaRPr>
          </a:p>
        </p:txBody>
      </p:sp>
      <p:sp>
        <p:nvSpPr>
          <p:cNvPr id="13" name="Oval 12"/>
          <p:cNvSpPr/>
          <p:nvPr/>
        </p:nvSpPr>
        <p:spPr>
          <a:xfrm>
            <a:off x="2443825" y="2932266"/>
            <a:ext cx="2486025" cy="2228850"/>
          </a:xfrm>
          <a:prstGeom prst="ellipse">
            <a:avLst/>
          </a:prstGeom>
          <a:solidFill>
            <a:srgbClr val="FFC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dirty="0" smtClean="0">
                <a:solidFill>
                  <a:srgbClr val="000000"/>
                </a:solidFill>
              </a:rPr>
              <a:t>People</a:t>
            </a:r>
            <a:endParaRPr lang="en-US" sz="2000" dirty="0">
              <a:solidFill>
                <a:srgbClr val="000000"/>
              </a:solidFill>
            </a:endParaRPr>
          </a:p>
        </p:txBody>
      </p:sp>
      <p:sp>
        <p:nvSpPr>
          <p:cNvPr id="14" name="Oval 13"/>
          <p:cNvSpPr/>
          <p:nvPr/>
        </p:nvSpPr>
        <p:spPr>
          <a:xfrm>
            <a:off x="4320250" y="2968746"/>
            <a:ext cx="2433334" cy="2238780"/>
          </a:xfrm>
          <a:prstGeom prst="ellipse">
            <a:avLst/>
          </a:prstGeom>
          <a:solidFill>
            <a:srgbClr val="D0A7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Process</a:t>
            </a:r>
            <a:endParaRPr lang="en-US" sz="2000" dirty="0">
              <a:solidFill>
                <a:srgbClr val="000000"/>
              </a:solidFill>
            </a:endParaRPr>
          </a:p>
        </p:txBody>
      </p:sp>
      <p:sp>
        <p:nvSpPr>
          <p:cNvPr id="15" name="Oval 14"/>
          <p:cNvSpPr/>
          <p:nvPr/>
        </p:nvSpPr>
        <p:spPr>
          <a:xfrm>
            <a:off x="3405850" y="4321700"/>
            <a:ext cx="2524125" cy="2324100"/>
          </a:xfrm>
          <a:prstGeom prst="ellipse">
            <a:avLst/>
          </a:prstGeom>
          <a:solidFill>
            <a:srgbClr val="918873">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0000"/>
                </a:solidFill>
              </a:rPr>
              <a:t>Technology</a:t>
            </a:r>
            <a:endParaRPr lang="en-US" sz="2000" dirty="0">
              <a:solidFill>
                <a:srgbClr val="000000"/>
              </a:solidFill>
            </a:endParaRPr>
          </a:p>
        </p:txBody>
      </p:sp>
      <p:sp>
        <p:nvSpPr>
          <p:cNvPr id="17" name="Up Arrow 16"/>
          <p:cNvSpPr/>
          <p:nvPr/>
        </p:nvSpPr>
        <p:spPr>
          <a:xfrm>
            <a:off x="4445400" y="2628900"/>
            <a:ext cx="342900" cy="361950"/>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ECE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ECECEC"/>
      </a:lt1>
      <a:dk2>
        <a:srgbClr val="000000"/>
      </a:dk2>
      <a:lt2>
        <a:srgbClr val="808080"/>
      </a:lt2>
      <a:accent1>
        <a:srgbClr val="00CC99"/>
      </a:accent1>
      <a:accent2>
        <a:srgbClr val="3333CC"/>
      </a:accent2>
      <a:accent3>
        <a:srgbClr val="F4F4F4"/>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EAEAEA"/>
    </a:lt1>
    <a:dk2>
      <a:srgbClr val="000000"/>
    </a:dk2>
    <a:lt2>
      <a:srgbClr val="808080"/>
    </a:lt2>
    <a:accent1>
      <a:srgbClr val="00CC99"/>
    </a:accent1>
    <a:accent2>
      <a:srgbClr val="3333CC"/>
    </a:accent2>
    <a:accent3>
      <a:srgbClr val="F3F3F3"/>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1160</TotalTime>
  <Words>4404</Words>
  <Application>Microsoft Office PowerPoint</Application>
  <PresentationFormat>On-screen Show (4:3)</PresentationFormat>
  <Paragraphs>706</Paragraphs>
  <Slides>41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Default Design</vt:lpstr>
      <vt:lpstr>Chart</vt:lpstr>
      <vt:lpstr>Performance Management @ Stanford Pat Keating, L&amp;OE</vt:lpstr>
      <vt:lpstr>Agenda</vt:lpstr>
      <vt:lpstr>Change Drivers</vt:lpstr>
      <vt:lpstr>The Business Case</vt:lpstr>
      <vt:lpstr>Engagement, Performance and Retention</vt:lpstr>
      <vt:lpstr>Business Value of Engaged Employees</vt:lpstr>
      <vt:lpstr>The Manager, Employee Development  and Performance</vt:lpstr>
      <vt:lpstr>FIVE LEAD ROLES FOR MANAGERS</vt:lpstr>
      <vt:lpstr> Our Goals</vt:lpstr>
      <vt:lpstr>Expected Outcomes</vt:lpstr>
      <vt:lpstr>Two-pronged Approach</vt:lpstr>
      <vt:lpstr>Performance Management Maturity Model</vt:lpstr>
      <vt:lpstr>Benchmarking Ivy Leagues</vt:lpstr>
      <vt:lpstr>Common Themes at Stanford </vt:lpstr>
      <vt:lpstr>Current State Summary</vt:lpstr>
      <vt:lpstr>PM Objectives:  What Are We Trying to Change Or Improve?</vt:lpstr>
      <vt:lpstr>Best in Class Performance Management Programs</vt:lpstr>
      <vt:lpstr>Components of the PMP - Outline</vt:lpstr>
      <vt:lpstr>Performance Management</vt:lpstr>
      <vt:lpstr>Pilot Issues</vt:lpstr>
      <vt:lpstr>Pilot Group – Focus and Scope</vt:lpstr>
      <vt:lpstr>Executive Sponsors </vt:lpstr>
      <vt:lpstr>Successful Change</vt:lpstr>
      <vt:lpstr>Engaged Leadership </vt:lpstr>
      <vt:lpstr>A Phased Approach (PILOT)</vt:lpstr>
      <vt:lpstr>Multi-Year Timeline</vt:lpstr>
      <vt:lpstr>Benefits of Participating in the Pilot</vt:lpstr>
      <vt:lpstr>Detailed Timeline</vt:lpstr>
      <vt:lpstr>High Level Strategy and Metrics Adoption to Impact</vt:lpstr>
      <vt:lpstr>The Business Case</vt:lpstr>
      <vt:lpstr>Questions</vt:lpstr>
      <vt:lpstr>Backup Slides</vt:lpstr>
      <vt:lpstr>Recommended Plan &amp; Deliverables</vt:lpstr>
      <vt:lpstr>FOCUSING ON WHAT MATTERS MOST</vt:lpstr>
      <vt:lpstr>Overall Employee Satisfaction Rate: 73%</vt:lpstr>
      <vt:lpstr>Overall Engagement Rate: 78%</vt:lpstr>
      <vt:lpstr>Strongest Dimension of Teamwork (tie)</vt:lpstr>
      <vt:lpstr>Slide 38</vt:lpstr>
      <vt:lpstr>Weakest Dimension: Feedback and Coaching</vt:lpstr>
      <vt:lpstr>Strongest Rated Individual Items: ~ 90% or higher Favorable </vt:lpstr>
      <vt:lpstr>Weakest Rated Individual Items: ~50% or lower Favorable </vt:lpstr>
    </vt:vector>
  </TitlesOfParts>
  <Company>Stanford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Management @ Stanford</dc:title>
  <dc:creator>Lavanya Gupta</dc:creator>
  <cp:lastModifiedBy>sedelman</cp:lastModifiedBy>
  <cp:revision>46</cp:revision>
  <dcterms:created xsi:type="dcterms:W3CDTF">2011-03-15T18:31:33Z</dcterms:created>
  <dcterms:modified xsi:type="dcterms:W3CDTF">2011-03-24T15:19:36Z</dcterms:modified>
</cp:coreProperties>
</file>