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ss, Matthew Mogulescu (Matt)" initials="RMM(" lastIdx="1" clrIdx="0">
    <p:extLst>
      <p:ext uri="{19B8F6BF-5375-455C-9EA6-DF929625EA0E}">
        <p15:presenceInfo xmlns:p15="http://schemas.microsoft.com/office/powerpoint/2012/main" userId="S::mmross@middlebury.edu::0f639c5e-2c04-48b2-9365-956838d5464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60" autoAdjust="0"/>
    <p:restoredTop sz="95126"/>
  </p:normalViewPr>
  <p:slideViewPr>
    <p:cSldViewPr snapToGrid="0" snapToObjects="1">
      <p:cViewPr varScale="1">
        <p:scale>
          <a:sx n="125" d="100"/>
          <a:sy n="125" d="100"/>
        </p:scale>
        <p:origin x="70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E2A8F-10FB-414E-9A5B-C87BE684A796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FD04C-B1F5-4142-AACC-3147CDB1D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650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E2A8F-10FB-414E-9A5B-C87BE684A796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FD04C-B1F5-4142-AACC-3147CDB1D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04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E2A8F-10FB-414E-9A5B-C87BE684A796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FD04C-B1F5-4142-AACC-3147CDB1D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83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E2A8F-10FB-414E-9A5B-C87BE684A796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FD04C-B1F5-4142-AACC-3147CDB1D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26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E2A8F-10FB-414E-9A5B-C87BE684A796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FD04C-B1F5-4142-AACC-3147CDB1D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464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E2A8F-10FB-414E-9A5B-C87BE684A796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FD04C-B1F5-4142-AACC-3147CDB1D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248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E2A8F-10FB-414E-9A5B-C87BE684A796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FD04C-B1F5-4142-AACC-3147CDB1D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539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E2A8F-10FB-414E-9A5B-C87BE684A796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FD04C-B1F5-4142-AACC-3147CDB1D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36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E2A8F-10FB-414E-9A5B-C87BE684A796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FD04C-B1F5-4142-AACC-3147CDB1D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0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E2A8F-10FB-414E-9A5B-C87BE684A796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FD04C-B1F5-4142-AACC-3147CDB1D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974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E2A8F-10FB-414E-9A5B-C87BE684A796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FD04C-B1F5-4142-AACC-3147CDB1D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950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E2A8F-10FB-414E-9A5B-C87BE684A796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FD04C-B1F5-4142-AACC-3147CDB1D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951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png"/><Relationship Id="rId7" Type="http://schemas.openxmlformats.org/officeDocument/2006/relationships/hyperlink" Target="https://www.mercurynews.com/2018/09/12/fda-threatens-to-pull-juul-e-cigarettes-off-market/" TargetMode="External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tiff"/><Relationship Id="rId5" Type="http://schemas.openxmlformats.org/officeDocument/2006/relationships/image" Target="../media/image3.tiff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8BCC53B-2076-415F-B7BA-0F2404B321FF}"/>
              </a:ext>
            </a:extLst>
          </p:cNvPr>
          <p:cNvSpPr txBox="1"/>
          <p:nvPr/>
        </p:nvSpPr>
        <p:spPr>
          <a:xfrm>
            <a:off x="0" y="260673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3600" b="1" dirty="0"/>
              <a:t>不同世代的电子烟和蒸汽烟笔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DFC992E-5146-4C3C-9047-BC638621C89B}"/>
              </a:ext>
            </a:extLst>
          </p:cNvPr>
          <p:cNvSpPr/>
          <p:nvPr/>
        </p:nvSpPr>
        <p:spPr>
          <a:xfrm>
            <a:off x="2105318" y="3339354"/>
            <a:ext cx="1592831" cy="2798082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FBD0529-F34A-4C61-AA73-B318D89B7E9E}"/>
              </a:ext>
            </a:extLst>
          </p:cNvPr>
          <p:cNvSpPr/>
          <p:nvPr/>
        </p:nvSpPr>
        <p:spPr>
          <a:xfrm>
            <a:off x="327535" y="3339354"/>
            <a:ext cx="1592831" cy="2798082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ADE1DEC-7D48-45D6-9C9B-86202BF9F721}"/>
              </a:ext>
            </a:extLst>
          </p:cNvPr>
          <p:cNvSpPr/>
          <p:nvPr/>
        </p:nvSpPr>
        <p:spPr>
          <a:xfrm>
            <a:off x="3812452" y="3339354"/>
            <a:ext cx="1592830" cy="2798082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09F703D-DE26-43BA-B8F4-A5CF2A1BA680}"/>
              </a:ext>
            </a:extLst>
          </p:cNvPr>
          <p:cNvSpPr/>
          <p:nvPr/>
        </p:nvSpPr>
        <p:spPr>
          <a:xfrm>
            <a:off x="5519584" y="3339354"/>
            <a:ext cx="1592829" cy="2798082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8871EAC-CDA3-43DE-809E-0F8DA2B55A72}"/>
              </a:ext>
            </a:extLst>
          </p:cNvPr>
          <p:cNvSpPr/>
          <p:nvPr/>
        </p:nvSpPr>
        <p:spPr>
          <a:xfrm>
            <a:off x="7226715" y="3339354"/>
            <a:ext cx="1592828" cy="2798082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21E6FDC-262C-4F11-BCF1-62D53590A652}"/>
              </a:ext>
            </a:extLst>
          </p:cNvPr>
          <p:cNvSpPr/>
          <p:nvPr/>
        </p:nvSpPr>
        <p:spPr>
          <a:xfrm>
            <a:off x="157316" y="1162984"/>
            <a:ext cx="8917858" cy="1967270"/>
          </a:xfrm>
          <a:prstGeom prst="roundRect">
            <a:avLst>
              <a:gd name="adj" fmla="val 10000"/>
            </a:avLst>
          </a:prstGeom>
        </p:spPr>
        <p:style>
          <a:ln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FE12DE6-7264-4103-9D04-D908B11DD12A}"/>
              </a:ext>
            </a:extLst>
          </p:cNvPr>
          <p:cNvSpPr/>
          <p:nvPr/>
        </p:nvSpPr>
        <p:spPr>
          <a:xfrm>
            <a:off x="268832" y="1402052"/>
            <a:ext cx="1668542" cy="1485838"/>
          </a:xfrm>
          <a:prstGeom prst="roundRect">
            <a:avLst>
              <a:gd name="adj" fmla="val 1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50000"/>
              <a:hueOff val="0"/>
              <a:satOff val="0"/>
              <a:lumOff val="0"/>
              <a:alphaOff val="0"/>
            </a:schemeClr>
          </a:fillRef>
          <a:effectRef idx="3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F7CA18C-7828-43F9-9271-75BFD8E5487F}"/>
              </a:ext>
            </a:extLst>
          </p:cNvPr>
          <p:cNvGrpSpPr/>
          <p:nvPr/>
        </p:nvGrpSpPr>
        <p:grpSpPr>
          <a:xfrm>
            <a:off x="507364" y="1499802"/>
            <a:ext cx="1045985" cy="1290339"/>
            <a:chOff x="1702786" y="-997756"/>
            <a:chExt cx="4904498" cy="7343882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92F9F53-B816-43FF-9FBE-1AC6875090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02786" y="-997756"/>
              <a:ext cx="4789488" cy="7343882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CBA72B1-E93E-4C05-8781-5051CD8EBE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4212" t="65639" r="37865" b="7027"/>
            <a:stretch/>
          </p:blipFill>
          <p:spPr>
            <a:xfrm>
              <a:off x="2407224" y="2467360"/>
              <a:ext cx="1816301" cy="2007419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CA343AD-D26A-44B7-B031-2745FB0D5F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9610" t="48785" b="21487"/>
            <a:stretch/>
          </p:blipFill>
          <p:spPr>
            <a:xfrm>
              <a:off x="4672788" y="1699843"/>
              <a:ext cx="1934496" cy="2183174"/>
            </a:xfrm>
            <a:prstGeom prst="rect">
              <a:avLst/>
            </a:prstGeom>
          </p:spPr>
        </p:pic>
      </p:grp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23FC681-9EAB-48C7-8AA4-06DC239C5196}"/>
              </a:ext>
            </a:extLst>
          </p:cNvPr>
          <p:cNvSpPr/>
          <p:nvPr/>
        </p:nvSpPr>
        <p:spPr>
          <a:xfrm>
            <a:off x="2032814" y="1403786"/>
            <a:ext cx="1665336" cy="1506975"/>
          </a:xfrm>
          <a:prstGeom prst="roundRect">
            <a:avLst>
              <a:gd name="adj" fmla="val 1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50000"/>
              <a:hueOff val="5149"/>
              <a:satOff val="-250"/>
              <a:lumOff val="5294"/>
              <a:alphaOff val="0"/>
            </a:schemeClr>
          </a:fillRef>
          <a:effectRef idx="3">
            <a:schemeClr val="accent3">
              <a:tint val="50000"/>
              <a:hueOff val="5149"/>
              <a:satOff val="-250"/>
              <a:lumOff val="5294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EBE6D17-C7B6-45BF-A77C-F461FD8EBF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63" b="95789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39214" y="1389414"/>
            <a:ext cx="1521348" cy="1521348"/>
          </a:xfrm>
          <a:prstGeom prst="rect">
            <a:avLst/>
          </a:prstGeom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0847168E-F38A-482F-A5F8-295E64B74135}"/>
              </a:ext>
            </a:extLst>
          </p:cNvPr>
          <p:cNvSpPr/>
          <p:nvPr/>
        </p:nvSpPr>
        <p:spPr>
          <a:xfrm>
            <a:off x="3783331" y="1402052"/>
            <a:ext cx="1669520" cy="1485838"/>
          </a:xfrm>
          <a:prstGeom prst="roundRect">
            <a:avLst>
              <a:gd name="adj" fmla="val 1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50000"/>
              <a:hueOff val="10298"/>
              <a:satOff val="-499"/>
              <a:lumOff val="10589"/>
              <a:alphaOff val="0"/>
            </a:schemeClr>
          </a:fillRef>
          <a:effectRef idx="3">
            <a:schemeClr val="accent3">
              <a:tint val="50000"/>
              <a:hueOff val="10298"/>
              <a:satOff val="-499"/>
              <a:lumOff val="10589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FD90762-3CC2-4921-81D4-6B93EA829D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96445">
            <a:off x="3966057" y="1646119"/>
            <a:ext cx="1155895" cy="1038902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9FB6161-D884-4B76-B406-698E7254DF40}"/>
              </a:ext>
            </a:extLst>
          </p:cNvPr>
          <p:cNvSpPr/>
          <p:nvPr/>
        </p:nvSpPr>
        <p:spPr>
          <a:xfrm>
            <a:off x="5533247" y="1379150"/>
            <a:ext cx="1665336" cy="1531641"/>
          </a:xfrm>
          <a:prstGeom prst="roundRect">
            <a:avLst>
              <a:gd name="adj" fmla="val 1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50000"/>
              <a:hueOff val="15447"/>
              <a:satOff val="-749"/>
              <a:lumOff val="15883"/>
              <a:alphaOff val="0"/>
            </a:schemeClr>
          </a:fillRef>
          <a:effectRef idx="3">
            <a:schemeClr val="accent3">
              <a:tint val="50000"/>
              <a:hueOff val="15447"/>
              <a:satOff val="-749"/>
              <a:lumOff val="15883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020D5FB-607C-4F18-AB8E-205BFA6D72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49080" y="1367499"/>
            <a:ext cx="1555168" cy="1555168"/>
          </a:xfrm>
          <a:prstGeom prst="rect">
            <a:avLst/>
          </a:prstGeom>
        </p:spPr>
      </p:pic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ED6C1C0D-DD48-4118-87D6-664348BB2DDF}"/>
              </a:ext>
            </a:extLst>
          </p:cNvPr>
          <p:cNvSpPr/>
          <p:nvPr/>
        </p:nvSpPr>
        <p:spPr>
          <a:xfrm>
            <a:off x="7260024" y="1402052"/>
            <a:ext cx="1665336" cy="1488921"/>
          </a:xfrm>
          <a:prstGeom prst="roundRect">
            <a:avLst>
              <a:gd name="adj" fmla="val 10000"/>
            </a:avLst>
          </a:prstGeom>
          <a:solidFill>
            <a:schemeClr val="bg1">
              <a:lumMod val="9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50000"/>
              <a:hueOff val="15447"/>
              <a:satOff val="-749"/>
              <a:lumOff val="15883"/>
              <a:alphaOff val="0"/>
            </a:schemeClr>
          </a:fillRef>
          <a:effectRef idx="3">
            <a:schemeClr val="accent3">
              <a:tint val="50000"/>
              <a:hueOff val="15447"/>
              <a:satOff val="-749"/>
              <a:lumOff val="15883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26" name="Picture 2" descr="Image result for JUUL">
            <a:hlinkClick r:id="rId7"/>
            <a:extLst>
              <a:ext uri="{FF2B5EF4-FFF2-40B4-BE49-F238E27FC236}">
                <a16:creationId xmlns:a16="http://schemas.microsoft.com/office/drawing/2014/main" id="{A3008F3D-D7AC-46AD-B72E-B2EE52805A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C2DCEB"/>
              </a:clrFrom>
              <a:clrTo>
                <a:srgbClr val="C2DC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25" r="31898"/>
          <a:stretch/>
        </p:blipFill>
        <p:spPr bwMode="auto">
          <a:xfrm>
            <a:off x="7633801" y="1321862"/>
            <a:ext cx="917781" cy="170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: Top Corners Rounded 4">
            <a:extLst>
              <a:ext uri="{FF2B5EF4-FFF2-40B4-BE49-F238E27FC236}">
                <a16:creationId xmlns:a16="http://schemas.microsoft.com/office/drawing/2014/main" id="{F5FBDCAB-5DB4-40A9-A296-4D4E27DCF32C}"/>
              </a:ext>
            </a:extLst>
          </p:cNvPr>
          <p:cNvSpPr txBox="1"/>
          <p:nvPr/>
        </p:nvSpPr>
        <p:spPr>
          <a:xfrm>
            <a:off x="3716102" y="3237623"/>
            <a:ext cx="1780237" cy="292459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2240" tIns="142240" rIns="142240" bIns="142240" numCol="1" spcCol="1270" anchor="t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CN" sz="2000" b="1" u="sng" dirty="0">
                <a:solidFill>
                  <a:schemeClr val="tx1"/>
                </a:solidFill>
                <a:latin typeface="+mn-ea"/>
              </a:rPr>
              <a:t>蒸汽烟笔</a:t>
            </a:r>
          </a:p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CN" sz="1600" b="0" dirty="0">
                <a:solidFill>
                  <a:schemeClr val="tx1"/>
                </a:solidFill>
                <a:latin typeface="+mn-ea"/>
                <a:cs typeface="Arial" charset="0"/>
              </a:rPr>
              <a:t>蒸汽烟笔的电池可以允许装置达到更高的温度。此外，蒸汽烟笔具有可再填充的电子烟液筒，并允许使用者调节吸入频率。</a:t>
            </a:r>
          </a:p>
        </p:txBody>
      </p:sp>
      <p:sp>
        <p:nvSpPr>
          <p:cNvPr id="37" name="Rectangle: Top Corners Rounded 4">
            <a:extLst>
              <a:ext uri="{FF2B5EF4-FFF2-40B4-BE49-F238E27FC236}">
                <a16:creationId xmlns:a16="http://schemas.microsoft.com/office/drawing/2014/main" id="{45B5C0B4-3D64-4B6F-8D62-B3DEB65D0AB4}"/>
              </a:ext>
            </a:extLst>
          </p:cNvPr>
          <p:cNvSpPr txBox="1"/>
          <p:nvPr/>
        </p:nvSpPr>
        <p:spPr>
          <a:xfrm>
            <a:off x="5463880" y="3232427"/>
            <a:ext cx="1689246" cy="290500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2240" tIns="142240" rIns="142240" bIns="142240" numCol="1" spcCol="1270" anchor="t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CN" sz="2000" b="1" u="sng" dirty="0">
                <a:solidFill>
                  <a:schemeClr val="tx1"/>
                </a:solidFill>
                <a:latin typeface="+mn-ea"/>
              </a:rPr>
              <a:t>个人蒸发器</a:t>
            </a:r>
          </a:p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CN" sz="1600" dirty="0">
                <a:solidFill>
                  <a:schemeClr val="tx1"/>
                </a:solidFill>
                <a:latin typeface="+mn-ea"/>
                <a:cs typeface="Arial" charset="0"/>
                <a:sym typeface="Lucida Grande"/>
              </a:rPr>
              <a:t>大尺寸、可改装的电子烟可以使更多的气溶胶、尼古丁和其他化学物质更快地吸入肺中。</a:t>
            </a:r>
          </a:p>
        </p:txBody>
      </p:sp>
      <p:sp>
        <p:nvSpPr>
          <p:cNvPr id="29" name="Rectangle: Top Corners Rounded 4">
            <a:extLst>
              <a:ext uri="{FF2B5EF4-FFF2-40B4-BE49-F238E27FC236}">
                <a16:creationId xmlns:a16="http://schemas.microsoft.com/office/drawing/2014/main" id="{922792D2-3B5A-4E40-9A85-954A58836A23}"/>
              </a:ext>
            </a:extLst>
          </p:cNvPr>
          <p:cNvSpPr txBox="1"/>
          <p:nvPr/>
        </p:nvSpPr>
        <p:spPr>
          <a:xfrm>
            <a:off x="7170072" y="3224933"/>
            <a:ext cx="1689246" cy="291280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2240" tIns="142240" rIns="142240" bIns="142240" numCol="1" spcCol="1270" anchor="t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CN" sz="2000" b="1" u="sng" dirty="0">
                <a:solidFill>
                  <a:schemeClr val="tx1"/>
                </a:solidFill>
              </a:rPr>
              <a:t>烟弹型产品</a:t>
            </a:r>
          </a:p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CN" sz="1600" b="0" dirty="0">
                <a:solidFill>
                  <a:schemeClr val="tx1"/>
                </a:solidFill>
                <a:cs typeface="Arial" panose="020B0604020202020204" pitchFamily="34" charset="0"/>
              </a:rPr>
              <a:t>这些电子烟的形状类似于USB，所含的烟弹中尼古丁的含量比前几代产品要高。</a:t>
            </a:r>
          </a:p>
        </p:txBody>
      </p:sp>
      <p:sp>
        <p:nvSpPr>
          <p:cNvPr id="30" name="Rectangle: Top Corners Rounded 4">
            <a:extLst>
              <a:ext uri="{FF2B5EF4-FFF2-40B4-BE49-F238E27FC236}">
                <a16:creationId xmlns:a16="http://schemas.microsoft.com/office/drawing/2014/main" id="{00CF0F83-3D1B-4F63-B3D9-714D2600254F}"/>
              </a:ext>
            </a:extLst>
          </p:cNvPr>
          <p:cNvSpPr txBox="1"/>
          <p:nvPr/>
        </p:nvSpPr>
        <p:spPr>
          <a:xfrm>
            <a:off x="2105317" y="3248866"/>
            <a:ext cx="1592832" cy="292459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2240" tIns="142240" rIns="142240" bIns="142240" numCol="1" spcCol="1270" anchor="t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CN" sz="2000" b="1" u="sng" dirty="0">
                <a:solidFill>
                  <a:schemeClr val="tx1"/>
                </a:solidFill>
                <a:latin typeface="+mn-ea"/>
              </a:rPr>
              <a:t>电子烟变体</a:t>
            </a:r>
          </a:p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CN" sz="1650" b="0" baseline="0" dirty="0">
                <a:solidFill>
                  <a:schemeClr val="tx1"/>
                </a:solidFill>
                <a:latin typeface="+mn-ea"/>
                <a:cs typeface="Arial" charset="0"/>
              </a:rPr>
              <a:t>首批电子烟的变体包括电子水烟和可充电电子烟等产品。</a:t>
            </a:r>
          </a:p>
        </p:txBody>
      </p:sp>
      <p:sp>
        <p:nvSpPr>
          <p:cNvPr id="32" name="Rectangle: Top Corners Rounded 4">
            <a:extLst>
              <a:ext uri="{FF2B5EF4-FFF2-40B4-BE49-F238E27FC236}">
                <a16:creationId xmlns:a16="http://schemas.microsoft.com/office/drawing/2014/main" id="{21D9D482-7747-4076-B7BE-B668D963C839}"/>
              </a:ext>
            </a:extLst>
          </p:cNvPr>
          <p:cNvSpPr txBox="1"/>
          <p:nvPr/>
        </p:nvSpPr>
        <p:spPr>
          <a:xfrm>
            <a:off x="205488" y="3247576"/>
            <a:ext cx="1780237" cy="292459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2240" tIns="142240" rIns="142240" bIns="142240" numCol="1" spcCol="1270" anchor="t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CN" sz="2000" b="1" u="sng" dirty="0">
                <a:solidFill>
                  <a:schemeClr val="tx1"/>
                </a:solidFill>
                <a:latin typeface="+mn-ea"/>
              </a:rPr>
              <a:t>像传统香烟的电子烟</a:t>
            </a:r>
          </a:p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CN" sz="1650" dirty="0">
                <a:solidFill>
                  <a:schemeClr val="tx1"/>
                </a:solidFill>
                <a:latin typeface="+mn-ea"/>
                <a:cs typeface="Arial" charset="0"/>
              </a:rPr>
              <a:t>电子烟在2007年前后上市。</a:t>
            </a:r>
          </a:p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CN" sz="1650" dirty="0">
                <a:solidFill>
                  <a:schemeClr val="tx1"/>
                </a:solidFill>
                <a:latin typeface="+mn-ea"/>
                <a:cs typeface="Arial" charset="0"/>
              </a:rPr>
              <a:t>大多数电子烟递送尼古丁，而且是一次性的。</a:t>
            </a:r>
          </a:p>
        </p:txBody>
      </p:sp>
      <p:sp>
        <p:nvSpPr>
          <p:cNvPr id="31" name="Shape 63">
            <a:extLst>
              <a:ext uri="{FF2B5EF4-FFF2-40B4-BE49-F238E27FC236}">
                <a16:creationId xmlns:a16="http://schemas.microsoft.com/office/drawing/2014/main" id="{889B8445-3DD6-41A9-BD45-CDC4CD0FE357}"/>
              </a:ext>
            </a:extLst>
          </p:cNvPr>
          <p:cNvSpPr/>
          <p:nvPr/>
        </p:nvSpPr>
        <p:spPr>
          <a:xfrm>
            <a:off x="0" y="937972"/>
            <a:ext cx="9158941" cy="45719"/>
          </a:xfrm>
          <a:prstGeom prst="rect">
            <a:avLst/>
          </a:prstGeom>
          <a:solidFill>
            <a:srgbClr val="660000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E3AA3623-7C71-4B27-A1DB-744601EB8EB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97" y="6172173"/>
            <a:ext cx="1138962" cy="731229"/>
          </a:xfrm>
          <a:prstGeom prst="rect">
            <a:avLst/>
          </a:prstGeom>
        </p:spPr>
      </p:pic>
      <p:sp>
        <p:nvSpPr>
          <p:cNvPr id="36" name="Footer Placeholder 1">
            <a:extLst>
              <a:ext uri="{FF2B5EF4-FFF2-40B4-BE49-F238E27FC236}">
                <a16:creationId xmlns:a16="http://schemas.microsoft.com/office/drawing/2014/main" id="{800750DD-0EBF-486B-9841-890593900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19586" y="6399053"/>
            <a:ext cx="4397461" cy="365125"/>
          </a:xfrm>
        </p:spPr>
        <p:txBody>
          <a:bodyPr/>
          <a:lstStyle/>
          <a:p>
            <a:r>
              <a:rPr lang="zh-CN" sz="1050" dirty="0">
                <a:solidFill>
                  <a:schemeClr val="tx1"/>
                </a:solidFill>
              </a:rPr>
              <a:t>烟草防范套件</a:t>
            </a:r>
            <a:br>
              <a:rPr lang="zh-CN" sz="1050" dirty="0">
                <a:solidFill>
                  <a:schemeClr val="tx1"/>
                </a:solidFill>
              </a:rPr>
            </a:br>
            <a:r>
              <a:rPr lang="zh-CN" sz="1050" dirty="0">
                <a:solidFill>
                  <a:schemeClr val="tx1"/>
                </a:solidFill>
              </a:rPr>
              <a:t>斯坦福大学青少年医学部 </a:t>
            </a:r>
          </a:p>
          <a:p>
            <a:r>
              <a:rPr lang="zh-CN" sz="1050" dirty="0">
                <a:solidFill>
                  <a:schemeClr val="tx1"/>
                </a:solidFill>
              </a:rPr>
              <a:t>有关更多信息，请访问：www.tobaccopreventiontoolkit.stanford.edu</a:t>
            </a:r>
          </a:p>
          <a:p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7085787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323232"/>
      </a:dk2>
      <a:lt2>
        <a:srgbClr val="7F2622"/>
      </a:lt2>
      <a:accent1>
        <a:srgbClr val="4098B7"/>
      </a:accent1>
      <a:accent2>
        <a:srgbClr val="4C2E4F"/>
      </a:accent2>
      <a:accent3>
        <a:srgbClr val="194259"/>
      </a:accent3>
      <a:accent4>
        <a:srgbClr val="656565"/>
      </a:accent4>
      <a:accent5>
        <a:srgbClr val="8C211A"/>
      </a:accent5>
      <a:accent6>
        <a:srgbClr val="5D3031"/>
      </a:accent6>
      <a:hlink>
        <a:srgbClr val="7F9729"/>
      </a:hlink>
      <a:folHlink>
        <a:srgbClr val="656565"/>
      </a:folHlink>
    </a:clrScheme>
    <a:fontScheme name="Office Theme">
      <a:majorFont>
        <a:latin typeface="Calibri Light"/>
        <a:ea typeface="SimSun"/>
        <a:cs typeface=""/>
      </a:majorFont>
      <a:minorFont>
        <a:latin typeface="Calibri"/>
        <a:ea typeface="SimSun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428</TotalTime>
  <Words>235</Words>
  <Application>Microsoft Office PowerPoint</Application>
  <PresentationFormat>On-screen Show (4:3)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SimSun</vt:lpstr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Rui Zheng</cp:lastModifiedBy>
  <cp:revision>32</cp:revision>
  <dcterms:created xsi:type="dcterms:W3CDTF">2016-10-26T20:56:43Z</dcterms:created>
  <dcterms:modified xsi:type="dcterms:W3CDTF">2020-05-06T17:18:54Z</dcterms:modified>
</cp:coreProperties>
</file>