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enne Suzanne Lazaro" initials="ASL" lastIdx="1" clrIdx="0"/>
  <p:cmAuthor id="2" name="Ross, Matthew Mogulescu (Matt)" initials="RMM(" lastIdx="1" clrIdx="1">
    <p:extLst>
      <p:ext uri="{19B8F6BF-5375-455C-9EA6-DF929625EA0E}">
        <p15:presenceInfo xmlns:p15="http://schemas.microsoft.com/office/powerpoint/2012/main" userId="S::mmross@middlebury.edu::0f639c5e-2c04-48b2-9365-956838d546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17"/>
    <p:restoredTop sz="94545"/>
  </p:normalViewPr>
  <p:slideViewPr>
    <p:cSldViewPr snapToGrid="0" snapToObjects="1">
      <p:cViewPr varScale="1">
        <p:scale>
          <a:sx n="118" d="100"/>
          <a:sy n="118" d="100"/>
        </p:scale>
        <p:origin x="71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image" Target="../media/image5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501C24-837C-604E-90E8-E16CD2364740}" type="doc">
      <dgm:prSet loTypeId="urn:microsoft.com/office/officeart/2008/layout/VerticalCurvedList" loCatId="" qsTypeId="urn:microsoft.com/office/officeart/2005/8/quickstyle/simple4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B92C5E94-CFC7-A24B-8D6E-6230322BEF92}">
      <dgm:prSet phldrT="[Text]"/>
      <dgm:spPr/>
      <dgm:t>
        <a:bodyPr/>
        <a:lstStyle/>
        <a:p>
          <a:r>
            <a:rPr lang="zh-CN" dirty="0"/>
            <a:t>鼻烟：将切得很细碎的烟丝放在脸颊上。</a:t>
          </a:r>
        </a:p>
      </dgm:t>
    </dgm:pt>
    <dgm:pt modelId="{F9D09020-1A4D-7643-9CC6-62AEEB8A15FD}" type="parTrans" cxnId="{F1E2562E-975F-BD46-BA51-3312BBEEF45D}">
      <dgm:prSet/>
      <dgm:spPr/>
      <dgm:t>
        <a:bodyPr/>
        <a:lstStyle/>
        <a:p>
          <a:endParaRPr lang="en-US"/>
        </a:p>
      </dgm:t>
    </dgm:pt>
    <dgm:pt modelId="{88EB7D41-007F-7740-B22B-FB130B4694C0}" type="sibTrans" cxnId="{F1E2562E-975F-BD46-BA51-3312BBEEF45D}">
      <dgm:prSet/>
      <dgm:spPr/>
      <dgm:t>
        <a:bodyPr/>
        <a:lstStyle/>
        <a:p>
          <a:endParaRPr lang="en-US"/>
        </a:p>
      </dgm:t>
    </dgm:pt>
    <dgm:pt modelId="{6147A1AF-9E5B-3546-916B-499BEACB8E10}">
      <dgm:prSet phldrT="[Text]"/>
      <dgm:spPr/>
      <dgm:t>
        <a:bodyPr/>
        <a:lstStyle/>
        <a:p>
          <a:r>
            <a:rPr lang="zh-CN" dirty="0"/>
            <a:t>可溶烟：将烟草磨成细末，装在固体化学外壳内，可在唾液中融化。 </a:t>
          </a:r>
        </a:p>
      </dgm:t>
    </dgm:pt>
    <dgm:pt modelId="{3CC4ACFC-2749-514C-90A4-2EFC4D9E9155}" type="parTrans" cxnId="{ACDE42BC-A113-264A-8A97-9AD7335A62CF}">
      <dgm:prSet/>
      <dgm:spPr/>
      <dgm:t>
        <a:bodyPr/>
        <a:lstStyle/>
        <a:p>
          <a:endParaRPr lang="en-US"/>
        </a:p>
      </dgm:t>
    </dgm:pt>
    <dgm:pt modelId="{9B1F5092-63ED-6142-943F-91FCA5462184}" type="sibTrans" cxnId="{ACDE42BC-A113-264A-8A97-9AD7335A62CF}">
      <dgm:prSet/>
      <dgm:spPr/>
      <dgm:t>
        <a:bodyPr/>
        <a:lstStyle/>
        <a:p>
          <a:endParaRPr lang="en-US"/>
        </a:p>
      </dgm:t>
    </dgm:pt>
    <dgm:pt modelId="{2CABA109-7DA0-D34E-A9E1-2CBF2CA91EF5}">
      <dgm:prSet phldrT="[Text]"/>
      <dgm:spPr/>
      <dgm:t>
        <a:bodyPr/>
        <a:lstStyle/>
        <a:p>
          <a:r>
            <a:rPr lang="zh-CN" dirty="0"/>
            <a:t>咀嚼烟：咀嚼大块干烟草，释出尼古丁。</a:t>
          </a:r>
        </a:p>
      </dgm:t>
    </dgm:pt>
    <dgm:pt modelId="{660676C5-E926-2243-BA69-37424B577322}" type="parTrans" cxnId="{8D09A9BF-195A-FA45-B1C7-31A7527814DC}">
      <dgm:prSet/>
      <dgm:spPr/>
      <dgm:t>
        <a:bodyPr/>
        <a:lstStyle/>
        <a:p>
          <a:endParaRPr lang="en-US"/>
        </a:p>
      </dgm:t>
    </dgm:pt>
    <dgm:pt modelId="{478D2453-4775-5545-A6F9-0B6DDF26C8DA}" type="sibTrans" cxnId="{8D09A9BF-195A-FA45-B1C7-31A7527814DC}">
      <dgm:prSet/>
      <dgm:spPr/>
      <dgm:t>
        <a:bodyPr/>
        <a:lstStyle/>
        <a:p>
          <a:endParaRPr lang="en-US"/>
        </a:p>
      </dgm:t>
    </dgm:pt>
    <dgm:pt modelId="{B169965D-9D32-3747-A24F-E93671F81F8E}">
      <dgm:prSet phldrT="[Text]"/>
      <dgm:spPr/>
      <dgm:t>
        <a:bodyPr/>
        <a:lstStyle/>
        <a:p>
          <a:r>
            <a:rPr lang="zh-CN" dirty="0"/>
            <a:t>精磨湿烟：将经过化学处理的烟草塞在布袋中，然后像鼻烟一样，贴放在牙龈上。</a:t>
          </a:r>
        </a:p>
      </dgm:t>
    </dgm:pt>
    <dgm:pt modelId="{E033061D-991A-9140-BCDC-C13B98C61A56}" type="parTrans" cxnId="{DBD8D005-BBCD-2D4C-A57E-2D13D1DE7409}">
      <dgm:prSet/>
      <dgm:spPr/>
      <dgm:t>
        <a:bodyPr/>
        <a:lstStyle/>
        <a:p>
          <a:endParaRPr lang="en-US"/>
        </a:p>
      </dgm:t>
    </dgm:pt>
    <dgm:pt modelId="{FF523866-5AFE-8840-8666-0FF164679E69}" type="sibTrans" cxnId="{DBD8D005-BBCD-2D4C-A57E-2D13D1DE7409}">
      <dgm:prSet/>
      <dgm:spPr/>
      <dgm:t>
        <a:bodyPr/>
        <a:lstStyle/>
        <a:p>
          <a:endParaRPr lang="en-US"/>
        </a:p>
      </dgm:t>
    </dgm:pt>
    <dgm:pt modelId="{55313060-9F74-594D-A852-6E8A5760B2D5}" type="pres">
      <dgm:prSet presAssocID="{33501C24-837C-604E-90E8-E16CD2364740}" presName="Name0" presStyleCnt="0">
        <dgm:presLayoutVars>
          <dgm:chMax val="7"/>
          <dgm:chPref val="7"/>
          <dgm:dir/>
        </dgm:presLayoutVars>
      </dgm:prSet>
      <dgm:spPr/>
    </dgm:pt>
    <dgm:pt modelId="{0DBCDAA1-D460-6646-96D8-E6B430AFEFBC}" type="pres">
      <dgm:prSet presAssocID="{33501C24-837C-604E-90E8-E16CD2364740}" presName="Name1" presStyleCnt="0"/>
      <dgm:spPr/>
    </dgm:pt>
    <dgm:pt modelId="{A3E3F9C9-7973-0440-BB36-B521EEEE15CE}" type="pres">
      <dgm:prSet presAssocID="{33501C24-837C-604E-90E8-E16CD2364740}" presName="cycle" presStyleCnt="0"/>
      <dgm:spPr/>
    </dgm:pt>
    <dgm:pt modelId="{A408EA6A-BF9E-9542-837F-EC79030FBDDE}" type="pres">
      <dgm:prSet presAssocID="{33501C24-837C-604E-90E8-E16CD2364740}" presName="srcNode" presStyleLbl="node1" presStyleIdx="0" presStyleCnt="4"/>
      <dgm:spPr/>
    </dgm:pt>
    <dgm:pt modelId="{C90CB87C-D592-2341-A77D-5EB34B33E5BB}" type="pres">
      <dgm:prSet presAssocID="{33501C24-837C-604E-90E8-E16CD2364740}" presName="conn" presStyleLbl="parChTrans1D2" presStyleIdx="0" presStyleCnt="1"/>
      <dgm:spPr/>
    </dgm:pt>
    <dgm:pt modelId="{E0FCB258-B279-294D-8920-82C84A41333C}" type="pres">
      <dgm:prSet presAssocID="{33501C24-837C-604E-90E8-E16CD2364740}" presName="extraNode" presStyleLbl="node1" presStyleIdx="0" presStyleCnt="4"/>
      <dgm:spPr/>
    </dgm:pt>
    <dgm:pt modelId="{78887C08-C38B-5848-B16C-77DDEE7B76E6}" type="pres">
      <dgm:prSet presAssocID="{33501C24-837C-604E-90E8-E16CD2364740}" presName="dstNode" presStyleLbl="node1" presStyleIdx="0" presStyleCnt="4"/>
      <dgm:spPr/>
    </dgm:pt>
    <dgm:pt modelId="{F3E98F19-DDB9-2B4C-8E20-1628F427F470}" type="pres">
      <dgm:prSet presAssocID="{B92C5E94-CFC7-A24B-8D6E-6230322BEF92}" presName="text_1" presStyleLbl="node1" presStyleIdx="0" presStyleCnt="4">
        <dgm:presLayoutVars>
          <dgm:bulletEnabled val="1"/>
        </dgm:presLayoutVars>
      </dgm:prSet>
      <dgm:spPr/>
    </dgm:pt>
    <dgm:pt modelId="{D348515F-205A-594E-95CC-05AC0367BF8B}" type="pres">
      <dgm:prSet presAssocID="{B92C5E94-CFC7-A24B-8D6E-6230322BEF92}" presName="accent_1" presStyleCnt="0"/>
      <dgm:spPr/>
    </dgm:pt>
    <dgm:pt modelId="{E62A36DC-C410-0E4B-A294-9B96F3AD77DF}" type="pres">
      <dgm:prSet presAssocID="{B92C5E94-CFC7-A24B-8D6E-6230322BEF92}" presName="accentRepeatNode" presStyleLbl="solidFgAcc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A8D2FD2-8E5B-0142-9356-6E6D4E33E272}" type="pres">
      <dgm:prSet presAssocID="{6147A1AF-9E5B-3546-916B-499BEACB8E10}" presName="text_2" presStyleLbl="node1" presStyleIdx="1" presStyleCnt="4">
        <dgm:presLayoutVars>
          <dgm:bulletEnabled val="1"/>
        </dgm:presLayoutVars>
      </dgm:prSet>
      <dgm:spPr/>
    </dgm:pt>
    <dgm:pt modelId="{9F94E3A3-840D-5C4F-A4AD-89CE12D37E1F}" type="pres">
      <dgm:prSet presAssocID="{6147A1AF-9E5B-3546-916B-499BEACB8E10}" presName="accent_2" presStyleCnt="0"/>
      <dgm:spPr/>
    </dgm:pt>
    <dgm:pt modelId="{D421BEBA-2494-5843-AEB8-AB2224E5E6B6}" type="pres">
      <dgm:prSet presAssocID="{6147A1AF-9E5B-3546-916B-499BEACB8E10}" presName="accentRepeatNode" presStyleLbl="solidFgAcc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9FFD7111-8296-784F-9FE3-6075EFE7015D}" type="pres">
      <dgm:prSet presAssocID="{2CABA109-7DA0-D34E-A9E1-2CBF2CA91EF5}" presName="text_3" presStyleLbl="node1" presStyleIdx="2" presStyleCnt="4">
        <dgm:presLayoutVars>
          <dgm:bulletEnabled val="1"/>
        </dgm:presLayoutVars>
      </dgm:prSet>
      <dgm:spPr/>
    </dgm:pt>
    <dgm:pt modelId="{7BF61D91-CF79-024C-9027-7CB44B796E90}" type="pres">
      <dgm:prSet presAssocID="{2CABA109-7DA0-D34E-A9E1-2CBF2CA91EF5}" presName="accent_3" presStyleCnt="0"/>
      <dgm:spPr/>
    </dgm:pt>
    <dgm:pt modelId="{5EFBBD1B-1E8C-9841-9509-AC27B4A8111F}" type="pres">
      <dgm:prSet presAssocID="{2CABA109-7DA0-D34E-A9E1-2CBF2CA91EF5}" presName="accentRepeatNode" presStyleLbl="solidFgAcc1" presStyleIdx="2" presStyleCnt="4" custScaleY="100316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9207C9D7-50E5-EB47-881B-8AA4F2D0A81B}" type="pres">
      <dgm:prSet presAssocID="{B169965D-9D32-3747-A24F-E93671F81F8E}" presName="text_4" presStyleLbl="node1" presStyleIdx="3" presStyleCnt="4">
        <dgm:presLayoutVars>
          <dgm:bulletEnabled val="1"/>
        </dgm:presLayoutVars>
      </dgm:prSet>
      <dgm:spPr/>
    </dgm:pt>
    <dgm:pt modelId="{0FDAD4FB-0B41-5447-9E66-AAB187203797}" type="pres">
      <dgm:prSet presAssocID="{B169965D-9D32-3747-A24F-E93671F81F8E}" presName="accent_4" presStyleCnt="0"/>
      <dgm:spPr/>
    </dgm:pt>
    <dgm:pt modelId="{20F6EDDF-FBA7-164F-BF3F-1BAFDF35A7B8}" type="pres">
      <dgm:prSet presAssocID="{B169965D-9D32-3747-A24F-E93671F81F8E}" presName="accentRepeatNode" presStyleLbl="solidFgAcc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</dgm:ptLst>
  <dgm:cxnLst>
    <dgm:cxn modelId="{DBD8D005-BBCD-2D4C-A57E-2D13D1DE7409}" srcId="{33501C24-837C-604E-90E8-E16CD2364740}" destId="{B169965D-9D32-3747-A24F-E93671F81F8E}" srcOrd="3" destOrd="0" parTransId="{E033061D-991A-9140-BCDC-C13B98C61A56}" sibTransId="{FF523866-5AFE-8840-8666-0FF164679E69}"/>
    <dgm:cxn modelId="{8228A209-7846-6046-9D84-C2C60D846B88}" type="presOf" srcId="{88EB7D41-007F-7740-B22B-FB130B4694C0}" destId="{C90CB87C-D592-2341-A77D-5EB34B33E5BB}" srcOrd="0" destOrd="0" presId="urn:microsoft.com/office/officeart/2008/layout/VerticalCurvedList"/>
    <dgm:cxn modelId="{1C53132E-F0BD-F745-B908-18DD7703BB2A}" type="presOf" srcId="{B169965D-9D32-3747-A24F-E93671F81F8E}" destId="{9207C9D7-50E5-EB47-881B-8AA4F2D0A81B}" srcOrd="0" destOrd="0" presId="urn:microsoft.com/office/officeart/2008/layout/VerticalCurvedList"/>
    <dgm:cxn modelId="{F1E2562E-975F-BD46-BA51-3312BBEEF45D}" srcId="{33501C24-837C-604E-90E8-E16CD2364740}" destId="{B92C5E94-CFC7-A24B-8D6E-6230322BEF92}" srcOrd="0" destOrd="0" parTransId="{F9D09020-1A4D-7643-9CC6-62AEEB8A15FD}" sibTransId="{88EB7D41-007F-7740-B22B-FB130B4694C0}"/>
    <dgm:cxn modelId="{F015A07B-8EC5-094A-AA8A-EABD2366B8D9}" type="presOf" srcId="{33501C24-837C-604E-90E8-E16CD2364740}" destId="{55313060-9F74-594D-A852-6E8A5760B2D5}" srcOrd="0" destOrd="0" presId="urn:microsoft.com/office/officeart/2008/layout/VerticalCurvedList"/>
    <dgm:cxn modelId="{ACDE42BC-A113-264A-8A97-9AD7335A62CF}" srcId="{33501C24-837C-604E-90E8-E16CD2364740}" destId="{6147A1AF-9E5B-3546-916B-499BEACB8E10}" srcOrd="1" destOrd="0" parTransId="{3CC4ACFC-2749-514C-90A4-2EFC4D9E9155}" sibTransId="{9B1F5092-63ED-6142-943F-91FCA5462184}"/>
    <dgm:cxn modelId="{8D09A9BF-195A-FA45-B1C7-31A7527814DC}" srcId="{33501C24-837C-604E-90E8-E16CD2364740}" destId="{2CABA109-7DA0-D34E-A9E1-2CBF2CA91EF5}" srcOrd="2" destOrd="0" parTransId="{660676C5-E926-2243-BA69-37424B577322}" sibTransId="{478D2453-4775-5545-A6F9-0B6DDF26C8DA}"/>
    <dgm:cxn modelId="{0624FFEB-4CCA-5A46-BF57-3ED8007BB2AB}" type="presOf" srcId="{6147A1AF-9E5B-3546-916B-499BEACB8E10}" destId="{BA8D2FD2-8E5B-0142-9356-6E6D4E33E272}" srcOrd="0" destOrd="0" presId="urn:microsoft.com/office/officeart/2008/layout/VerticalCurvedList"/>
    <dgm:cxn modelId="{980D22FA-AB8D-7445-BCD7-220E05543C60}" type="presOf" srcId="{2CABA109-7DA0-D34E-A9E1-2CBF2CA91EF5}" destId="{9FFD7111-8296-784F-9FE3-6075EFE7015D}" srcOrd="0" destOrd="0" presId="urn:microsoft.com/office/officeart/2008/layout/VerticalCurvedList"/>
    <dgm:cxn modelId="{BBC548FE-8ACC-6845-89D5-0655376F9EBE}" type="presOf" srcId="{B92C5E94-CFC7-A24B-8D6E-6230322BEF92}" destId="{F3E98F19-DDB9-2B4C-8E20-1628F427F470}" srcOrd="0" destOrd="0" presId="urn:microsoft.com/office/officeart/2008/layout/VerticalCurvedList"/>
    <dgm:cxn modelId="{234BE984-DD84-A64B-A89F-C013E43DB285}" type="presParOf" srcId="{55313060-9F74-594D-A852-6E8A5760B2D5}" destId="{0DBCDAA1-D460-6646-96D8-E6B430AFEFBC}" srcOrd="0" destOrd="0" presId="urn:microsoft.com/office/officeart/2008/layout/VerticalCurvedList"/>
    <dgm:cxn modelId="{53FA2B6F-A7A9-2A48-BCB9-45A910086619}" type="presParOf" srcId="{0DBCDAA1-D460-6646-96D8-E6B430AFEFBC}" destId="{A3E3F9C9-7973-0440-BB36-B521EEEE15CE}" srcOrd="0" destOrd="0" presId="urn:microsoft.com/office/officeart/2008/layout/VerticalCurvedList"/>
    <dgm:cxn modelId="{58C5E1C6-1CFA-5541-9184-B3114B65CE27}" type="presParOf" srcId="{A3E3F9C9-7973-0440-BB36-B521EEEE15CE}" destId="{A408EA6A-BF9E-9542-837F-EC79030FBDDE}" srcOrd="0" destOrd="0" presId="urn:microsoft.com/office/officeart/2008/layout/VerticalCurvedList"/>
    <dgm:cxn modelId="{9CF3D84F-7C29-124B-88D2-C9ABAF743D28}" type="presParOf" srcId="{A3E3F9C9-7973-0440-BB36-B521EEEE15CE}" destId="{C90CB87C-D592-2341-A77D-5EB34B33E5BB}" srcOrd="1" destOrd="0" presId="urn:microsoft.com/office/officeart/2008/layout/VerticalCurvedList"/>
    <dgm:cxn modelId="{15FC49C3-F5C8-E94B-B1D0-599026311957}" type="presParOf" srcId="{A3E3F9C9-7973-0440-BB36-B521EEEE15CE}" destId="{E0FCB258-B279-294D-8920-82C84A41333C}" srcOrd="2" destOrd="0" presId="urn:microsoft.com/office/officeart/2008/layout/VerticalCurvedList"/>
    <dgm:cxn modelId="{600E8B45-BB56-844B-A1C6-12484347C35A}" type="presParOf" srcId="{A3E3F9C9-7973-0440-BB36-B521EEEE15CE}" destId="{78887C08-C38B-5848-B16C-77DDEE7B76E6}" srcOrd="3" destOrd="0" presId="urn:microsoft.com/office/officeart/2008/layout/VerticalCurvedList"/>
    <dgm:cxn modelId="{FF707C42-CC85-8E48-AE9D-AA7CA2DD7D92}" type="presParOf" srcId="{0DBCDAA1-D460-6646-96D8-E6B430AFEFBC}" destId="{F3E98F19-DDB9-2B4C-8E20-1628F427F470}" srcOrd="1" destOrd="0" presId="urn:microsoft.com/office/officeart/2008/layout/VerticalCurvedList"/>
    <dgm:cxn modelId="{AC39839A-DB48-F145-AD03-062492096BA8}" type="presParOf" srcId="{0DBCDAA1-D460-6646-96D8-E6B430AFEFBC}" destId="{D348515F-205A-594E-95CC-05AC0367BF8B}" srcOrd="2" destOrd="0" presId="urn:microsoft.com/office/officeart/2008/layout/VerticalCurvedList"/>
    <dgm:cxn modelId="{973A6D4E-E13F-4A47-A5C3-E0C7789EC0B9}" type="presParOf" srcId="{D348515F-205A-594E-95CC-05AC0367BF8B}" destId="{E62A36DC-C410-0E4B-A294-9B96F3AD77DF}" srcOrd="0" destOrd="0" presId="urn:microsoft.com/office/officeart/2008/layout/VerticalCurvedList"/>
    <dgm:cxn modelId="{9EBBCF2F-BD25-2746-9912-22B626181017}" type="presParOf" srcId="{0DBCDAA1-D460-6646-96D8-E6B430AFEFBC}" destId="{BA8D2FD2-8E5B-0142-9356-6E6D4E33E272}" srcOrd="3" destOrd="0" presId="urn:microsoft.com/office/officeart/2008/layout/VerticalCurvedList"/>
    <dgm:cxn modelId="{59BEE73A-9254-6D49-9665-3CFADF2F77B9}" type="presParOf" srcId="{0DBCDAA1-D460-6646-96D8-E6B430AFEFBC}" destId="{9F94E3A3-840D-5C4F-A4AD-89CE12D37E1F}" srcOrd="4" destOrd="0" presId="urn:microsoft.com/office/officeart/2008/layout/VerticalCurvedList"/>
    <dgm:cxn modelId="{7D2BE4DA-4B41-EE49-9853-5E842105E46A}" type="presParOf" srcId="{9F94E3A3-840D-5C4F-A4AD-89CE12D37E1F}" destId="{D421BEBA-2494-5843-AEB8-AB2224E5E6B6}" srcOrd="0" destOrd="0" presId="urn:microsoft.com/office/officeart/2008/layout/VerticalCurvedList"/>
    <dgm:cxn modelId="{9C6F5DDC-64EB-5E47-AEFC-B7A84576C119}" type="presParOf" srcId="{0DBCDAA1-D460-6646-96D8-E6B430AFEFBC}" destId="{9FFD7111-8296-784F-9FE3-6075EFE7015D}" srcOrd="5" destOrd="0" presId="urn:microsoft.com/office/officeart/2008/layout/VerticalCurvedList"/>
    <dgm:cxn modelId="{D8A22C07-559E-364C-8ECB-7E18246F689B}" type="presParOf" srcId="{0DBCDAA1-D460-6646-96D8-E6B430AFEFBC}" destId="{7BF61D91-CF79-024C-9027-7CB44B796E90}" srcOrd="6" destOrd="0" presId="urn:microsoft.com/office/officeart/2008/layout/VerticalCurvedList"/>
    <dgm:cxn modelId="{CDCEB3E3-64B9-5246-93E4-CFD8E9BAF760}" type="presParOf" srcId="{7BF61D91-CF79-024C-9027-7CB44B796E90}" destId="{5EFBBD1B-1E8C-9841-9509-AC27B4A8111F}" srcOrd="0" destOrd="0" presId="urn:microsoft.com/office/officeart/2008/layout/VerticalCurvedList"/>
    <dgm:cxn modelId="{D6EB6D72-3505-CA4B-B32A-E368C5672EB8}" type="presParOf" srcId="{0DBCDAA1-D460-6646-96D8-E6B430AFEFBC}" destId="{9207C9D7-50E5-EB47-881B-8AA4F2D0A81B}" srcOrd="7" destOrd="0" presId="urn:microsoft.com/office/officeart/2008/layout/VerticalCurvedList"/>
    <dgm:cxn modelId="{9D8C96F8-E117-2E47-BB95-E884EC7719E9}" type="presParOf" srcId="{0DBCDAA1-D460-6646-96D8-E6B430AFEFBC}" destId="{0FDAD4FB-0B41-5447-9E66-AAB187203797}" srcOrd="8" destOrd="0" presId="urn:microsoft.com/office/officeart/2008/layout/VerticalCurvedList"/>
    <dgm:cxn modelId="{3A84BAAB-88DF-CA46-8206-72347ED3DB91}" type="presParOf" srcId="{0FDAD4FB-0B41-5447-9E66-AAB187203797}" destId="{20F6EDDF-FBA7-164F-BF3F-1BAFDF35A7B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F88183-42BF-854D-A74C-6AB1D090DF55}" type="doc">
      <dgm:prSet loTypeId="urn:microsoft.com/office/officeart/2008/layout/AlternatingPictureBlocks" loCatId="" qsTypeId="urn:microsoft.com/office/officeart/2005/8/quickstyle/simple4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62D7865B-02BB-C540-9896-ABD5D5CC86CC}">
      <dgm:prSet phldrT="[Text]" custT="1"/>
      <dgm:spPr/>
      <dgm:t>
        <a:bodyPr/>
        <a:lstStyle/>
        <a:p>
          <a:pPr algn="ctr"/>
          <a:r>
            <a:rPr lang="zh-CN" sz="1400" b="1" dirty="0"/>
            <a:t>这些产品有哪些影响？</a:t>
          </a:r>
        </a:p>
        <a:p>
          <a:pPr algn="l"/>
          <a:r>
            <a:rPr lang="zh-CN" sz="1000" dirty="0"/>
            <a:t>●</a:t>
          </a:r>
          <a:r>
            <a:rPr lang="zh-CN" sz="1400" dirty="0"/>
            <a:t> 通过牙龈和脸颊中的血管吸收尼古丁和其他有毒和致癌化学物质，并将其输送到大脑。</a:t>
          </a:r>
        </a:p>
      </dgm:t>
    </dgm:pt>
    <dgm:pt modelId="{44C5DBAD-C7AA-564A-94EC-BAC3D82A61A3}" type="parTrans" cxnId="{B0208C7A-67AF-9444-BB25-413614CD03EF}">
      <dgm:prSet/>
      <dgm:spPr/>
      <dgm:t>
        <a:bodyPr/>
        <a:lstStyle/>
        <a:p>
          <a:endParaRPr lang="en-US"/>
        </a:p>
      </dgm:t>
    </dgm:pt>
    <dgm:pt modelId="{486779CF-D7E3-F344-838D-35DE89DF5706}" type="sibTrans" cxnId="{B0208C7A-67AF-9444-BB25-413614CD03EF}">
      <dgm:prSet/>
      <dgm:spPr/>
      <dgm:t>
        <a:bodyPr/>
        <a:lstStyle/>
        <a:p>
          <a:endParaRPr lang="en-US"/>
        </a:p>
      </dgm:t>
    </dgm:pt>
    <dgm:pt modelId="{28A1EAD1-A3EB-8E4A-8DF0-13E46A54103C}">
      <dgm:prSet phldrT="[Text]" custT="1"/>
      <dgm:spPr/>
      <dgm:t>
        <a:bodyPr/>
        <a:lstStyle/>
        <a:p>
          <a:pPr algn="ctr"/>
          <a:r>
            <a:rPr lang="zh-CN" sz="1400" b="1" dirty="0"/>
            <a:t>我们为什么对此很关注？</a:t>
          </a:r>
        </a:p>
        <a:p>
          <a:pPr algn="ctr"/>
          <a:r>
            <a:rPr lang="zh-CN" sz="1000" dirty="0"/>
            <a:t>●</a:t>
          </a:r>
          <a:r>
            <a:rPr lang="zh-CN" sz="1400" dirty="0"/>
            <a:t> 口腔癌、咽喉癌、胰腺癌等。</a:t>
          </a:r>
        </a:p>
        <a:p>
          <a:pPr algn="ctr"/>
          <a:r>
            <a:rPr lang="zh-CN" sz="1000" dirty="0"/>
            <a:t>●</a:t>
          </a:r>
          <a:r>
            <a:rPr lang="zh-CN" sz="1400" dirty="0"/>
            <a:t> 牙齿脱落和牙龈疾病。</a:t>
          </a:r>
        </a:p>
        <a:p>
          <a:pPr algn="ctr"/>
          <a:r>
            <a:rPr lang="zh-CN" sz="1000" dirty="0"/>
            <a:t>●</a:t>
          </a:r>
          <a:r>
            <a:rPr lang="zh-CN" sz="1400" dirty="0"/>
            <a:t> 永久性面部毁容、面部麻痹和疤痕。</a:t>
          </a:r>
        </a:p>
      </dgm:t>
    </dgm:pt>
    <dgm:pt modelId="{59D407ED-4284-0640-930D-C73980624AB5}" type="parTrans" cxnId="{F68704EB-D979-3B4C-B2ED-B0CC88D85D0A}">
      <dgm:prSet/>
      <dgm:spPr/>
      <dgm:t>
        <a:bodyPr/>
        <a:lstStyle/>
        <a:p>
          <a:endParaRPr lang="en-US"/>
        </a:p>
      </dgm:t>
    </dgm:pt>
    <dgm:pt modelId="{AA271EF7-1009-8E43-8E6F-48A46FBBA4F0}" type="sibTrans" cxnId="{F68704EB-D979-3B4C-B2ED-B0CC88D85D0A}">
      <dgm:prSet/>
      <dgm:spPr/>
      <dgm:t>
        <a:bodyPr/>
        <a:lstStyle/>
        <a:p>
          <a:endParaRPr lang="en-US"/>
        </a:p>
      </dgm:t>
    </dgm:pt>
    <dgm:pt modelId="{D785F45B-29D2-5E4D-BE4C-277F06D52A91}" type="pres">
      <dgm:prSet presAssocID="{D6F88183-42BF-854D-A74C-6AB1D090DF55}" presName="linearFlow" presStyleCnt="0">
        <dgm:presLayoutVars>
          <dgm:dir/>
          <dgm:resizeHandles val="exact"/>
        </dgm:presLayoutVars>
      </dgm:prSet>
      <dgm:spPr/>
    </dgm:pt>
    <dgm:pt modelId="{D07D8AEC-9E42-0A44-9EB8-A9618104DE51}" type="pres">
      <dgm:prSet presAssocID="{62D7865B-02BB-C540-9896-ABD5D5CC86CC}" presName="comp" presStyleCnt="0"/>
      <dgm:spPr/>
    </dgm:pt>
    <dgm:pt modelId="{CBC49F27-7B0F-AD4D-9C06-5D3B26A13AFF}" type="pres">
      <dgm:prSet presAssocID="{62D7865B-02BB-C540-9896-ABD5D5CC86CC}" presName="rect2" presStyleLbl="node1" presStyleIdx="0" presStyleCnt="2">
        <dgm:presLayoutVars>
          <dgm:bulletEnabled val="1"/>
        </dgm:presLayoutVars>
      </dgm:prSet>
      <dgm:spPr/>
    </dgm:pt>
    <dgm:pt modelId="{D5D5B5AF-03BE-004C-AB11-D595C0FBEF24}" type="pres">
      <dgm:prSet presAssocID="{62D7865B-02BB-C540-9896-ABD5D5CC86CC}" presName="rect1" presStyleLbl="ln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</dgm:spPr>
    </dgm:pt>
    <dgm:pt modelId="{5F5F7CA6-853E-A048-AE53-6CEE3267553E}" type="pres">
      <dgm:prSet presAssocID="{486779CF-D7E3-F344-838D-35DE89DF5706}" presName="sibTrans" presStyleCnt="0"/>
      <dgm:spPr/>
    </dgm:pt>
    <dgm:pt modelId="{433140A2-90CC-FC48-9F4D-E396A27B6B1D}" type="pres">
      <dgm:prSet presAssocID="{28A1EAD1-A3EB-8E4A-8DF0-13E46A54103C}" presName="comp" presStyleCnt="0"/>
      <dgm:spPr/>
    </dgm:pt>
    <dgm:pt modelId="{D114B1E4-1FA4-4544-9809-EF755BAFF3E2}" type="pres">
      <dgm:prSet presAssocID="{28A1EAD1-A3EB-8E4A-8DF0-13E46A54103C}" presName="rect2" presStyleLbl="node1" presStyleIdx="1" presStyleCnt="2" custScaleX="92830" custScaleY="154535" custLinFactNeighborX="419" custLinFactNeighborY="-9612">
        <dgm:presLayoutVars>
          <dgm:bulletEnabled val="1"/>
        </dgm:presLayoutVars>
      </dgm:prSet>
      <dgm:spPr/>
    </dgm:pt>
    <dgm:pt modelId="{B43D0619-5602-A249-9CE6-511FC8FD5857}" type="pres">
      <dgm:prSet presAssocID="{28A1EAD1-A3EB-8E4A-8DF0-13E46A54103C}" presName="rect1" presStyleLbl="lnNode1" presStyleIdx="1" presStyleCnt="2" custScaleX="120406" custScaleY="152666" custLinFactNeighborX="-935" custLinFactNeighborY="-1148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</dgm:spPr>
    </dgm:pt>
  </dgm:ptLst>
  <dgm:cxnLst>
    <dgm:cxn modelId="{7A2F9A1C-975F-4049-9E30-2A3C3A1A0245}" type="presOf" srcId="{D6F88183-42BF-854D-A74C-6AB1D090DF55}" destId="{D785F45B-29D2-5E4D-BE4C-277F06D52A91}" srcOrd="0" destOrd="0" presId="urn:microsoft.com/office/officeart/2008/layout/AlternatingPictureBlocks"/>
    <dgm:cxn modelId="{B0208C7A-67AF-9444-BB25-413614CD03EF}" srcId="{D6F88183-42BF-854D-A74C-6AB1D090DF55}" destId="{62D7865B-02BB-C540-9896-ABD5D5CC86CC}" srcOrd="0" destOrd="0" parTransId="{44C5DBAD-C7AA-564A-94EC-BAC3D82A61A3}" sibTransId="{486779CF-D7E3-F344-838D-35DE89DF5706}"/>
    <dgm:cxn modelId="{0C48ABB0-D34D-DA49-9068-AB6B3CD98349}" type="presOf" srcId="{28A1EAD1-A3EB-8E4A-8DF0-13E46A54103C}" destId="{D114B1E4-1FA4-4544-9809-EF755BAFF3E2}" srcOrd="0" destOrd="0" presId="urn:microsoft.com/office/officeart/2008/layout/AlternatingPictureBlocks"/>
    <dgm:cxn modelId="{5BABF3DB-AD8A-5342-8BF3-7D7D878436AE}" type="presOf" srcId="{62D7865B-02BB-C540-9896-ABD5D5CC86CC}" destId="{CBC49F27-7B0F-AD4D-9C06-5D3B26A13AFF}" srcOrd="0" destOrd="0" presId="urn:microsoft.com/office/officeart/2008/layout/AlternatingPictureBlocks"/>
    <dgm:cxn modelId="{F68704EB-D979-3B4C-B2ED-B0CC88D85D0A}" srcId="{D6F88183-42BF-854D-A74C-6AB1D090DF55}" destId="{28A1EAD1-A3EB-8E4A-8DF0-13E46A54103C}" srcOrd="1" destOrd="0" parTransId="{59D407ED-4284-0640-930D-C73980624AB5}" sibTransId="{AA271EF7-1009-8E43-8E6F-48A46FBBA4F0}"/>
    <dgm:cxn modelId="{43AAE53E-F850-B44A-BB49-061331957C32}" type="presParOf" srcId="{D785F45B-29D2-5E4D-BE4C-277F06D52A91}" destId="{D07D8AEC-9E42-0A44-9EB8-A9618104DE51}" srcOrd="0" destOrd="0" presId="urn:microsoft.com/office/officeart/2008/layout/AlternatingPictureBlocks"/>
    <dgm:cxn modelId="{B54FFC75-3062-3245-9DAE-9B06BA07BBA9}" type="presParOf" srcId="{D07D8AEC-9E42-0A44-9EB8-A9618104DE51}" destId="{CBC49F27-7B0F-AD4D-9C06-5D3B26A13AFF}" srcOrd="0" destOrd="0" presId="urn:microsoft.com/office/officeart/2008/layout/AlternatingPictureBlocks"/>
    <dgm:cxn modelId="{FADC9DF2-4AF5-7249-854F-9DC1B672F3FE}" type="presParOf" srcId="{D07D8AEC-9E42-0A44-9EB8-A9618104DE51}" destId="{D5D5B5AF-03BE-004C-AB11-D595C0FBEF24}" srcOrd="1" destOrd="0" presId="urn:microsoft.com/office/officeart/2008/layout/AlternatingPictureBlocks"/>
    <dgm:cxn modelId="{011A8FD4-046F-DF41-BC52-B71A6D7A6353}" type="presParOf" srcId="{D785F45B-29D2-5E4D-BE4C-277F06D52A91}" destId="{5F5F7CA6-853E-A048-AE53-6CEE3267553E}" srcOrd="1" destOrd="0" presId="urn:microsoft.com/office/officeart/2008/layout/AlternatingPictureBlocks"/>
    <dgm:cxn modelId="{7DCB9304-07AE-E84E-ACD6-D72278E42D7A}" type="presParOf" srcId="{D785F45B-29D2-5E4D-BE4C-277F06D52A91}" destId="{433140A2-90CC-FC48-9F4D-E396A27B6B1D}" srcOrd="2" destOrd="0" presId="urn:microsoft.com/office/officeart/2008/layout/AlternatingPictureBlocks"/>
    <dgm:cxn modelId="{8D279291-2DC1-7147-B7E8-5F8C3F4D11D8}" type="presParOf" srcId="{433140A2-90CC-FC48-9F4D-E396A27B6B1D}" destId="{D114B1E4-1FA4-4544-9809-EF755BAFF3E2}" srcOrd="0" destOrd="0" presId="urn:microsoft.com/office/officeart/2008/layout/AlternatingPictureBlocks"/>
    <dgm:cxn modelId="{1F44F9C7-32CE-7E47-A30E-F8015325A754}" type="presParOf" srcId="{433140A2-90CC-FC48-9F4D-E396A27B6B1D}" destId="{B43D0619-5602-A249-9CE6-511FC8FD5857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0CB87C-D592-2341-A77D-5EB34B33E5BB}">
      <dsp:nvSpPr>
        <dsp:cNvPr id="0" name=""/>
        <dsp:cNvSpPr/>
      </dsp:nvSpPr>
      <dsp:spPr>
        <a:xfrm>
          <a:off x="-5644405" y="-864046"/>
          <a:ext cx="6720222" cy="6720222"/>
        </a:xfrm>
        <a:prstGeom prst="blockArc">
          <a:avLst>
            <a:gd name="adj1" fmla="val 18900000"/>
            <a:gd name="adj2" fmla="val 2700000"/>
            <a:gd name="adj3" fmla="val 321"/>
          </a:avLst>
        </a:prstGeom>
        <a:noFill/>
        <a:ln w="635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E98F19-DDB9-2B4C-8E20-1628F427F470}">
      <dsp:nvSpPr>
        <dsp:cNvPr id="0" name=""/>
        <dsp:cNvSpPr/>
      </dsp:nvSpPr>
      <dsp:spPr>
        <a:xfrm>
          <a:off x="563156" y="383794"/>
          <a:ext cx="4132665" cy="76798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591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1500" kern="1200" dirty="0"/>
            <a:t>鼻烟：将切得很细碎的烟丝放在脸颊上。</a:t>
          </a:r>
        </a:p>
      </dsp:txBody>
      <dsp:txXfrm>
        <a:off x="563156" y="383794"/>
        <a:ext cx="4132665" cy="767989"/>
      </dsp:txXfrm>
    </dsp:sp>
    <dsp:sp modelId="{E62A36DC-C410-0E4B-A294-9B96F3AD77DF}">
      <dsp:nvSpPr>
        <dsp:cNvPr id="0" name=""/>
        <dsp:cNvSpPr/>
      </dsp:nvSpPr>
      <dsp:spPr>
        <a:xfrm>
          <a:off x="83163" y="287796"/>
          <a:ext cx="959986" cy="95998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63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8D2FD2-8E5B-0142-9356-6E6D4E33E272}">
      <dsp:nvSpPr>
        <dsp:cNvPr id="0" name=""/>
        <dsp:cNvSpPr/>
      </dsp:nvSpPr>
      <dsp:spPr>
        <a:xfrm>
          <a:off x="1003462" y="1535978"/>
          <a:ext cx="3692360" cy="76798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-26743"/>
                <a:satOff val="-7716"/>
                <a:lumOff val="1322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26743"/>
                <a:satOff val="-7716"/>
                <a:lumOff val="1322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26743"/>
                <a:satOff val="-7716"/>
                <a:lumOff val="1322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591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1500" kern="1200" dirty="0"/>
            <a:t>可溶烟：将烟草磨成细末，装在固体化学外壳内，可在唾液中融化。 </a:t>
          </a:r>
        </a:p>
      </dsp:txBody>
      <dsp:txXfrm>
        <a:off x="1003462" y="1535978"/>
        <a:ext cx="3692360" cy="767989"/>
      </dsp:txXfrm>
    </dsp:sp>
    <dsp:sp modelId="{D421BEBA-2494-5843-AEB8-AB2224E5E6B6}">
      <dsp:nvSpPr>
        <dsp:cNvPr id="0" name=""/>
        <dsp:cNvSpPr/>
      </dsp:nvSpPr>
      <dsp:spPr>
        <a:xfrm>
          <a:off x="523469" y="1439979"/>
          <a:ext cx="959986" cy="959986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6350" cap="flat" cmpd="sng" algn="ctr">
          <a:solidFill>
            <a:schemeClr val="accent2">
              <a:shade val="80000"/>
              <a:hueOff val="-26743"/>
              <a:satOff val="-7716"/>
              <a:lumOff val="1322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FD7111-8296-784F-9FE3-6075EFE7015D}">
      <dsp:nvSpPr>
        <dsp:cNvPr id="0" name=""/>
        <dsp:cNvSpPr/>
      </dsp:nvSpPr>
      <dsp:spPr>
        <a:xfrm>
          <a:off x="1003462" y="2688162"/>
          <a:ext cx="3692360" cy="76798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-53486"/>
                <a:satOff val="-15431"/>
                <a:lumOff val="264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53486"/>
                <a:satOff val="-15431"/>
                <a:lumOff val="264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53486"/>
                <a:satOff val="-15431"/>
                <a:lumOff val="264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591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1500" kern="1200" dirty="0"/>
            <a:t>咀嚼烟：咀嚼大块干烟草，释出尼古丁。</a:t>
          </a:r>
        </a:p>
      </dsp:txBody>
      <dsp:txXfrm>
        <a:off x="1003462" y="2688162"/>
        <a:ext cx="3692360" cy="767989"/>
      </dsp:txXfrm>
    </dsp:sp>
    <dsp:sp modelId="{5EFBBD1B-1E8C-9841-9509-AC27B4A8111F}">
      <dsp:nvSpPr>
        <dsp:cNvPr id="0" name=""/>
        <dsp:cNvSpPr/>
      </dsp:nvSpPr>
      <dsp:spPr>
        <a:xfrm>
          <a:off x="523469" y="2590646"/>
          <a:ext cx="959986" cy="963020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6350" cap="flat" cmpd="sng" algn="ctr">
          <a:solidFill>
            <a:schemeClr val="accent2">
              <a:shade val="80000"/>
              <a:hueOff val="-53486"/>
              <a:satOff val="-15431"/>
              <a:lumOff val="2645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07C9D7-50E5-EB47-881B-8AA4F2D0A81B}">
      <dsp:nvSpPr>
        <dsp:cNvPr id="0" name=""/>
        <dsp:cNvSpPr/>
      </dsp:nvSpPr>
      <dsp:spPr>
        <a:xfrm>
          <a:off x="563156" y="3840345"/>
          <a:ext cx="4132665" cy="76798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-80229"/>
                <a:satOff val="-23147"/>
                <a:lumOff val="3968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80229"/>
                <a:satOff val="-23147"/>
                <a:lumOff val="3968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80229"/>
                <a:satOff val="-23147"/>
                <a:lumOff val="3968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591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1500" kern="1200" dirty="0"/>
            <a:t>精磨湿烟：将经过化学处理的烟草塞在布袋中，然后像鼻烟一样，贴放在牙龈上。</a:t>
          </a:r>
        </a:p>
      </dsp:txBody>
      <dsp:txXfrm>
        <a:off x="563156" y="3840345"/>
        <a:ext cx="4132665" cy="767989"/>
      </dsp:txXfrm>
    </dsp:sp>
    <dsp:sp modelId="{20F6EDDF-FBA7-164F-BF3F-1BAFDF35A7B8}">
      <dsp:nvSpPr>
        <dsp:cNvPr id="0" name=""/>
        <dsp:cNvSpPr/>
      </dsp:nvSpPr>
      <dsp:spPr>
        <a:xfrm>
          <a:off x="83163" y="3744347"/>
          <a:ext cx="959986" cy="959986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6350" cap="flat" cmpd="sng" algn="ctr">
          <a:solidFill>
            <a:schemeClr val="accent2">
              <a:shade val="80000"/>
              <a:hueOff val="-80229"/>
              <a:satOff val="-23147"/>
              <a:lumOff val="3968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C49F27-7B0F-AD4D-9C06-5D3B26A13AFF}">
      <dsp:nvSpPr>
        <dsp:cNvPr id="0" name=""/>
        <dsp:cNvSpPr/>
      </dsp:nvSpPr>
      <dsp:spPr>
        <a:xfrm>
          <a:off x="1441500" y="580117"/>
          <a:ext cx="2922354" cy="1321734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1400" b="1" kern="1200" dirty="0"/>
            <a:t>这些产品有哪些影响？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1000" kern="1200" dirty="0"/>
            <a:t>●</a:t>
          </a:r>
          <a:r>
            <a:rPr lang="zh-CN" sz="1400" kern="1200" dirty="0"/>
            <a:t> 通过牙龈和脸颊中的血管吸收尼古丁和其他有毒和致癌化学物质，并将其输送到大脑。</a:t>
          </a:r>
        </a:p>
      </dsp:txBody>
      <dsp:txXfrm>
        <a:off x="1441500" y="580117"/>
        <a:ext cx="2922354" cy="1321734"/>
      </dsp:txXfrm>
    </dsp:sp>
    <dsp:sp modelId="{D5D5B5AF-03BE-004C-AB11-D595C0FBEF24}">
      <dsp:nvSpPr>
        <dsp:cNvPr id="0" name=""/>
        <dsp:cNvSpPr/>
      </dsp:nvSpPr>
      <dsp:spPr>
        <a:xfrm>
          <a:off x="2131" y="580117"/>
          <a:ext cx="1308517" cy="132173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14B1E4-1FA4-4544-9809-EF755BAFF3E2}">
      <dsp:nvSpPr>
        <dsp:cNvPr id="0" name=""/>
        <dsp:cNvSpPr/>
      </dsp:nvSpPr>
      <dsp:spPr>
        <a:xfrm>
          <a:off x="5" y="1992893"/>
          <a:ext cx="2712821" cy="2042542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1400" b="1" kern="1200" dirty="0"/>
            <a:t>我们为什么对此很关注？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1000" kern="1200" dirty="0"/>
            <a:t>●</a:t>
          </a:r>
          <a:r>
            <a:rPr lang="zh-CN" sz="1400" kern="1200" dirty="0"/>
            <a:t> 口腔癌、咽喉癌、胰腺癌等。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1000" kern="1200" dirty="0"/>
            <a:t>●</a:t>
          </a:r>
          <a:r>
            <a:rPr lang="zh-CN" sz="1400" kern="1200" dirty="0"/>
            <a:t> 牙齿脱落和牙龈疾病。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1000" kern="1200" dirty="0"/>
            <a:t>●</a:t>
          </a:r>
          <a:r>
            <a:rPr lang="zh-CN" sz="1400" kern="1200" dirty="0"/>
            <a:t> 永久性面部毁容、面部麻痹和疤痕。</a:t>
          </a:r>
        </a:p>
      </dsp:txBody>
      <dsp:txXfrm>
        <a:off x="5" y="1992893"/>
        <a:ext cx="2712821" cy="2042542"/>
      </dsp:txXfrm>
    </dsp:sp>
    <dsp:sp modelId="{B43D0619-5602-A249-9CE6-511FC8FD5857}">
      <dsp:nvSpPr>
        <dsp:cNvPr id="0" name=""/>
        <dsp:cNvSpPr/>
      </dsp:nvSpPr>
      <dsp:spPr>
        <a:xfrm>
          <a:off x="2790458" y="1980528"/>
          <a:ext cx="1575532" cy="2017838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091D9D-1999-6A4B-8DC4-CDF050C2BC00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73917-0AF4-D848-AF93-E19D47223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10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73917-0AF4-D848-AF93-E19D472236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188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E7A40-7995-FB4C-B431-FB4E339DF4C1}" type="datetime1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1AE3-3533-D14C-985A-23E164B1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2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BAD01-44D2-904A-B3DF-581E92916350}" type="datetime1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1AE3-3533-D14C-985A-23E164B1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4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E0E2-E8E7-3B46-BF87-DB7F6749672F}" type="datetime1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1AE3-3533-D14C-985A-23E164B1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9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7A8A-23C0-BC40-86FD-6EC55E4FB609}" type="datetime1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1AE3-3533-D14C-985A-23E164B1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76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FF32-ED09-A34A-8AC8-69737AC1140D}" type="datetime1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1AE3-3533-D14C-985A-23E164B1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83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B11D-B6C6-D549-8462-BDA53729BFA8}" type="datetime1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1AE3-3533-D14C-985A-23E164B1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3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8EFA-C4B1-B440-89BC-B390738C7EB7}" type="datetime1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1AE3-3533-D14C-985A-23E164B1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42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50EC2-4C6C-0149-A3E8-B5D408499D7A}" type="datetime1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1AE3-3533-D14C-985A-23E164B1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9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999D-0212-A248-8311-95D91FD717D8}" type="datetime1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1AE3-3533-D14C-985A-23E164B1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62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1CDF-18F3-6F4D-8F78-E240E98B475C}" type="datetime1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1AE3-3533-D14C-985A-23E164B1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47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5E7F-0C55-C347-B432-2E3DCE6EF0A6}" type="datetime1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1AE3-3533-D14C-985A-23E164B1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FB64F-9D62-6448-8B2F-E5EAC896FC78}" type="datetime1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E1AE3-3533-D14C-985A-23E164B1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50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hyperlink" Target="http://www.tobaccopreventiontoolkit.stanford.edu/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464508" y="5244637"/>
            <a:ext cx="8095705" cy="954107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/>
            <a:r>
              <a:rPr lang="zh-CN" sz="1400" b="1" dirty="0">
                <a:solidFill>
                  <a:schemeClr val="bg1"/>
                </a:solidFill>
              </a:rPr>
              <a:t>无烟型烟草对年轻人来说是问题吗？</a:t>
            </a:r>
          </a:p>
          <a:p>
            <a:r>
              <a:rPr lang="zh-CN" sz="1000" dirty="0">
                <a:solidFill>
                  <a:schemeClr val="bg1"/>
                </a:solidFill>
              </a:rPr>
              <a:t>●</a:t>
            </a:r>
            <a:r>
              <a:rPr lang="zh-CN" sz="1400" dirty="0">
                <a:solidFill>
                  <a:schemeClr val="bg1"/>
                </a:solidFill>
              </a:rPr>
              <a:t> 大约每20名高中生就有1人使用无烟型烟草。</a:t>
            </a:r>
          </a:p>
          <a:p>
            <a:r>
              <a:rPr lang="zh-CN" sz="1000" dirty="0">
                <a:solidFill>
                  <a:schemeClr val="bg1"/>
                </a:solidFill>
              </a:rPr>
              <a:t>●</a:t>
            </a:r>
            <a:r>
              <a:rPr lang="zh-CN" sz="1400" dirty="0">
                <a:solidFill>
                  <a:schemeClr val="bg1"/>
                </a:solidFill>
              </a:rPr>
              <a:t> 虽然使用这些产品在男孩中更常见，但可溶烟和精磨湿烟等产品旨在使女孩成瘾。    </a:t>
            </a:r>
          </a:p>
          <a:p>
            <a:r>
              <a:rPr lang="zh-CN" sz="1000" dirty="0">
                <a:solidFill>
                  <a:schemeClr val="bg1"/>
                </a:solidFill>
              </a:rPr>
              <a:t>●</a:t>
            </a:r>
            <a:r>
              <a:rPr lang="zh-CN" sz="1400" dirty="0">
                <a:solidFill>
                  <a:schemeClr val="bg1"/>
                </a:solidFill>
              </a:rPr>
              <a:t> 使用无烟型烟草可能会导致吸烟。</a:t>
            </a:r>
          </a:p>
        </p:txBody>
      </p:sp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1573889250"/>
              </p:ext>
            </p:extLst>
          </p:nvPr>
        </p:nvGraphicFramePr>
        <p:xfrm>
          <a:off x="-55599" y="264197"/>
          <a:ext cx="4765668" cy="4992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094420" y="-89746"/>
            <a:ext cx="73424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4000" b="1" dirty="0"/>
              <a:t>无烟型烟草</a:t>
            </a:r>
          </a:p>
        </p:txBody>
      </p:sp>
      <p:graphicFrame>
        <p:nvGraphicFramePr>
          <p:cNvPr id="28" name="Diagram 27"/>
          <p:cNvGraphicFramePr/>
          <p:nvPr>
            <p:extLst>
              <p:ext uri="{D42A27DB-BD31-4B8C-83A1-F6EECF244321}">
                <p14:modId xmlns:p14="http://schemas.microsoft.com/office/powerpoint/2010/main" val="2039441317"/>
              </p:ext>
            </p:extLst>
          </p:nvPr>
        </p:nvGraphicFramePr>
        <p:xfrm>
          <a:off x="4778013" y="46181"/>
          <a:ext cx="4365987" cy="47425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778012" y="4201297"/>
            <a:ext cx="4365987" cy="891445"/>
            <a:chOff x="-4104453" y="2725760"/>
            <a:chExt cx="4646141" cy="1113369"/>
          </a:xfrm>
          <a:solidFill>
            <a:schemeClr val="tx2">
              <a:lumMod val="50000"/>
              <a:lumOff val="50000"/>
            </a:schemeClr>
          </a:solidFill>
        </p:grpSpPr>
        <p:sp>
          <p:nvSpPr>
            <p:cNvPr id="16" name="Rectangle 15"/>
            <p:cNvSpPr/>
            <p:nvPr/>
          </p:nvSpPr>
          <p:spPr>
            <a:xfrm>
              <a:off x="-3824299" y="2904981"/>
              <a:ext cx="4365987" cy="842049"/>
            </a:xfrm>
            <a:prstGeom prst="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514254"/>
                <a:satOff val="-4925"/>
                <a:lumOff val="6666"/>
                <a:alphaOff val="0"/>
              </a:schemeClr>
            </a:fillRef>
            <a:effectRef idx="2">
              <a:schemeClr val="accent4">
                <a:hueOff val="-514254"/>
                <a:satOff val="-4925"/>
                <a:lumOff val="666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ctangle 16"/>
            <p:cNvSpPr/>
            <p:nvPr/>
          </p:nvSpPr>
          <p:spPr>
            <a:xfrm>
              <a:off x="-4104453" y="2725760"/>
              <a:ext cx="4646141" cy="11133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20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sz="1200" b="1" dirty="0"/>
                <a:t>无烟型烟草会成瘾吗？</a:t>
              </a:r>
            </a:p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sz="1200" dirty="0"/>
                <a:t>是的，这些产品都含有尼古丁，非常容易成瘾。  使用者会对尼古丁产生强烈渴望，而且体内尼古丁浓度下降时会出现戒断症状。 </a:t>
              </a:r>
            </a:p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dirty="0"/>
            </a:p>
          </p:txBody>
        </p:sp>
      </p:grp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998492" y="6186206"/>
            <a:ext cx="314701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zh-CN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烟草防范套件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zh-CN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斯坦福大学青少年医学部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zh-CN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a typeface="MS Mincho" panose="02020609040205080304" pitchFamily="49" charset="-128"/>
                <a:cs typeface="Arial" panose="020B0604020202020204" pitchFamily="34" charset="0"/>
                <a:hlinkClick r:id="rId13"/>
              </a:rPr>
              <a:t>www.tobaccopreventiontoolkit.stanford.edu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zh-CN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tobprevtoolkit@stanford.edu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405" y="6274482"/>
            <a:ext cx="908888" cy="58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695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323232"/>
      </a:dk2>
      <a:lt2>
        <a:srgbClr val="7F2622"/>
      </a:lt2>
      <a:accent1>
        <a:srgbClr val="4098B7"/>
      </a:accent1>
      <a:accent2>
        <a:srgbClr val="4C2E4F"/>
      </a:accent2>
      <a:accent3>
        <a:srgbClr val="194259"/>
      </a:accent3>
      <a:accent4>
        <a:srgbClr val="656565"/>
      </a:accent4>
      <a:accent5>
        <a:srgbClr val="8C211A"/>
      </a:accent5>
      <a:accent6>
        <a:srgbClr val="5D3031"/>
      </a:accent6>
      <a:hlink>
        <a:srgbClr val="7F9729"/>
      </a:hlink>
      <a:folHlink>
        <a:srgbClr val="656565"/>
      </a:folHlink>
    </a:clrScheme>
    <a:fontScheme name="Office Theme">
      <a:majorFont>
        <a:latin typeface="Calibri Light"/>
        <a:ea typeface="SimSun"/>
        <a:cs typeface=""/>
      </a:majorFont>
      <a:minorFont>
        <a:latin typeface="Calibri"/>
        <a:ea typeface="SimSun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SimSun"/>
        <a:cs typeface=""/>
      </a:majorFont>
      <a:minorFont>
        <a:latin typeface="Calibri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866</TotalTime>
  <Words>452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Adrienne Suzanne Lazaro</dc:creator>
  <cp:lastModifiedBy>Rui Zheng</cp:lastModifiedBy>
  <cp:revision>32</cp:revision>
  <cp:lastPrinted>2017-01-25T23:10:47Z</cp:lastPrinted>
  <dcterms:created xsi:type="dcterms:W3CDTF">2016-11-02T14:57:33Z</dcterms:created>
  <dcterms:modified xsi:type="dcterms:W3CDTF">2020-05-06T17:22:39Z</dcterms:modified>
</cp:coreProperties>
</file>