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ss, Matthew Mogulescu (Matt)" initials="RMM(" lastIdx="5" clrIdx="0">
    <p:extLst>
      <p:ext uri="{19B8F6BF-5375-455C-9EA6-DF929625EA0E}">
        <p15:presenceInfo xmlns:p15="http://schemas.microsoft.com/office/powerpoint/2012/main" userId="S::mmross@middlebury.edu::0f639c5e-2c04-48b2-9365-956838d546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32D63"/>
    <a:srgbClr val="181B0E"/>
    <a:srgbClr val="80272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7185"/>
    <p:restoredTop sz="92727"/>
  </p:normalViewPr>
  <p:slideViewPr>
    <p:cSldViewPr snapToGrid="0" snapToObjects="1">
      <p:cViewPr varScale="1">
        <p:scale>
          <a:sx n="147" d="100"/>
          <a:sy n="147" d="100"/>
        </p:scale>
        <p:origin x="4908"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B58BD5-3F2F-944B-8C4D-858A43CF13DD}" type="datetimeFigureOut">
              <a:rPr lang="en-US" smtClean="0"/>
              <a:t>5/6/2020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E33B1D-A7EA-664C-BE4D-490816709075}" type="slidenum">
              <a:rPr lang="en-US" smtClean="0"/>
              <a:t>‹#›</a:t>
            </a:fld>
            <a:endParaRPr lang="en-US"/>
          </a:p>
        </p:txBody>
      </p:sp>
    </p:spTree>
    <p:extLst>
      <p:ext uri="{BB962C8B-B14F-4D97-AF65-F5344CB8AC3E}">
        <p14:creationId xmlns:p14="http://schemas.microsoft.com/office/powerpoint/2010/main" val="1667333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E33B1D-A7EA-664C-BE4D-490816709075}" type="slidenum">
              <a:rPr lang="en-US" smtClean="0"/>
              <a:t>1</a:t>
            </a:fld>
            <a:endParaRPr lang="en-US"/>
          </a:p>
        </p:txBody>
      </p:sp>
    </p:spTree>
    <p:extLst>
      <p:ext uri="{BB962C8B-B14F-4D97-AF65-F5344CB8AC3E}">
        <p14:creationId xmlns:p14="http://schemas.microsoft.com/office/powerpoint/2010/main" val="352192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3FC378ED-AEC7-C84E-8B3F-45D5BACC2E83}" type="datetimeFigureOut">
              <a:rPr lang="en-US" smtClean="0"/>
              <a:t>5/6/2020</a:t>
            </a:fld>
            <a:endParaRPr lang="en-US"/>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636E1F28-9B16-3246-8381-F44FAF984B8E}" type="slidenum">
              <a:rPr lang="en-US" smtClean="0"/>
              <a:t>‹#›</a:t>
            </a:fld>
            <a:endParaRPr lang="en-US"/>
          </a:p>
        </p:txBody>
      </p:sp>
      <p:grpSp>
        <p:nvGrpSpPr>
          <p:cNvPr id="8" name="Group 7"/>
          <p:cNvGrpSpPr/>
          <p:nvPr/>
        </p:nvGrpSpPr>
        <p:grpSpPr>
          <a:xfrm>
            <a:off x="146756" y="124179"/>
            <a:ext cx="8873065" cy="6615288"/>
            <a:chOff x="564643" y="744469"/>
            <a:chExt cx="8005589" cy="5349671"/>
          </a:xfrm>
        </p:grpSpPr>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588900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C378ED-AEC7-C84E-8B3F-45D5BACC2E83}"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6E1F28-9B16-3246-8381-F44FAF984B8E}" type="slidenum">
              <a:rPr lang="en-US" smtClean="0"/>
              <a:t>‹#›</a:t>
            </a:fld>
            <a:endParaRPr lang="en-US"/>
          </a:p>
        </p:txBody>
      </p:sp>
    </p:spTree>
    <p:extLst>
      <p:ext uri="{BB962C8B-B14F-4D97-AF65-F5344CB8AC3E}">
        <p14:creationId xmlns:p14="http://schemas.microsoft.com/office/powerpoint/2010/main" val="1766156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C378ED-AEC7-C84E-8B3F-45D5BACC2E83}"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6E1F28-9B16-3246-8381-F44FAF984B8E}" type="slidenum">
              <a:rPr lang="en-US" smtClean="0"/>
              <a:t>‹#›</a:t>
            </a:fld>
            <a:endParaRPr lang="en-US"/>
          </a:p>
        </p:txBody>
      </p:sp>
    </p:spTree>
    <p:extLst>
      <p:ext uri="{BB962C8B-B14F-4D97-AF65-F5344CB8AC3E}">
        <p14:creationId xmlns:p14="http://schemas.microsoft.com/office/powerpoint/2010/main" val="1273377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C378ED-AEC7-C84E-8B3F-45D5BACC2E83}"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6E1F28-9B16-3246-8381-F44FAF984B8E}" type="slidenum">
              <a:rPr lang="en-US" smtClean="0"/>
              <a:t>‹#›</a:t>
            </a:fld>
            <a:endParaRPr lang="en-US"/>
          </a:p>
        </p:txBody>
      </p:sp>
    </p:spTree>
    <p:extLst>
      <p:ext uri="{BB962C8B-B14F-4D97-AF65-F5344CB8AC3E}">
        <p14:creationId xmlns:p14="http://schemas.microsoft.com/office/powerpoint/2010/main" val="684376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3FC378ED-AEC7-C84E-8B3F-45D5BACC2E83}" type="datetimeFigureOut">
              <a:rPr lang="en-US" smtClean="0"/>
              <a:t>5/6/2020</a:t>
            </a:fld>
            <a:endParaRPr lang="en-US"/>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636E1F28-9B16-3246-8381-F44FAF984B8E}" type="slidenum">
              <a:rPr lang="en-US" smtClean="0"/>
              <a:t>‹#›</a:t>
            </a:fld>
            <a:endParaRPr lang="en-US"/>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92850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FC378ED-AEC7-C84E-8B3F-45D5BACC2E83}" type="datetimeFigureOut">
              <a:rPr lang="en-US" smtClean="0"/>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6E1F28-9B16-3246-8381-F44FAF984B8E}" type="slidenum">
              <a:rPr lang="en-US" smtClean="0"/>
              <a:t>‹#›</a:t>
            </a:fld>
            <a:endParaRPr lang="en-US"/>
          </a:p>
        </p:txBody>
      </p:sp>
    </p:spTree>
    <p:extLst>
      <p:ext uri="{BB962C8B-B14F-4D97-AF65-F5344CB8AC3E}">
        <p14:creationId xmlns:p14="http://schemas.microsoft.com/office/powerpoint/2010/main" val="1277488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C378ED-AEC7-C84E-8B3F-45D5BACC2E83}" type="datetimeFigureOut">
              <a:rPr lang="en-US" smtClean="0"/>
              <a:t>5/6/2020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6E1F28-9B16-3246-8381-F44FAF984B8E}" type="slidenum">
              <a:rPr lang="en-US" smtClean="0"/>
              <a:t>‹#›</a:t>
            </a:fld>
            <a:endParaRPr lang="en-US"/>
          </a:p>
        </p:txBody>
      </p:sp>
    </p:spTree>
    <p:extLst>
      <p:ext uri="{BB962C8B-B14F-4D97-AF65-F5344CB8AC3E}">
        <p14:creationId xmlns:p14="http://schemas.microsoft.com/office/powerpoint/2010/main" val="203212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FC378ED-AEC7-C84E-8B3F-45D5BACC2E83}" type="datetimeFigureOut">
              <a:rPr lang="en-US" smtClean="0"/>
              <a:t>5/6/2020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6E1F28-9B16-3246-8381-F44FAF984B8E}" type="slidenum">
              <a:rPr lang="en-US" smtClean="0"/>
              <a:t>‹#›</a:t>
            </a:fld>
            <a:endParaRPr lang="en-US"/>
          </a:p>
        </p:txBody>
      </p:sp>
    </p:spTree>
    <p:extLst>
      <p:ext uri="{BB962C8B-B14F-4D97-AF65-F5344CB8AC3E}">
        <p14:creationId xmlns:p14="http://schemas.microsoft.com/office/powerpoint/2010/main" val="893791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C378ED-AEC7-C84E-8B3F-45D5BACC2E83}" type="datetimeFigureOut">
              <a:rPr lang="en-US" smtClean="0"/>
              <a:t>5/6/2020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6E1F28-9B16-3246-8381-F44FAF984B8E}" type="slidenum">
              <a:rPr lang="en-US" smtClean="0"/>
              <a:t>‹#›</a:t>
            </a:fld>
            <a:endParaRPr lang="en-US"/>
          </a:p>
        </p:txBody>
      </p:sp>
    </p:spTree>
    <p:extLst>
      <p:ext uri="{BB962C8B-B14F-4D97-AF65-F5344CB8AC3E}">
        <p14:creationId xmlns:p14="http://schemas.microsoft.com/office/powerpoint/2010/main" val="302201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3FC378ED-AEC7-C84E-8B3F-45D5BACC2E83}" type="datetimeFigureOut">
              <a:rPr lang="en-US" smtClean="0"/>
              <a:t>5/6/2020</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636E1F28-9B16-3246-8381-F44FAF984B8E}" type="slidenum">
              <a:rPr lang="en-US" smtClean="0"/>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5180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3FC378ED-AEC7-C84E-8B3F-45D5BACC2E83}" type="datetimeFigureOut">
              <a:rPr lang="en-US" smtClean="0"/>
              <a:t>5/6/2020</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636E1F28-9B16-3246-8381-F44FAF984B8E}" type="slidenum">
              <a:rPr lang="en-US" smtClean="0"/>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6295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3FC378ED-AEC7-C84E-8B3F-45D5BACC2E83}" type="datetimeFigureOut">
              <a:rPr lang="en-US" smtClean="0"/>
              <a:t>5/6/2020</a:t>
            </a:fld>
            <a:endParaRPr lang="en-US"/>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636E1F28-9B16-3246-8381-F44FAF984B8E}" type="slidenum">
              <a:rPr lang="en-US" smtClean="0"/>
              <a:t>‹#›</a:t>
            </a:fld>
            <a:endParaRPr lang="en-US"/>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263600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0" orient="horz" pos="1368">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tobaccopreventiontoolkit.stanford.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987047" y="366794"/>
            <a:ext cx="1569660" cy="923330"/>
          </a:xfrm>
          <a:prstGeom prst="rect">
            <a:avLst/>
          </a:prstGeom>
          <a:noFill/>
        </p:spPr>
        <p:txBody>
          <a:bodyPr wrap="none" lIns="91440" tIns="45720" rIns="91440" bIns="45720">
            <a:spAutoFit/>
          </a:bodyPr>
          <a:lstStyle/>
          <a:p>
            <a:pPr algn="ctr"/>
            <a:r>
              <a:rPr lang="zh-TW" sz="5400" b="1" cap="none" dirty="0">
                <a:ln w="9525" cmpd="sng">
                  <a:solidFill>
                    <a:schemeClr val="accent3">
                      <a:lumMod val="75000"/>
                    </a:schemeClr>
                  </a:solidFill>
                  <a:prstDash val="solid"/>
                </a:ln>
                <a:solidFill>
                  <a:schemeClr val="bg1"/>
                </a:solidFill>
                <a:effectLst>
                  <a:glow rad="139700">
                    <a:schemeClr val="bg1">
                      <a:alpha val="40000"/>
                    </a:schemeClr>
                  </a:glow>
                </a:effectLst>
                <a:latin typeface="Arial"/>
                <a:ea typeface="PMingLiU" charset="-79"/>
                <a:cs typeface="Arial"/>
              </a:rPr>
              <a:t>香煙</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32090" y="140677"/>
            <a:ext cx="3448343" cy="2298895"/>
          </a:xfrm>
          <a:prstGeom prst="rect">
            <a:avLst/>
          </a:prstGeom>
          <a:ln w="88900" cap="sq" cmpd="thickThin">
            <a:solidFill>
              <a:srgbClr val="000000"/>
            </a:solidFill>
            <a:prstDash val="solid"/>
            <a:miter lim="800000"/>
          </a:ln>
          <a:effectLst>
            <a:innerShdw blurRad="76200">
              <a:srgbClr val="000000"/>
            </a:innerShdw>
          </a:effectLst>
        </p:spPr>
      </p:pic>
      <p:grpSp>
        <p:nvGrpSpPr>
          <p:cNvPr id="4" name="Group 3"/>
          <p:cNvGrpSpPr/>
          <p:nvPr/>
        </p:nvGrpSpPr>
        <p:grpSpPr>
          <a:xfrm>
            <a:off x="542934" y="1220135"/>
            <a:ext cx="8181007" cy="5172919"/>
            <a:chOff x="527436" y="1483606"/>
            <a:chExt cx="8181007" cy="5172919"/>
          </a:xfrm>
        </p:grpSpPr>
        <p:sp>
          <p:nvSpPr>
            <p:cNvPr id="8" name="Freeform 7"/>
            <p:cNvSpPr/>
            <p:nvPr/>
          </p:nvSpPr>
          <p:spPr>
            <a:xfrm>
              <a:off x="527437" y="1500143"/>
              <a:ext cx="1087853" cy="1057212"/>
            </a:xfrm>
            <a:custGeom>
              <a:avLst/>
              <a:gdLst>
                <a:gd name="connsiteX0" fmla="*/ 0 w 1249217"/>
                <a:gd name="connsiteY0" fmla="*/ 0 h 1087853"/>
                <a:gd name="connsiteX1" fmla="*/ 705291 w 1249217"/>
                <a:gd name="connsiteY1" fmla="*/ 0 h 1087853"/>
                <a:gd name="connsiteX2" fmla="*/ 1249217 w 1249217"/>
                <a:gd name="connsiteY2" fmla="*/ 543927 h 1087853"/>
                <a:gd name="connsiteX3" fmla="*/ 705291 w 1249217"/>
                <a:gd name="connsiteY3" fmla="*/ 1087853 h 1087853"/>
                <a:gd name="connsiteX4" fmla="*/ 0 w 1249217"/>
                <a:gd name="connsiteY4" fmla="*/ 1087853 h 1087853"/>
                <a:gd name="connsiteX5" fmla="*/ 0 w 1249217"/>
                <a:gd name="connsiteY5" fmla="*/ 0 h 108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49217" h="1087853">
                  <a:moveTo>
                    <a:pt x="1249217" y="0"/>
                  </a:moveTo>
                  <a:lnTo>
                    <a:pt x="1249217" y="614187"/>
                  </a:lnTo>
                  <a:lnTo>
                    <a:pt x="624608" y="1087853"/>
                  </a:lnTo>
                  <a:lnTo>
                    <a:pt x="0" y="614187"/>
                  </a:lnTo>
                  <a:lnTo>
                    <a:pt x="0" y="0"/>
                  </a:lnTo>
                  <a:lnTo>
                    <a:pt x="1249217" y="0"/>
                  </a:lnTo>
                  <a:close/>
                </a:path>
              </a:pathLst>
            </a:custGeom>
          </p:spPr>
          <p:style>
            <a:lnRef idx="1">
              <a:schemeClr val="accent6">
                <a:shade val="80000"/>
                <a:hueOff val="0"/>
                <a:satOff val="0"/>
                <a:lumOff val="0"/>
                <a:alphaOff val="0"/>
              </a:schemeClr>
            </a:lnRef>
            <a:fillRef idx="3">
              <a:schemeClr val="accent6">
                <a:shade val="80000"/>
                <a:hueOff val="0"/>
                <a:satOff val="0"/>
                <a:lumOff val="0"/>
                <a:alphaOff val="0"/>
              </a:schemeClr>
            </a:fillRef>
            <a:effectRef idx="2">
              <a:schemeClr val="accent6">
                <a:shade val="80000"/>
                <a:hueOff val="0"/>
                <a:satOff val="0"/>
                <a:lumOff val="0"/>
                <a:alphaOff val="0"/>
              </a:schemeClr>
            </a:effectRef>
            <a:fontRef idx="minor">
              <a:schemeClr val="lt1"/>
            </a:fontRef>
          </p:style>
          <p:txBody>
            <a:bodyPr spcFirstLastPara="0" vert="horz" wrap="square" lIns="8891" tIns="8890" rIns="8889" bIns="280853" numCol="1" spcCol="1270" anchor="ctr" anchorCtr="0">
              <a:noAutofit/>
            </a:bodyPr>
            <a:lstStyle/>
            <a:p>
              <a:pPr lvl="0" algn="ctr" defTabSz="622300">
                <a:lnSpc>
                  <a:spcPct val="90000"/>
                </a:lnSpc>
                <a:spcBef>
                  <a:spcPct val="0"/>
                </a:spcBef>
                <a:spcAft>
                  <a:spcPct val="35000"/>
                </a:spcAft>
              </a:pPr>
              <a:r>
                <a:rPr lang="zh-TW" sz="1400" b="0" dirty="0">
                  <a:latin typeface="Cambria" charset="0"/>
                  <a:ea typeface="PMingLiU" charset="0"/>
                  <a:cs typeface="Cambria" charset="0"/>
                </a:rPr>
                <a:t>香煙是什麼？</a:t>
              </a:r>
            </a:p>
          </p:txBody>
        </p:sp>
        <p:sp>
          <p:nvSpPr>
            <p:cNvPr id="9" name="Freeform 8"/>
            <p:cNvSpPr/>
            <p:nvPr/>
          </p:nvSpPr>
          <p:spPr>
            <a:xfrm>
              <a:off x="1673631" y="1483606"/>
              <a:ext cx="7006953" cy="1653722"/>
            </a:xfrm>
            <a:custGeom>
              <a:avLst/>
              <a:gdLst>
                <a:gd name="connsiteX0" fmla="*/ 270152 w 1620881"/>
                <a:gd name="connsiteY0" fmla="*/ 0 h 7006952"/>
                <a:gd name="connsiteX1" fmla="*/ 1350729 w 1620881"/>
                <a:gd name="connsiteY1" fmla="*/ 0 h 7006952"/>
                <a:gd name="connsiteX2" fmla="*/ 1620881 w 1620881"/>
                <a:gd name="connsiteY2" fmla="*/ 270152 h 7006952"/>
                <a:gd name="connsiteX3" fmla="*/ 1620881 w 1620881"/>
                <a:gd name="connsiteY3" fmla="*/ 7006952 h 7006952"/>
                <a:gd name="connsiteX4" fmla="*/ 1620881 w 1620881"/>
                <a:gd name="connsiteY4" fmla="*/ 7006952 h 7006952"/>
                <a:gd name="connsiteX5" fmla="*/ 0 w 1620881"/>
                <a:gd name="connsiteY5" fmla="*/ 7006952 h 7006952"/>
                <a:gd name="connsiteX6" fmla="*/ 0 w 1620881"/>
                <a:gd name="connsiteY6" fmla="*/ 7006952 h 7006952"/>
                <a:gd name="connsiteX7" fmla="*/ 0 w 1620881"/>
                <a:gd name="connsiteY7" fmla="*/ 270152 h 7006952"/>
                <a:gd name="connsiteX8" fmla="*/ 270152 w 1620881"/>
                <a:gd name="connsiteY8" fmla="*/ 0 h 7006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0881" h="7006952">
                  <a:moveTo>
                    <a:pt x="1620881" y="1167849"/>
                  </a:moveTo>
                  <a:lnTo>
                    <a:pt x="1620881" y="5839103"/>
                  </a:lnTo>
                  <a:cubicBezTo>
                    <a:pt x="1620881" y="6484088"/>
                    <a:pt x="1592902" y="7006950"/>
                    <a:pt x="1558388" y="7006950"/>
                  </a:cubicBezTo>
                  <a:lnTo>
                    <a:pt x="0" y="7006950"/>
                  </a:lnTo>
                  <a:lnTo>
                    <a:pt x="0" y="7006950"/>
                  </a:lnTo>
                  <a:lnTo>
                    <a:pt x="0" y="2"/>
                  </a:lnTo>
                  <a:lnTo>
                    <a:pt x="0" y="2"/>
                  </a:lnTo>
                  <a:lnTo>
                    <a:pt x="1558388" y="2"/>
                  </a:lnTo>
                  <a:cubicBezTo>
                    <a:pt x="1592902" y="2"/>
                    <a:pt x="1620881" y="522864"/>
                    <a:pt x="1620881" y="1167849"/>
                  </a:cubicBezTo>
                  <a:close/>
                </a:path>
              </a:pathLst>
            </a:custGeom>
          </p:spPr>
          <p:style>
            <a:lnRef idx="1">
              <a:schemeClr val="accent6">
                <a:shade val="80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9569" tIns="88015" rIns="88015" bIns="88016" numCol="1" spcCol="1270" anchor="ctr" anchorCtr="0">
              <a:noAutofit/>
            </a:bodyPr>
            <a:lstStyle/>
            <a:p>
              <a:pPr marL="9525" lvl="1" indent="0" algn="l" defTabSz="1289050">
                <a:lnSpc>
                  <a:spcPct val="90000"/>
                </a:lnSpc>
                <a:spcBef>
                  <a:spcPct val="0"/>
                </a:spcBef>
                <a:spcAft>
                  <a:spcPct val="15000"/>
                </a:spcAft>
                <a:buChar char="••"/>
                <a:tabLst/>
              </a:pPr>
              <a:r>
                <a:rPr lang="zh-TW" sz="1400" dirty="0">
                  <a:latin typeface="Arial" charset="0"/>
                  <a:ea typeface="PMingLiU" charset="0"/>
                  <a:cs typeface="Arial" charset="0"/>
                </a:rPr>
                <a:t>香煙是以紙捲成的圓筒形條狀捲煙，內有乾煙葉。</a:t>
              </a:r>
            </a:p>
            <a:p>
              <a:pPr marL="12700" lvl="1" indent="0" algn="l" defTabSz="444500">
                <a:lnSpc>
                  <a:spcPct val="90000"/>
                </a:lnSpc>
                <a:spcBef>
                  <a:spcPct val="0"/>
                </a:spcBef>
                <a:spcAft>
                  <a:spcPct val="15000"/>
                </a:spcAft>
                <a:buChar char="••"/>
                <a:tabLst/>
              </a:pPr>
              <a:r>
                <a:rPr lang="zh-TW" sz="1400" dirty="0">
                  <a:latin typeface="Arial" charset="0"/>
                  <a:ea typeface="PMingLiU" charset="0"/>
                  <a:cs typeface="Arial" charset="0"/>
                </a:rPr>
                <a:t>香煙有數百種類型，主要包括：</a:t>
              </a:r>
            </a:p>
            <a:p>
              <a:pPr marL="292100" lvl="1" indent="0" algn="l" defTabSz="444500">
                <a:lnSpc>
                  <a:spcPct val="90000"/>
                </a:lnSpc>
                <a:spcBef>
                  <a:spcPct val="0"/>
                </a:spcBef>
                <a:spcAft>
                  <a:spcPct val="15000"/>
                </a:spcAft>
                <a:buChar char="••"/>
                <a:tabLst/>
              </a:pPr>
              <a:r>
                <a:rPr lang="zh-TW" sz="1400" b="1" dirty="0">
                  <a:latin typeface="Arial" charset="0"/>
                  <a:ea typeface="PMingLiU" charset="0"/>
                  <a:cs typeface="Arial" charset="0"/>
                </a:rPr>
                <a:t>普通香煙/紅煙：</a:t>
              </a:r>
              <a:r>
                <a:rPr lang="zh-TW" sz="1400" dirty="0">
                  <a:latin typeface="Arial" charset="0"/>
                  <a:ea typeface="PMingLiU" charset="0"/>
                  <a:cs typeface="Arial" charset="0"/>
                </a:rPr>
                <a:t>這些香煙具有較短、密度較小的過濾器。
</a:t>
              </a:r>
              <a:r>
                <a:rPr lang="zh-TW" sz="1400" b="1" dirty="0">
                  <a:latin typeface="Arial" charset="0"/>
                  <a:ea typeface="PMingLiU" charset="0"/>
                  <a:cs typeface="Arial" charset="0"/>
                </a:rPr>
                <a:t>淡煙/藍煙：</a:t>
              </a:r>
              <a:r>
                <a:rPr lang="zh-TW" sz="1400" dirty="0">
                  <a:latin typeface="Arial" charset="0"/>
                  <a:ea typeface="PMingLiU" charset="0"/>
                  <a:cs typeface="Arial" charset="0"/>
                </a:rPr>
                <a:t>這些香煙具有較長或密度較高的過濾器。
</a:t>
              </a:r>
              <a:r>
                <a:rPr lang="zh-TW" sz="1400" b="1" dirty="0">
                  <a:latin typeface="Arial" charset="0"/>
                  <a:ea typeface="PMingLiU" charset="0"/>
                  <a:cs typeface="Arial" charset="0"/>
                </a:rPr>
                <a:t>薄荷型香煙/綠色煙/碎煙：</a:t>
              </a:r>
              <a:r>
                <a:rPr lang="zh-TW" sz="1400" dirty="0">
                  <a:latin typeface="Arial" charset="0"/>
                  <a:ea typeface="PMingLiU" charset="0"/>
                  <a:cs typeface="Arial" charset="0"/>
                </a:rPr>
                <a:t>這些香煙具有薄荷味。
</a:t>
              </a:r>
              <a:r>
                <a:rPr lang="zh-TW" sz="1400" b="1" dirty="0">
                  <a:latin typeface="Arial" charset="0"/>
                  <a:ea typeface="PMingLiU" charset="0"/>
                  <a:cs typeface="Arial" charset="0"/>
                </a:rPr>
                <a:t>無過濾香煙/手捲煙：</a:t>
              </a:r>
              <a:r>
                <a:rPr lang="zh-TW" sz="1400" dirty="0">
                  <a:latin typeface="Arial" charset="0"/>
                  <a:ea typeface="PMingLiU" charset="0"/>
                  <a:cs typeface="Arial" charset="0"/>
                </a:rPr>
                <a:t>這些香煙沒有過濾器，因此煙霧更濃。手捲煙通常與捲煙紙分開購買。</a:t>
              </a:r>
            </a:p>
          </p:txBody>
        </p:sp>
        <p:sp>
          <p:nvSpPr>
            <p:cNvPr id="10" name="Freeform 9"/>
            <p:cNvSpPr/>
            <p:nvPr/>
          </p:nvSpPr>
          <p:spPr>
            <a:xfrm>
              <a:off x="527436" y="4262041"/>
              <a:ext cx="1087854" cy="1009594"/>
            </a:xfrm>
            <a:custGeom>
              <a:avLst/>
              <a:gdLst>
                <a:gd name="connsiteX0" fmla="*/ 0 w 1249217"/>
                <a:gd name="connsiteY0" fmla="*/ 0 h 1071536"/>
                <a:gd name="connsiteX1" fmla="*/ 713449 w 1249217"/>
                <a:gd name="connsiteY1" fmla="*/ 0 h 1071536"/>
                <a:gd name="connsiteX2" fmla="*/ 1249217 w 1249217"/>
                <a:gd name="connsiteY2" fmla="*/ 535768 h 1071536"/>
                <a:gd name="connsiteX3" fmla="*/ 713449 w 1249217"/>
                <a:gd name="connsiteY3" fmla="*/ 1071536 h 1071536"/>
                <a:gd name="connsiteX4" fmla="*/ 0 w 1249217"/>
                <a:gd name="connsiteY4" fmla="*/ 1071536 h 1071536"/>
                <a:gd name="connsiteX5" fmla="*/ 0 w 1249217"/>
                <a:gd name="connsiteY5" fmla="*/ 0 h 107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49217" h="1071536">
                  <a:moveTo>
                    <a:pt x="1249216" y="0"/>
                  </a:moveTo>
                  <a:lnTo>
                    <a:pt x="1249216" y="611972"/>
                  </a:lnTo>
                  <a:lnTo>
                    <a:pt x="624609" y="1071536"/>
                  </a:lnTo>
                  <a:lnTo>
                    <a:pt x="1" y="611972"/>
                  </a:lnTo>
                  <a:lnTo>
                    <a:pt x="1" y="0"/>
                  </a:lnTo>
                  <a:lnTo>
                    <a:pt x="1249216" y="0"/>
                  </a:lnTo>
                  <a:close/>
                </a:path>
              </a:pathLst>
            </a:custGeom>
          </p:spPr>
          <p:style>
            <a:lnRef idx="1">
              <a:schemeClr val="accent6">
                <a:shade val="80000"/>
                <a:hueOff val="8300"/>
                <a:satOff val="-8827"/>
                <a:lumOff val="12584"/>
                <a:alphaOff val="0"/>
              </a:schemeClr>
            </a:lnRef>
            <a:fillRef idx="3">
              <a:schemeClr val="accent6">
                <a:shade val="80000"/>
                <a:hueOff val="8300"/>
                <a:satOff val="-8827"/>
                <a:lumOff val="12584"/>
                <a:alphaOff val="0"/>
              </a:schemeClr>
            </a:fillRef>
            <a:effectRef idx="2">
              <a:schemeClr val="accent6">
                <a:shade val="80000"/>
                <a:hueOff val="8300"/>
                <a:satOff val="-8827"/>
                <a:lumOff val="12584"/>
                <a:alphaOff val="0"/>
              </a:schemeClr>
            </a:effectRef>
            <a:fontRef idx="minor">
              <a:schemeClr val="lt1"/>
            </a:fontRef>
          </p:style>
          <p:txBody>
            <a:bodyPr spcFirstLastPara="0" vert="horz" wrap="square" lIns="8891" tIns="8890" rIns="8890" bIns="276775" numCol="1" spcCol="1270" anchor="ctr" anchorCtr="0">
              <a:noAutofit/>
            </a:bodyPr>
            <a:lstStyle/>
            <a:p>
              <a:pPr lvl="0" algn="ctr" defTabSz="622300">
                <a:lnSpc>
                  <a:spcPct val="90000"/>
                </a:lnSpc>
                <a:spcBef>
                  <a:spcPct val="0"/>
                </a:spcBef>
                <a:spcAft>
                  <a:spcPct val="35000"/>
                </a:spcAft>
              </a:pPr>
              <a:r>
                <a:rPr lang="zh-TW" sz="1400" b="0" dirty="0">
                  <a:latin typeface="Cambria" charset="0"/>
                  <a:ea typeface="PMingLiU" charset="0"/>
                  <a:cs typeface="Cambria" charset="0"/>
                </a:rPr>
                <a:t>我們為什麼對此很關注？</a:t>
              </a:r>
            </a:p>
          </p:txBody>
        </p:sp>
        <p:sp>
          <p:nvSpPr>
            <p:cNvPr id="11" name="Freeform 10"/>
            <p:cNvSpPr/>
            <p:nvPr/>
          </p:nvSpPr>
          <p:spPr>
            <a:xfrm>
              <a:off x="1669991" y="4247614"/>
              <a:ext cx="7006953" cy="1269492"/>
            </a:xfrm>
            <a:custGeom>
              <a:avLst/>
              <a:gdLst>
                <a:gd name="connsiteX0" fmla="*/ 211586 w 1269491"/>
                <a:gd name="connsiteY0" fmla="*/ 0 h 7006952"/>
                <a:gd name="connsiteX1" fmla="*/ 1057905 w 1269491"/>
                <a:gd name="connsiteY1" fmla="*/ 0 h 7006952"/>
                <a:gd name="connsiteX2" fmla="*/ 1269491 w 1269491"/>
                <a:gd name="connsiteY2" fmla="*/ 211586 h 7006952"/>
                <a:gd name="connsiteX3" fmla="*/ 1269491 w 1269491"/>
                <a:gd name="connsiteY3" fmla="*/ 7006952 h 7006952"/>
                <a:gd name="connsiteX4" fmla="*/ 1269491 w 1269491"/>
                <a:gd name="connsiteY4" fmla="*/ 7006952 h 7006952"/>
                <a:gd name="connsiteX5" fmla="*/ 0 w 1269491"/>
                <a:gd name="connsiteY5" fmla="*/ 7006952 h 7006952"/>
                <a:gd name="connsiteX6" fmla="*/ 0 w 1269491"/>
                <a:gd name="connsiteY6" fmla="*/ 7006952 h 7006952"/>
                <a:gd name="connsiteX7" fmla="*/ 0 w 1269491"/>
                <a:gd name="connsiteY7" fmla="*/ 211586 h 7006952"/>
                <a:gd name="connsiteX8" fmla="*/ 211586 w 1269491"/>
                <a:gd name="connsiteY8" fmla="*/ 0 h 7006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69491" h="7006952">
                  <a:moveTo>
                    <a:pt x="1269491" y="1167850"/>
                  </a:moveTo>
                  <a:lnTo>
                    <a:pt x="1269491" y="5839102"/>
                  </a:lnTo>
                  <a:cubicBezTo>
                    <a:pt x="1269491" y="6484088"/>
                    <a:pt x="1252328" y="7006949"/>
                    <a:pt x="1231157" y="7006949"/>
                  </a:cubicBezTo>
                  <a:lnTo>
                    <a:pt x="0" y="7006949"/>
                  </a:lnTo>
                  <a:lnTo>
                    <a:pt x="0" y="7006949"/>
                  </a:lnTo>
                  <a:lnTo>
                    <a:pt x="0" y="3"/>
                  </a:lnTo>
                  <a:lnTo>
                    <a:pt x="0" y="3"/>
                  </a:lnTo>
                  <a:lnTo>
                    <a:pt x="1231157" y="3"/>
                  </a:lnTo>
                  <a:cubicBezTo>
                    <a:pt x="1252328" y="3"/>
                    <a:pt x="1269491" y="522864"/>
                    <a:pt x="1269491" y="1167850"/>
                  </a:cubicBezTo>
                  <a:close/>
                </a:path>
              </a:pathLst>
            </a:custGeom>
          </p:spPr>
          <p:style>
            <a:lnRef idx="1">
              <a:schemeClr val="accent6">
                <a:shade val="80000"/>
                <a:hueOff val="8300"/>
                <a:satOff val="-8827"/>
                <a:lumOff val="12584"/>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9569" tIns="70861" rIns="70861" bIns="70862" numCol="1" spcCol="1270" anchor="ctr" anchorCtr="0">
              <a:noAutofit/>
            </a:bodyPr>
            <a:lstStyle/>
            <a:p>
              <a:pPr marL="114300" lvl="1" indent="-114300" algn="l" defTabSz="622300">
                <a:lnSpc>
                  <a:spcPct val="90000"/>
                </a:lnSpc>
                <a:spcBef>
                  <a:spcPct val="0"/>
                </a:spcBef>
                <a:spcAft>
                  <a:spcPct val="15000"/>
                </a:spcAft>
                <a:buChar char="••"/>
              </a:pPr>
              <a:r>
                <a:rPr lang="zh-TW" sz="1400" dirty="0">
                  <a:latin typeface="Arial" charset="0"/>
                  <a:ea typeface="PMingLiU" charset="0"/>
                  <a:cs typeface="Arial" charset="0"/>
                </a:rPr>
                <a:t>在生理方面，吸煙會導致哮喘、肺部損傷和肺癌。吸煙還會導致動脈硬化、心臟應激狀態，並最終導致心臟病發作和血管阻塞。
在心理方面，吸煙者的大腦習慣於透過吸煙獲得愉悅感或回報，以致於他們無法在沒有尼古丁的情況下體驗到這些積極的情緒（即尼古丁成癮）。 </a:t>
              </a:r>
            </a:p>
          </p:txBody>
        </p:sp>
        <p:sp>
          <p:nvSpPr>
            <p:cNvPr id="12" name="Freeform 11"/>
            <p:cNvSpPr/>
            <p:nvPr/>
          </p:nvSpPr>
          <p:spPr>
            <a:xfrm>
              <a:off x="527436" y="3234117"/>
              <a:ext cx="1087853" cy="1013497"/>
            </a:xfrm>
            <a:custGeom>
              <a:avLst/>
              <a:gdLst>
                <a:gd name="connsiteX0" fmla="*/ 0 w 1249217"/>
                <a:gd name="connsiteY0" fmla="*/ 0 h 1087853"/>
                <a:gd name="connsiteX1" fmla="*/ 705291 w 1249217"/>
                <a:gd name="connsiteY1" fmla="*/ 0 h 1087853"/>
                <a:gd name="connsiteX2" fmla="*/ 1249217 w 1249217"/>
                <a:gd name="connsiteY2" fmla="*/ 543927 h 1087853"/>
                <a:gd name="connsiteX3" fmla="*/ 705291 w 1249217"/>
                <a:gd name="connsiteY3" fmla="*/ 1087853 h 1087853"/>
                <a:gd name="connsiteX4" fmla="*/ 0 w 1249217"/>
                <a:gd name="connsiteY4" fmla="*/ 1087853 h 1087853"/>
                <a:gd name="connsiteX5" fmla="*/ 0 w 1249217"/>
                <a:gd name="connsiteY5" fmla="*/ 0 h 108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49217" h="1087853">
                  <a:moveTo>
                    <a:pt x="1249217" y="0"/>
                  </a:moveTo>
                  <a:lnTo>
                    <a:pt x="1249217" y="614187"/>
                  </a:lnTo>
                  <a:lnTo>
                    <a:pt x="624608" y="1087853"/>
                  </a:lnTo>
                  <a:lnTo>
                    <a:pt x="0" y="614187"/>
                  </a:lnTo>
                  <a:lnTo>
                    <a:pt x="0" y="0"/>
                  </a:lnTo>
                  <a:lnTo>
                    <a:pt x="1249217" y="0"/>
                  </a:lnTo>
                  <a:close/>
                </a:path>
              </a:pathLst>
            </a:custGeom>
          </p:spPr>
          <p:style>
            <a:lnRef idx="1">
              <a:schemeClr val="accent6">
                <a:shade val="80000"/>
                <a:hueOff val="16599"/>
                <a:satOff val="-17653"/>
                <a:lumOff val="25169"/>
                <a:alphaOff val="0"/>
              </a:schemeClr>
            </a:lnRef>
            <a:fillRef idx="3">
              <a:schemeClr val="accent6">
                <a:shade val="80000"/>
                <a:hueOff val="16599"/>
                <a:satOff val="-17653"/>
                <a:lumOff val="25169"/>
                <a:alphaOff val="0"/>
              </a:schemeClr>
            </a:fillRef>
            <a:effectRef idx="2">
              <a:schemeClr val="accent6">
                <a:shade val="80000"/>
                <a:hueOff val="16599"/>
                <a:satOff val="-17653"/>
                <a:lumOff val="25169"/>
                <a:alphaOff val="0"/>
              </a:schemeClr>
            </a:effectRef>
            <a:fontRef idx="minor">
              <a:schemeClr val="lt1"/>
            </a:fontRef>
          </p:style>
          <p:txBody>
            <a:bodyPr spcFirstLastPara="0" vert="horz" wrap="square" lIns="8891" tIns="8890" rIns="8889" bIns="280853" numCol="1" spcCol="1270" anchor="ctr" anchorCtr="0">
              <a:noAutofit/>
            </a:bodyPr>
            <a:lstStyle/>
            <a:p>
              <a:pPr lvl="0" algn="ctr" defTabSz="600075">
                <a:lnSpc>
                  <a:spcPct val="90000"/>
                </a:lnSpc>
                <a:spcBef>
                  <a:spcPct val="0"/>
                </a:spcBef>
                <a:spcAft>
                  <a:spcPct val="35000"/>
                </a:spcAft>
              </a:pPr>
              <a:r>
                <a:rPr lang="zh-TW" sz="1350" b="0" dirty="0">
                  <a:latin typeface="Cambria" charset="0"/>
                  <a:ea typeface="PMingLiU" charset="0"/>
                  <a:cs typeface="Cambria" charset="0"/>
                </a:rPr>
                <a:t>有沒有更健康的吸煙方式？</a:t>
              </a:r>
            </a:p>
          </p:txBody>
        </p:sp>
        <p:sp>
          <p:nvSpPr>
            <p:cNvPr id="13" name="Freeform 12"/>
            <p:cNvSpPr/>
            <p:nvPr/>
          </p:nvSpPr>
          <p:spPr>
            <a:xfrm>
              <a:off x="1679262" y="3242239"/>
              <a:ext cx="7006952" cy="830639"/>
            </a:xfrm>
            <a:custGeom>
              <a:avLst/>
              <a:gdLst>
                <a:gd name="connsiteX0" fmla="*/ 107266 w 643584"/>
                <a:gd name="connsiteY0" fmla="*/ 0 h 7006952"/>
                <a:gd name="connsiteX1" fmla="*/ 536318 w 643584"/>
                <a:gd name="connsiteY1" fmla="*/ 0 h 7006952"/>
                <a:gd name="connsiteX2" fmla="*/ 643584 w 643584"/>
                <a:gd name="connsiteY2" fmla="*/ 107266 h 7006952"/>
                <a:gd name="connsiteX3" fmla="*/ 643584 w 643584"/>
                <a:gd name="connsiteY3" fmla="*/ 7006952 h 7006952"/>
                <a:gd name="connsiteX4" fmla="*/ 643584 w 643584"/>
                <a:gd name="connsiteY4" fmla="*/ 7006952 h 7006952"/>
                <a:gd name="connsiteX5" fmla="*/ 0 w 643584"/>
                <a:gd name="connsiteY5" fmla="*/ 7006952 h 7006952"/>
                <a:gd name="connsiteX6" fmla="*/ 0 w 643584"/>
                <a:gd name="connsiteY6" fmla="*/ 7006952 h 7006952"/>
                <a:gd name="connsiteX7" fmla="*/ 0 w 643584"/>
                <a:gd name="connsiteY7" fmla="*/ 107266 h 7006952"/>
                <a:gd name="connsiteX8" fmla="*/ 107266 w 643584"/>
                <a:gd name="connsiteY8" fmla="*/ 0 h 7006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3584" h="7006952">
                  <a:moveTo>
                    <a:pt x="643584" y="1167851"/>
                  </a:moveTo>
                  <a:lnTo>
                    <a:pt x="643584" y="5839101"/>
                  </a:lnTo>
                  <a:cubicBezTo>
                    <a:pt x="643584" y="6484080"/>
                    <a:pt x="639173" y="7006947"/>
                    <a:pt x="633732" y="7006947"/>
                  </a:cubicBezTo>
                  <a:lnTo>
                    <a:pt x="0" y="7006947"/>
                  </a:lnTo>
                  <a:lnTo>
                    <a:pt x="0" y="7006947"/>
                  </a:lnTo>
                  <a:lnTo>
                    <a:pt x="0" y="5"/>
                  </a:lnTo>
                  <a:lnTo>
                    <a:pt x="0" y="5"/>
                  </a:lnTo>
                  <a:lnTo>
                    <a:pt x="633732" y="5"/>
                  </a:lnTo>
                  <a:cubicBezTo>
                    <a:pt x="639173" y="5"/>
                    <a:pt x="643584" y="522872"/>
                    <a:pt x="643584" y="1167851"/>
                  </a:cubicBezTo>
                  <a:close/>
                </a:path>
              </a:pathLst>
            </a:custGeom>
          </p:spPr>
          <p:style>
            <a:lnRef idx="1">
              <a:schemeClr val="accent6">
                <a:shade val="80000"/>
                <a:hueOff val="16599"/>
                <a:satOff val="-17653"/>
                <a:lumOff val="25169"/>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9569" tIns="40306" rIns="40306" bIns="40308" numCol="1" spcCol="1270" anchor="ctr" anchorCtr="0">
              <a:noAutofit/>
            </a:bodyPr>
            <a:lstStyle/>
            <a:p>
              <a:pPr marL="114300" lvl="1" indent="-114300" algn="l" defTabSz="622300">
                <a:lnSpc>
                  <a:spcPct val="90000"/>
                </a:lnSpc>
                <a:spcBef>
                  <a:spcPct val="0"/>
                </a:spcBef>
                <a:spcAft>
                  <a:spcPct val="15000"/>
                </a:spcAft>
                <a:buChar char="••"/>
              </a:pPr>
              <a:r>
                <a:rPr lang="zh-TW" sz="1400" dirty="0">
                  <a:latin typeface="Arial" charset="0"/>
                  <a:ea typeface="PMingLiU" charset="0"/>
                  <a:cs typeface="Arial" charset="0"/>
                </a:rPr>
                <a:t>沒有健康的吸煙方式。</a:t>
              </a:r>
            </a:p>
            <a:p>
              <a:pPr marL="114300" lvl="1" indent="-114300" algn="l" defTabSz="622300">
                <a:lnSpc>
                  <a:spcPct val="90000"/>
                </a:lnSpc>
                <a:spcBef>
                  <a:spcPct val="0"/>
                </a:spcBef>
                <a:spcAft>
                  <a:spcPct val="15000"/>
                </a:spcAft>
                <a:buChar char="••"/>
              </a:pPr>
              <a:r>
                <a:rPr lang="zh-TW" sz="1400" dirty="0">
                  <a:latin typeface="Arial" charset="0"/>
                  <a:ea typeface="PMingLiU" charset="0"/>
                  <a:cs typeface="Arial" charset="0"/>
                </a:rPr>
                <a:t>在燃燒任何類型的煙草片時都會不可避免地產生煙霧中最有害的兩種元素：一氧化碳和焦油。即使是「淡煙」和「天然」香煙也無法保護您免受成癮或健康惡化的影響。</a:t>
              </a:r>
            </a:p>
          </p:txBody>
        </p:sp>
        <p:sp>
          <p:nvSpPr>
            <p:cNvPr id="14" name="Freeform 13"/>
            <p:cNvSpPr/>
            <p:nvPr/>
          </p:nvSpPr>
          <p:spPr>
            <a:xfrm>
              <a:off x="527437" y="5691841"/>
              <a:ext cx="1087853" cy="964684"/>
            </a:xfrm>
            <a:custGeom>
              <a:avLst/>
              <a:gdLst>
                <a:gd name="connsiteX0" fmla="*/ 0 w 1249217"/>
                <a:gd name="connsiteY0" fmla="*/ 0 h 1087853"/>
                <a:gd name="connsiteX1" fmla="*/ 705291 w 1249217"/>
                <a:gd name="connsiteY1" fmla="*/ 0 h 1087853"/>
                <a:gd name="connsiteX2" fmla="*/ 1249217 w 1249217"/>
                <a:gd name="connsiteY2" fmla="*/ 543927 h 1087853"/>
                <a:gd name="connsiteX3" fmla="*/ 705291 w 1249217"/>
                <a:gd name="connsiteY3" fmla="*/ 1087853 h 1087853"/>
                <a:gd name="connsiteX4" fmla="*/ 0 w 1249217"/>
                <a:gd name="connsiteY4" fmla="*/ 1087853 h 1087853"/>
                <a:gd name="connsiteX5" fmla="*/ 0 w 1249217"/>
                <a:gd name="connsiteY5" fmla="*/ 0 h 108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49217" h="1087853">
                  <a:moveTo>
                    <a:pt x="1249217" y="0"/>
                  </a:moveTo>
                  <a:lnTo>
                    <a:pt x="1249217" y="614187"/>
                  </a:lnTo>
                  <a:lnTo>
                    <a:pt x="624608" y="1087853"/>
                  </a:lnTo>
                  <a:lnTo>
                    <a:pt x="0" y="614187"/>
                  </a:lnTo>
                  <a:lnTo>
                    <a:pt x="0" y="0"/>
                  </a:lnTo>
                  <a:lnTo>
                    <a:pt x="1249217" y="0"/>
                  </a:lnTo>
                  <a:close/>
                </a:path>
              </a:pathLst>
            </a:custGeom>
          </p:spPr>
          <p:style>
            <a:lnRef idx="1">
              <a:schemeClr val="accent6">
                <a:shade val="80000"/>
                <a:hueOff val="24899"/>
                <a:satOff val="-26480"/>
                <a:lumOff val="37753"/>
                <a:alphaOff val="0"/>
              </a:schemeClr>
            </a:lnRef>
            <a:fillRef idx="3">
              <a:schemeClr val="accent6">
                <a:shade val="80000"/>
                <a:hueOff val="24899"/>
                <a:satOff val="-26480"/>
                <a:lumOff val="37753"/>
                <a:alphaOff val="0"/>
              </a:schemeClr>
            </a:fillRef>
            <a:effectRef idx="2">
              <a:schemeClr val="accent6">
                <a:shade val="80000"/>
                <a:hueOff val="24899"/>
                <a:satOff val="-26480"/>
                <a:lumOff val="37753"/>
                <a:alphaOff val="0"/>
              </a:schemeClr>
            </a:effectRef>
            <a:fontRef idx="minor">
              <a:schemeClr val="lt1"/>
            </a:fontRef>
          </p:style>
          <p:txBody>
            <a:bodyPr spcFirstLastPara="0" vert="horz" wrap="square" lIns="8891" tIns="8890" rIns="8889" bIns="280853" numCol="1" spcCol="1270" anchor="ctr" anchorCtr="0">
              <a:noAutofit/>
            </a:bodyPr>
            <a:lstStyle/>
            <a:p>
              <a:pPr lvl="0" algn="ctr" defTabSz="600075">
                <a:lnSpc>
                  <a:spcPct val="90000"/>
                </a:lnSpc>
                <a:spcBef>
                  <a:spcPct val="0"/>
                </a:spcBef>
                <a:spcAft>
                  <a:spcPct val="35000"/>
                </a:spcAft>
              </a:pPr>
              <a:r>
                <a:rPr lang="zh-TW" sz="1350" b="0" dirty="0">
                  <a:latin typeface="Cambria" charset="0"/>
                  <a:ea typeface="PMingLiU" charset="0"/>
                  <a:cs typeface="Cambria" charset="0"/>
                </a:rPr>
                <a:t>為什麼很難戒煙？</a:t>
              </a:r>
            </a:p>
          </p:txBody>
        </p:sp>
        <p:sp>
          <p:nvSpPr>
            <p:cNvPr id="15" name="Freeform 14"/>
            <p:cNvSpPr/>
            <p:nvPr/>
          </p:nvSpPr>
          <p:spPr>
            <a:xfrm>
              <a:off x="1701491" y="5691841"/>
              <a:ext cx="7006952" cy="840371"/>
            </a:xfrm>
            <a:custGeom>
              <a:avLst/>
              <a:gdLst>
                <a:gd name="connsiteX0" fmla="*/ 140064 w 840370"/>
                <a:gd name="connsiteY0" fmla="*/ 0 h 7006952"/>
                <a:gd name="connsiteX1" fmla="*/ 700306 w 840370"/>
                <a:gd name="connsiteY1" fmla="*/ 0 h 7006952"/>
                <a:gd name="connsiteX2" fmla="*/ 840370 w 840370"/>
                <a:gd name="connsiteY2" fmla="*/ 140064 h 7006952"/>
                <a:gd name="connsiteX3" fmla="*/ 840370 w 840370"/>
                <a:gd name="connsiteY3" fmla="*/ 7006952 h 7006952"/>
                <a:gd name="connsiteX4" fmla="*/ 840370 w 840370"/>
                <a:gd name="connsiteY4" fmla="*/ 7006952 h 7006952"/>
                <a:gd name="connsiteX5" fmla="*/ 0 w 840370"/>
                <a:gd name="connsiteY5" fmla="*/ 7006952 h 7006952"/>
                <a:gd name="connsiteX6" fmla="*/ 0 w 840370"/>
                <a:gd name="connsiteY6" fmla="*/ 7006952 h 7006952"/>
                <a:gd name="connsiteX7" fmla="*/ 0 w 840370"/>
                <a:gd name="connsiteY7" fmla="*/ 140064 h 7006952"/>
                <a:gd name="connsiteX8" fmla="*/ 140064 w 840370"/>
                <a:gd name="connsiteY8" fmla="*/ 0 h 7006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0370" h="7006952">
                  <a:moveTo>
                    <a:pt x="840370" y="1167848"/>
                  </a:moveTo>
                  <a:lnTo>
                    <a:pt x="840370" y="5839104"/>
                  </a:lnTo>
                  <a:cubicBezTo>
                    <a:pt x="840370" y="6484085"/>
                    <a:pt x="832849" y="7006948"/>
                    <a:pt x="823572" y="7006948"/>
                  </a:cubicBezTo>
                  <a:lnTo>
                    <a:pt x="0" y="7006948"/>
                  </a:lnTo>
                  <a:lnTo>
                    <a:pt x="0" y="7006948"/>
                  </a:lnTo>
                  <a:lnTo>
                    <a:pt x="0" y="4"/>
                  </a:lnTo>
                  <a:lnTo>
                    <a:pt x="0" y="4"/>
                  </a:lnTo>
                  <a:lnTo>
                    <a:pt x="823572" y="4"/>
                  </a:lnTo>
                  <a:cubicBezTo>
                    <a:pt x="832849" y="4"/>
                    <a:pt x="840370" y="522867"/>
                    <a:pt x="840370" y="1167848"/>
                  </a:cubicBezTo>
                  <a:close/>
                </a:path>
              </a:pathLst>
            </a:custGeom>
          </p:spPr>
          <p:style>
            <a:lnRef idx="1">
              <a:schemeClr val="accent6">
                <a:shade val="80000"/>
                <a:hueOff val="24899"/>
                <a:satOff val="-26480"/>
                <a:lumOff val="37753"/>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9569" tIns="49913" rIns="49912" bIns="49914" numCol="1" spcCol="1270" anchor="ctr" anchorCtr="0">
              <a:noAutofit/>
            </a:bodyPr>
            <a:lstStyle/>
            <a:p>
              <a:pPr marL="114300" lvl="1" indent="-114300" algn="l" defTabSz="622300">
                <a:lnSpc>
                  <a:spcPct val="90000"/>
                </a:lnSpc>
                <a:spcBef>
                  <a:spcPct val="0"/>
                </a:spcBef>
                <a:spcAft>
                  <a:spcPct val="15000"/>
                </a:spcAft>
                <a:buChar char="••"/>
              </a:pPr>
              <a:r>
                <a:rPr lang="zh-TW" sz="1400" dirty="0">
                  <a:latin typeface="Arial" charset="0"/>
                  <a:ea typeface="PMingLiU" charset="0"/>
                  <a:cs typeface="Arial" charset="0"/>
                </a:rPr>
                <a:t>吸煙時獲得的尼古丁本身就非常容易成癮。香煙還含有使尼古丁效力更強的其他化學物質。更糟的是，煙草業每年將83.7億美元投入行銷，目的是使吸煙者持續吸煙，並促使年輕人開始吸煙。</a:t>
              </a:r>
            </a:p>
          </p:txBody>
        </p:sp>
      </p:grpSp>
      <p:sp>
        <p:nvSpPr>
          <p:cNvPr id="16" name="Footer Placeholder 1"/>
          <p:cNvSpPr>
            <a:spLocks noGrp="1"/>
          </p:cNvSpPr>
          <p:nvPr>
            <p:ph type="ftr" sz="quarter" idx="11"/>
          </p:nvPr>
        </p:nvSpPr>
        <p:spPr>
          <a:xfrm>
            <a:off x="1987047" y="6418797"/>
            <a:ext cx="4397461" cy="365125"/>
          </a:xfrm>
        </p:spPr>
        <p:txBody>
          <a:bodyPr/>
          <a:lstStyle/>
          <a:p>
            <a:r>
              <a:rPr lang="zh-TW" sz="1050" dirty="0">
                <a:solidFill>
                  <a:schemeClr val="accent4">
                    <a:lumMod val="50000"/>
                  </a:schemeClr>
                </a:solidFill>
              </a:rPr>
              <a:t>煙草防範套件</a:t>
            </a:r>
            <a:br>
              <a:rPr lang="zh-TW" sz="1050" dirty="0">
                <a:solidFill>
                  <a:schemeClr val="accent4">
                    <a:lumMod val="50000"/>
                  </a:schemeClr>
                </a:solidFill>
              </a:rPr>
            </a:br>
            <a:r>
              <a:rPr lang="zh-TW" sz="1050" dirty="0">
                <a:solidFill>
                  <a:schemeClr val="accent4">
                    <a:lumMod val="50000"/>
                  </a:schemeClr>
                </a:solidFill>
              </a:rPr>
              <a:t>史丹福大學青少年醫學部 </a:t>
            </a:r>
          </a:p>
          <a:p>
            <a:r>
              <a:rPr lang="zh-TW" sz="1050" dirty="0">
                <a:solidFill>
                  <a:schemeClr val="accent4">
                    <a:lumMod val="50000"/>
                  </a:schemeClr>
                </a:solidFill>
              </a:rPr>
              <a:t>有關更多資訊，請瀏覽：</a:t>
            </a:r>
            <a:r>
              <a:rPr lang="zh-TW" sz="1050" dirty="0">
                <a:solidFill>
                  <a:schemeClr val="accent4">
                    <a:lumMod val="50000"/>
                  </a:schemeClr>
                </a:solidFill>
                <a:hlinkClick r:id="rId4"/>
              </a:rPr>
              <a:t>www.tobaccopreventiontoolkit.stanford.edu</a:t>
            </a:r>
            <a:r>
              <a:rPr lang="zh-TW" sz="1050" dirty="0">
                <a:solidFill>
                  <a:schemeClr val="accent4">
                    <a:lumMod val="50000"/>
                  </a:schemeClr>
                </a:solidFill>
              </a:rPr>
              <a:t> </a:t>
            </a:r>
          </a:p>
          <a:p>
            <a:endParaRPr lang="en-US" sz="1050" dirty="0">
              <a:solidFill>
                <a:schemeClr val="accent4">
                  <a:lumMod val="50000"/>
                </a:schemeClr>
              </a:solidFill>
            </a:endParaRP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38499" y="6326474"/>
            <a:ext cx="712521" cy="457448"/>
          </a:xfrm>
          <a:prstGeom prst="rect">
            <a:avLst/>
          </a:prstGeom>
        </p:spPr>
      </p:pic>
    </p:spTree>
    <p:extLst>
      <p:ext uri="{BB962C8B-B14F-4D97-AF65-F5344CB8AC3E}">
        <p14:creationId xmlns:p14="http://schemas.microsoft.com/office/powerpoint/2010/main" val="315705841"/>
      </p:ext>
    </p:extLst>
  </p:cSld>
  <p:clrMapOvr>
    <a:masterClrMapping/>
  </p:clrMapOvr>
</p:sld>
</file>

<file path=ppt/theme/theme1.xml><?xml version="1.0" encoding="utf-8"?>
<a:theme xmlns:a="http://schemas.openxmlformats.org/drawingml/2006/main" name="Crop">
  <a:themeElements>
    <a:clrScheme name="Custom 2">
      <a:dk1>
        <a:srgbClr val="000000"/>
      </a:dk1>
      <a:lt1>
        <a:srgbClr val="FFFFFF"/>
      </a:lt1>
      <a:dk2>
        <a:srgbClr val="323232"/>
      </a:dk2>
      <a:lt2>
        <a:srgbClr val="7F2622"/>
      </a:lt2>
      <a:accent1>
        <a:srgbClr val="4098B7"/>
      </a:accent1>
      <a:accent2>
        <a:srgbClr val="4C2E4F"/>
      </a:accent2>
      <a:accent3>
        <a:srgbClr val="194259"/>
      </a:accent3>
      <a:accent4>
        <a:srgbClr val="656565"/>
      </a:accent4>
      <a:accent5>
        <a:srgbClr val="8C211A"/>
      </a:accent5>
      <a:accent6>
        <a:srgbClr val="5D3031"/>
      </a:accent6>
      <a:hlink>
        <a:srgbClr val="7F9729"/>
      </a:hlink>
      <a:folHlink>
        <a:srgbClr val="656565"/>
      </a:folHlink>
    </a:clrScheme>
    <a:fontScheme name="Crop">
      <a:majorFont>
        <a:latin typeface="Franklin Gothic Book"/>
        <a:ea typeface="PMingLiU"/>
        <a:cs typeface=""/>
      </a:majorFont>
      <a:minorFont>
        <a:latin typeface="Franklin Gothic Book"/>
        <a:ea typeface="PMingLiU"/>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PMingLiU"/>
        <a:cs typeface=""/>
      </a:majorFont>
      <a:minorFont>
        <a:latin typeface="Calibri"/>
        <a:ea typeface="PMingLiU"/>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7853</TotalTime>
  <Words>334</Words>
  <Application>Microsoft Office PowerPoint</Application>
  <PresentationFormat>On-screen Show (4:3)</PresentationFormat>
  <Paragraphs>15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Cambria</vt:lpstr>
      <vt:lpstr>Franklin Gothic Book</vt:lpstr>
      <vt:lpstr>Crop</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Rui Zheng</cp:lastModifiedBy>
  <cp:revision>43</cp:revision>
  <cp:lastPrinted>2016-12-14T18:25:20Z</cp:lastPrinted>
  <dcterms:created xsi:type="dcterms:W3CDTF">2016-10-05T16:37:18Z</dcterms:created>
  <dcterms:modified xsi:type="dcterms:W3CDTF">2020-05-06T17:36:40Z</dcterms:modified>
</cp:coreProperties>
</file>