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, Matthew Mogulescu (Matt)" initials="RMM(" lastIdx="1" clrIdx="0">
    <p:extLst>
      <p:ext uri="{19B8F6BF-5375-455C-9EA6-DF929625EA0E}">
        <p15:presenceInfo xmlns:p15="http://schemas.microsoft.com/office/powerpoint/2012/main" userId="S::mmross@middlebury.edu::0f639c5e-2c04-48b2-9365-956838d54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5126"/>
  </p:normalViewPr>
  <p:slideViewPr>
    <p:cSldViewPr snapToGrid="0" snapToObjects="1">
      <p:cViewPr varScale="1">
        <p:scale>
          <a:sx n="159" d="100"/>
          <a:sy n="159" d="100"/>
        </p:scale>
        <p:origin x="35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4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s://www.mercurynews.com/2018/09/12/fda-threatens-to-pull-juul-e-cigarettes-off-market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BCC53B-2076-415F-B7BA-0F2404B321FF}"/>
              </a:ext>
            </a:extLst>
          </p:cNvPr>
          <p:cNvSpPr txBox="1"/>
          <p:nvPr/>
        </p:nvSpPr>
        <p:spPr>
          <a:xfrm>
            <a:off x="0" y="2606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3600" b="1"/>
              <a:t>不同世代的電子煙和蒸汽煙筆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FC992E-5146-4C3C-9047-BC638621C89B}"/>
              </a:ext>
            </a:extLst>
          </p:cNvPr>
          <p:cNvSpPr/>
          <p:nvPr/>
        </p:nvSpPr>
        <p:spPr>
          <a:xfrm>
            <a:off x="2105318" y="3339354"/>
            <a:ext cx="1592831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D0529-F34A-4C61-AA73-B318D89B7E9E}"/>
              </a:ext>
            </a:extLst>
          </p:cNvPr>
          <p:cNvSpPr/>
          <p:nvPr/>
        </p:nvSpPr>
        <p:spPr>
          <a:xfrm>
            <a:off x="327535" y="3339354"/>
            <a:ext cx="1592831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DE1DEC-7D48-45D6-9C9B-86202BF9F721}"/>
              </a:ext>
            </a:extLst>
          </p:cNvPr>
          <p:cNvSpPr/>
          <p:nvPr/>
        </p:nvSpPr>
        <p:spPr>
          <a:xfrm>
            <a:off x="3812452" y="3339354"/>
            <a:ext cx="1592830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F703D-DE26-43BA-B8F4-A5CF2A1BA680}"/>
              </a:ext>
            </a:extLst>
          </p:cNvPr>
          <p:cNvSpPr/>
          <p:nvPr/>
        </p:nvSpPr>
        <p:spPr>
          <a:xfrm>
            <a:off x="5519584" y="3339354"/>
            <a:ext cx="1592829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871EAC-CDA3-43DE-809E-0F8DA2B55A72}"/>
              </a:ext>
            </a:extLst>
          </p:cNvPr>
          <p:cNvSpPr/>
          <p:nvPr/>
        </p:nvSpPr>
        <p:spPr>
          <a:xfrm>
            <a:off x="7226715" y="3339354"/>
            <a:ext cx="1592828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1E6FDC-262C-4F11-BCF1-62D53590A652}"/>
              </a:ext>
            </a:extLst>
          </p:cNvPr>
          <p:cNvSpPr/>
          <p:nvPr/>
        </p:nvSpPr>
        <p:spPr>
          <a:xfrm>
            <a:off x="157316" y="1162984"/>
            <a:ext cx="8917858" cy="196727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E12DE6-7264-4103-9D04-D908B11DD12A}"/>
              </a:ext>
            </a:extLst>
          </p:cNvPr>
          <p:cNvSpPr/>
          <p:nvPr/>
        </p:nvSpPr>
        <p:spPr>
          <a:xfrm>
            <a:off x="268832" y="1402052"/>
            <a:ext cx="1668542" cy="148583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7CA18C-7828-43F9-9271-75BFD8E5487F}"/>
              </a:ext>
            </a:extLst>
          </p:cNvPr>
          <p:cNvGrpSpPr/>
          <p:nvPr/>
        </p:nvGrpSpPr>
        <p:grpSpPr>
          <a:xfrm>
            <a:off x="507364" y="1499802"/>
            <a:ext cx="1045985" cy="1290339"/>
            <a:chOff x="1702786" y="-997756"/>
            <a:chExt cx="4904498" cy="73438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2F9F53-B816-43FF-9FBE-1AC687509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2786" y="-997756"/>
              <a:ext cx="4789488" cy="73438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BA72B1-E93E-4C05-8781-5051CD8EB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212" t="65639" r="37865" b="7027"/>
            <a:stretch/>
          </p:blipFill>
          <p:spPr>
            <a:xfrm>
              <a:off x="2407224" y="2467360"/>
              <a:ext cx="1816301" cy="20074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A343AD-D26A-44B7-B031-2745FB0D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610" t="48785" b="21487"/>
            <a:stretch/>
          </p:blipFill>
          <p:spPr>
            <a:xfrm>
              <a:off x="4672788" y="1699843"/>
              <a:ext cx="1934496" cy="2183174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3FC681-9EAB-48C7-8AA4-06DC239C5196}"/>
              </a:ext>
            </a:extLst>
          </p:cNvPr>
          <p:cNvSpPr/>
          <p:nvPr/>
        </p:nvSpPr>
        <p:spPr>
          <a:xfrm>
            <a:off x="2032814" y="1403786"/>
            <a:ext cx="1665336" cy="1506975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5149"/>
              <a:satOff val="-250"/>
              <a:lumOff val="5294"/>
              <a:alphaOff val="0"/>
            </a:schemeClr>
          </a:fillRef>
          <a:effectRef idx="3">
            <a:schemeClr val="accent3">
              <a:tint val="50000"/>
              <a:hueOff val="5149"/>
              <a:satOff val="-250"/>
              <a:lumOff val="52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BE6D17-C7B6-45BF-A77C-F461FD8EB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9578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9214" y="1389414"/>
            <a:ext cx="1521348" cy="152134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47168E-F38A-482F-A5F8-295E64B74135}"/>
              </a:ext>
            </a:extLst>
          </p:cNvPr>
          <p:cNvSpPr/>
          <p:nvPr/>
        </p:nvSpPr>
        <p:spPr>
          <a:xfrm>
            <a:off x="3783331" y="1402052"/>
            <a:ext cx="1669520" cy="148583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0298"/>
              <a:satOff val="-499"/>
              <a:lumOff val="10589"/>
              <a:alphaOff val="0"/>
            </a:schemeClr>
          </a:fillRef>
          <a:effectRef idx="3">
            <a:schemeClr val="accent3">
              <a:tint val="50000"/>
              <a:hueOff val="10298"/>
              <a:satOff val="-499"/>
              <a:lumOff val="1058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D90762-3CC2-4921-81D4-6B93EA829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6445">
            <a:off x="3966057" y="1646119"/>
            <a:ext cx="1155895" cy="1038902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FB6161-D884-4B76-B406-698E7254DF40}"/>
              </a:ext>
            </a:extLst>
          </p:cNvPr>
          <p:cNvSpPr/>
          <p:nvPr/>
        </p:nvSpPr>
        <p:spPr>
          <a:xfrm>
            <a:off x="5533247" y="1379150"/>
            <a:ext cx="1665336" cy="153164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5447"/>
              <a:satOff val="-749"/>
              <a:lumOff val="15883"/>
              <a:alphaOff val="0"/>
            </a:schemeClr>
          </a:fillRef>
          <a:effectRef idx="3">
            <a:schemeClr val="accent3">
              <a:tint val="50000"/>
              <a:hueOff val="15447"/>
              <a:satOff val="-749"/>
              <a:lumOff val="158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20D5FB-607C-4F18-AB8E-205BFA6D7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080" y="1367499"/>
            <a:ext cx="1555168" cy="155516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6C1C0D-DD48-4118-87D6-664348BB2DDF}"/>
              </a:ext>
            </a:extLst>
          </p:cNvPr>
          <p:cNvSpPr/>
          <p:nvPr/>
        </p:nvSpPr>
        <p:spPr>
          <a:xfrm>
            <a:off x="7260024" y="1402052"/>
            <a:ext cx="1665336" cy="1488921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5447"/>
              <a:satOff val="-749"/>
              <a:lumOff val="15883"/>
              <a:alphaOff val="0"/>
            </a:schemeClr>
          </a:fillRef>
          <a:effectRef idx="3">
            <a:schemeClr val="accent3">
              <a:tint val="50000"/>
              <a:hueOff val="15447"/>
              <a:satOff val="-749"/>
              <a:lumOff val="158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Image result for JUUL">
            <a:hlinkClick r:id="rId7"/>
            <a:extLst>
              <a:ext uri="{FF2B5EF4-FFF2-40B4-BE49-F238E27FC236}">
                <a16:creationId xmlns:a16="http://schemas.microsoft.com/office/drawing/2014/main" id="{A3008F3D-D7AC-46AD-B72E-B2EE52805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C2DCEB"/>
              </a:clrFrom>
              <a:clrTo>
                <a:srgbClr val="C2D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5" r="31898"/>
          <a:stretch/>
        </p:blipFill>
        <p:spPr bwMode="auto">
          <a:xfrm>
            <a:off x="7633801" y="1321862"/>
            <a:ext cx="917781" cy="17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Top Corners Rounded 4">
            <a:extLst>
              <a:ext uri="{FF2B5EF4-FFF2-40B4-BE49-F238E27FC236}">
                <a16:creationId xmlns:a16="http://schemas.microsoft.com/office/drawing/2014/main" id="{F5FBDCAB-5DB4-40A9-A296-4D4E27DCF32C}"/>
              </a:ext>
            </a:extLst>
          </p:cNvPr>
          <p:cNvSpPr txBox="1"/>
          <p:nvPr/>
        </p:nvSpPr>
        <p:spPr>
          <a:xfrm>
            <a:off x="3716102" y="3237623"/>
            <a:ext cx="1780237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2000" b="1" u="sng" dirty="0">
                <a:solidFill>
                  <a:schemeClr val="tx1"/>
                </a:solidFill>
                <a:latin typeface="+mn-ea"/>
              </a:rPr>
              <a:t>蒸汽煙筆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1600" b="0" dirty="0">
                <a:solidFill>
                  <a:schemeClr val="tx1"/>
                </a:solidFill>
                <a:latin typeface="+mn-ea"/>
                <a:cs typeface="Arial" charset="0"/>
              </a:rPr>
              <a:t>蒸汽煙筆的電池可以允許裝置達到更高的溫度。此外，蒸汽煙筆具有可再填充的電子煙液筒，並允許使用者調整吸入頻率。</a:t>
            </a:r>
          </a:p>
        </p:txBody>
      </p:sp>
      <p:sp>
        <p:nvSpPr>
          <p:cNvPr id="37" name="Rectangle: Top Corners Rounded 4">
            <a:extLst>
              <a:ext uri="{FF2B5EF4-FFF2-40B4-BE49-F238E27FC236}">
                <a16:creationId xmlns:a16="http://schemas.microsoft.com/office/drawing/2014/main" id="{45B5C0B4-3D64-4B6F-8D62-B3DEB65D0AB4}"/>
              </a:ext>
            </a:extLst>
          </p:cNvPr>
          <p:cNvSpPr txBox="1"/>
          <p:nvPr/>
        </p:nvSpPr>
        <p:spPr>
          <a:xfrm>
            <a:off x="5463880" y="3232427"/>
            <a:ext cx="1689246" cy="29050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2000" b="1" u="sng" dirty="0">
                <a:solidFill>
                  <a:schemeClr val="tx1"/>
                </a:solidFill>
                <a:latin typeface="+mn-ea"/>
              </a:rPr>
              <a:t>個人蒸發器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1600" dirty="0">
                <a:solidFill>
                  <a:schemeClr val="tx1"/>
                </a:solidFill>
                <a:latin typeface="+mn-ea"/>
                <a:cs typeface="Arial" charset="0"/>
                <a:sym typeface="Lucida Grande"/>
              </a:rPr>
              <a:t>大尺寸、可改裝的電子煙可以使更多的氣溶膠、尼古丁和其他化學物質更快地吸入肺中。</a:t>
            </a:r>
          </a:p>
        </p:txBody>
      </p:sp>
      <p:sp>
        <p:nvSpPr>
          <p:cNvPr id="29" name="Rectangle: Top Corners Rounded 4">
            <a:extLst>
              <a:ext uri="{FF2B5EF4-FFF2-40B4-BE49-F238E27FC236}">
                <a16:creationId xmlns:a16="http://schemas.microsoft.com/office/drawing/2014/main" id="{922792D2-3B5A-4E40-9A85-954A58836A23}"/>
              </a:ext>
            </a:extLst>
          </p:cNvPr>
          <p:cNvSpPr txBox="1"/>
          <p:nvPr/>
        </p:nvSpPr>
        <p:spPr>
          <a:xfrm>
            <a:off x="7170072" y="3224933"/>
            <a:ext cx="1689246" cy="29128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2000" b="1" u="sng" dirty="0">
                <a:solidFill>
                  <a:schemeClr val="tx1"/>
                </a:solidFill>
              </a:rPr>
              <a:t>煙彈型產品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1600" b="0" dirty="0">
                <a:solidFill>
                  <a:schemeClr val="tx1"/>
                </a:solidFill>
                <a:cs typeface="Arial" panose="020B0604020202020204" pitchFamily="34" charset="0"/>
              </a:rPr>
              <a:t>這些電子煙的形狀類似於USB，所含的煙彈中尼古丁的含量比前幾代產品要高。</a:t>
            </a:r>
          </a:p>
        </p:txBody>
      </p:sp>
      <p:sp>
        <p:nvSpPr>
          <p:cNvPr id="30" name="Rectangle: Top Corners Rounded 4">
            <a:extLst>
              <a:ext uri="{FF2B5EF4-FFF2-40B4-BE49-F238E27FC236}">
                <a16:creationId xmlns:a16="http://schemas.microsoft.com/office/drawing/2014/main" id="{00CF0F83-3D1B-4F63-B3D9-714D2600254F}"/>
              </a:ext>
            </a:extLst>
          </p:cNvPr>
          <p:cNvSpPr txBox="1"/>
          <p:nvPr/>
        </p:nvSpPr>
        <p:spPr>
          <a:xfrm>
            <a:off x="2105317" y="3248866"/>
            <a:ext cx="1592832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2000" b="1" u="sng" dirty="0">
                <a:solidFill>
                  <a:schemeClr val="tx1"/>
                </a:solidFill>
                <a:latin typeface="+mn-ea"/>
              </a:rPr>
              <a:t>電子煙變體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1650" b="0" baseline="0" dirty="0">
                <a:solidFill>
                  <a:schemeClr val="tx1"/>
                </a:solidFill>
                <a:latin typeface="+mn-ea"/>
                <a:cs typeface="Arial" charset="0"/>
              </a:rPr>
              <a:t>首批電子煙的變體包括電子水煙和可充電電子煙等產品。</a:t>
            </a:r>
          </a:p>
        </p:txBody>
      </p:sp>
      <p:sp>
        <p:nvSpPr>
          <p:cNvPr id="32" name="Rectangle: Top Corners Rounded 4">
            <a:extLst>
              <a:ext uri="{FF2B5EF4-FFF2-40B4-BE49-F238E27FC236}">
                <a16:creationId xmlns:a16="http://schemas.microsoft.com/office/drawing/2014/main" id="{21D9D482-7747-4076-B7BE-B668D963C839}"/>
              </a:ext>
            </a:extLst>
          </p:cNvPr>
          <p:cNvSpPr txBox="1"/>
          <p:nvPr/>
        </p:nvSpPr>
        <p:spPr>
          <a:xfrm>
            <a:off x="157316" y="3247576"/>
            <a:ext cx="1780058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2000" b="1" u="sng" dirty="0">
                <a:solidFill>
                  <a:schemeClr val="tx1"/>
                </a:solidFill>
              </a:rPr>
              <a:t>像傳統香煙的電子煙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1650" dirty="0">
                <a:solidFill>
                  <a:schemeClr val="tx1"/>
                </a:solidFill>
                <a:cs typeface="Arial" charset="0"/>
              </a:rPr>
              <a:t>電子煙在2007年前後上市。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1650" dirty="0">
                <a:solidFill>
                  <a:schemeClr val="tx1"/>
                </a:solidFill>
                <a:cs typeface="Arial" charset="0"/>
              </a:rPr>
              <a:t>大多數電子煙遞送尼古丁，而且是一次性的。</a:t>
            </a:r>
          </a:p>
        </p:txBody>
      </p:sp>
      <p:sp>
        <p:nvSpPr>
          <p:cNvPr id="31" name="Shape 63">
            <a:extLst>
              <a:ext uri="{FF2B5EF4-FFF2-40B4-BE49-F238E27FC236}">
                <a16:creationId xmlns:a16="http://schemas.microsoft.com/office/drawing/2014/main" id="{889B8445-3DD6-41A9-BD45-CDC4CD0FE357}"/>
              </a:ext>
            </a:extLst>
          </p:cNvPr>
          <p:cNvSpPr/>
          <p:nvPr/>
        </p:nvSpPr>
        <p:spPr>
          <a:xfrm>
            <a:off x="0" y="937972"/>
            <a:ext cx="9158941" cy="45719"/>
          </a:xfrm>
          <a:prstGeom prst="rect">
            <a:avLst/>
          </a:prstGeom>
          <a:solidFill>
            <a:srgbClr val="66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3AA3623-7C71-4B27-A1DB-744601EB8E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7" y="6172173"/>
            <a:ext cx="1138962" cy="731229"/>
          </a:xfrm>
          <a:prstGeom prst="rect">
            <a:avLst/>
          </a:prstGeom>
        </p:spPr>
      </p:pic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800750DD-0EBF-486B-9841-89059390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9586" y="6399053"/>
            <a:ext cx="4397461" cy="365125"/>
          </a:xfrm>
        </p:spPr>
        <p:txBody>
          <a:bodyPr/>
          <a:lstStyle/>
          <a:p>
            <a:r>
              <a:rPr lang="zh-TW" sz="1050">
                <a:solidFill>
                  <a:schemeClr val="tx1"/>
                </a:solidFill>
              </a:rPr>
              <a:t>煙草防範套件</a:t>
            </a:r>
            <a:br>
              <a:rPr lang="zh-TW" sz="1050">
                <a:solidFill>
                  <a:schemeClr val="tx1"/>
                </a:solidFill>
              </a:rPr>
            </a:br>
            <a:r>
              <a:rPr lang="zh-TW" sz="1050">
                <a:solidFill>
                  <a:schemeClr val="tx1"/>
                </a:solidFill>
              </a:rPr>
              <a:t>史丹福大學青少年醫學部 </a:t>
            </a:r>
          </a:p>
          <a:p>
            <a:r>
              <a:rPr lang="zh-TW" sz="1050" dirty="0">
                <a:solidFill>
                  <a:schemeClr val="tx1"/>
                </a:solidFill>
              </a:rPr>
              <a:t>有關更多資訊，請瀏覽：www.tobaccopreventiontoolkit.stanford.edu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0857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323232"/>
      </a:dk2>
      <a:lt2>
        <a:srgbClr val="7F2622"/>
      </a:lt2>
      <a:accent1>
        <a:srgbClr val="4098B7"/>
      </a:accent1>
      <a:accent2>
        <a:srgbClr val="4C2E4F"/>
      </a:accent2>
      <a:accent3>
        <a:srgbClr val="194259"/>
      </a:accent3>
      <a:accent4>
        <a:srgbClr val="656565"/>
      </a:accent4>
      <a:accent5>
        <a:srgbClr val="8C211A"/>
      </a:accent5>
      <a:accent6>
        <a:srgbClr val="5D3031"/>
      </a:accent6>
      <a:hlink>
        <a:srgbClr val="7F9729"/>
      </a:hlink>
      <a:folHlink>
        <a:srgbClr val="656565"/>
      </a:folHlink>
    </a:clrScheme>
    <a:fontScheme name="Office Theme">
      <a:majorFont>
        <a:latin typeface="Calibri Light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235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PMingLiU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Rui Zheng</cp:lastModifiedBy>
  <cp:revision>32</cp:revision>
  <dcterms:created xsi:type="dcterms:W3CDTF">2016-10-26T20:56:43Z</dcterms:created>
  <dcterms:modified xsi:type="dcterms:W3CDTF">2020-05-06T17:37:13Z</dcterms:modified>
</cp:coreProperties>
</file>