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s, Matthew Mogulescu (Matt)" initials="RMM(" lastIdx="1" clrIdx="0">
    <p:extLst>
      <p:ext uri="{19B8F6BF-5375-455C-9EA6-DF929625EA0E}">
        <p15:presenceInfo xmlns:p15="http://schemas.microsoft.com/office/powerpoint/2012/main" userId="S::mmross@middlebury.edu::0f639c5e-2c04-48b2-9365-956838d546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5"/>
    <p:restoredTop sz="92913"/>
  </p:normalViewPr>
  <p:slideViewPr>
    <p:cSldViewPr snapToGrid="0" snapToObjects="1">
      <p:cViewPr varScale="1">
        <p:scale>
          <a:sx n="159" d="100"/>
          <a:sy n="159" d="100"/>
        </p:scale>
        <p:origin x="39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0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5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6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1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CB3D-16E9-A14D-AA43-55C555B0556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F88F-95A2-3B41-851D-0F83522A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4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545394"/>
          </a:xfrm>
          <a:prstGeom prst="rect">
            <a:avLst/>
          </a:prstGeom>
          <a:noFill/>
          <a:ln w="2857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6" name="Shape 440"/>
          <p:cNvGrpSpPr/>
          <p:nvPr/>
        </p:nvGrpSpPr>
        <p:grpSpPr>
          <a:xfrm>
            <a:off x="354694" y="3977700"/>
            <a:ext cx="2502683" cy="1376578"/>
            <a:chOff x="1187925" y="868110"/>
            <a:chExt cx="2328900" cy="1072658"/>
          </a:xfrm>
        </p:grpSpPr>
        <p:sp>
          <p:nvSpPr>
            <p:cNvPr id="7" name="Shape 441"/>
            <p:cNvSpPr/>
            <p:nvPr/>
          </p:nvSpPr>
          <p:spPr>
            <a:xfrm>
              <a:off x="1187925" y="1179815"/>
              <a:ext cx="2328900" cy="760953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TW" dirty="0">
                  <a:solidFill>
                    <a:srgbClr val="FFFFFF"/>
                  </a:solidFill>
                </a:rPr>
                <a:t>薄荷醇</a:t>
              </a:r>
            </a:p>
            <a:p>
              <a:r>
                <a:rPr lang="zh-TW" sz="1200" dirty="0">
                  <a:solidFill>
                    <a:srgbClr val="FFFFFF"/>
                  </a:solidFill>
                </a:rPr>
                <a:t>薄荷醇是一種能涼爽、麻木喉嚨的香料，可減少刺激性並使煙感更滑順</a:t>
              </a:r>
            </a:p>
            <a:p>
              <a:endParaRPr dirty="0">
                <a:solidFill>
                  <a:srgbClr val="FFFFFF"/>
                </a:solidFill>
              </a:endParaRPr>
            </a:p>
          </p:txBody>
        </p:sp>
        <p:cxnSp>
          <p:nvCxnSpPr>
            <p:cNvPr id="8" name="Shape 442"/>
            <p:cNvCxnSpPr/>
            <p:nvPr/>
          </p:nvCxnSpPr>
          <p:spPr>
            <a:xfrm>
              <a:off x="3237050" y="868110"/>
              <a:ext cx="11400" cy="32850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9" name="Shape 443"/>
          <p:cNvGrpSpPr/>
          <p:nvPr/>
        </p:nvGrpSpPr>
        <p:grpSpPr>
          <a:xfrm>
            <a:off x="3492655" y="3977700"/>
            <a:ext cx="2738214" cy="1177772"/>
            <a:chOff x="7733212" y="1276042"/>
            <a:chExt cx="2717100" cy="1105524"/>
          </a:xfrm>
        </p:grpSpPr>
        <p:sp>
          <p:nvSpPr>
            <p:cNvPr id="10" name="Shape 444"/>
            <p:cNvSpPr/>
            <p:nvPr/>
          </p:nvSpPr>
          <p:spPr>
            <a:xfrm>
              <a:off x="7733212" y="1482805"/>
              <a:ext cx="2717100" cy="898761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TW" dirty="0">
                  <a:solidFill>
                    <a:srgbClr val="FFFFFF"/>
                  </a:solidFill>
                </a:rPr>
                <a:t>氨化合物</a:t>
              </a:r>
            </a:p>
            <a:p>
              <a:r>
                <a:rPr lang="zh-TW" sz="1200" dirty="0">
                  <a:solidFill>
                    <a:srgbClr val="FFFFFF"/>
                  </a:solidFill>
                </a:rPr>
                <a:t>添加的氨化合物可加快尼古丁進入大腦的速度</a:t>
              </a:r>
            </a:p>
          </p:txBody>
        </p:sp>
        <p:cxnSp>
          <p:nvCxnSpPr>
            <p:cNvPr id="11" name="Shape 445"/>
            <p:cNvCxnSpPr>
              <a:endCxn id="10" idx="0"/>
            </p:cNvCxnSpPr>
            <p:nvPr/>
          </p:nvCxnSpPr>
          <p:spPr>
            <a:xfrm flipH="1">
              <a:off x="9091762" y="1276042"/>
              <a:ext cx="2320" cy="206763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2" name="Shape 446"/>
          <p:cNvGrpSpPr/>
          <p:nvPr/>
        </p:nvGrpSpPr>
        <p:grpSpPr>
          <a:xfrm>
            <a:off x="1418865" y="1996031"/>
            <a:ext cx="2877024" cy="1451018"/>
            <a:chOff x="8593550" y="1171248"/>
            <a:chExt cx="2513400" cy="1130664"/>
          </a:xfrm>
        </p:grpSpPr>
        <p:sp>
          <p:nvSpPr>
            <p:cNvPr id="13" name="Shape 447"/>
            <p:cNvSpPr/>
            <p:nvPr/>
          </p:nvSpPr>
          <p:spPr>
            <a:xfrm>
              <a:off x="8593550" y="1171248"/>
              <a:ext cx="2513400" cy="887699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TW" dirty="0">
                  <a:solidFill>
                    <a:srgbClr val="FFFFFF"/>
                  </a:solidFill>
                </a:rPr>
                <a:t>尼古丁含量增加</a:t>
              </a:r>
            </a:p>
            <a:p>
              <a:r>
                <a:rPr lang="zh-TW" sz="1200" dirty="0">
                  <a:solidFill>
                    <a:srgbClr val="FFFFFF"/>
                  </a:solidFill>
                </a:rPr>
                <a:t>煙草公司控制尼古丁的遞送和含量，以確保成癮</a:t>
              </a:r>
            </a:p>
          </p:txBody>
        </p:sp>
        <p:cxnSp>
          <p:nvCxnSpPr>
            <p:cNvPr id="14" name="Shape 448"/>
            <p:cNvCxnSpPr/>
            <p:nvPr/>
          </p:nvCxnSpPr>
          <p:spPr>
            <a:xfrm>
              <a:off x="9850250" y="2058948"/>
              <a:ext cx="0" cy="242964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5" name="Shape 449"/>
          <p:cNvGrpSpPr/>
          <p:nvPr/>
        </p:nvGrpSpPr>
        <p:grpSpPr>
          <a:xfrm>
            <a:off x="2203381" y="813375"/>
            <a:ext cx="3575119" cy="2633675"/>
            <a:chOff x="13494736" y="1021568"/>
            <a:chExt cx="3123263" cy="2052214"/>
          </a:xfrm>
        </p:grpSpPr>
        <p:sp>
          <p:nvSpPr>
            <p:cNvPr id="16" name="Shape 450"/>
            <p:cNvSpPr/>
            <p:nvPr/>
          </p:nvSpPr>
          <p:spPr>
            <a:xfrm>
              <a:off x="13494736" y="1021568"/>
              <a:ext cx="3123263" cy="820702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zh-TW" dirty="0">
                  <a:solidFill>
                    <a:srgbClr val="FFFFFF"/>
                  </a:solidFill>
                </a:rPr>
                <a:t>調味</a:t>
              </a:r>
            </a:p>
            <a:p>
              <a:r>
                <a:rPr lang="zh-TW" sz="1200" dirty="0">
                  <a:solidFill>
                    <a:srgbClr val="FFFFFF"/>
                  </a:solidFill>
                </a:rPr>
                <a:t>添加的香料掩蓋了濃煙，使產品對新使用者（尤其是年輕人）更具吸引力</a:t>
              </a:r>
            </a:p>
            <a:p>
              <a:endParaRPr sz="1200" dirty="0">
                <a:solidFill>
                  <a:srgbClr val="FFFFFF"/>
                </a:solidFill>
              </a:endParaRPr>
            </a:p>
          </p:txBody>
        </p:sp>
        <p:cxnSp>
          <p:nvCxnSpPr>
            <p:cNvPr id="17" name="Shape 451"/>
            <p:cNvCxnSpPr/>
            <p:nvPr/>
          </p:nvCxnSpPr>
          <p:spPr>
            <a:xfrm flipH="1">
              <a:off x="15663037" y="1842270"/>
              <a:ext cx="1" cy="1231512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18" name="Shape 452"/>
          <p:cNvGrpSpPr/>
          <p:nvPr/>
        </p:nvGrpSpPr>
        <p:grpSpPr>
          <a:xfrm>
            <a:off x="5239519" y="1807369"/>
            <a:ext cx="3805949" cy="1639680"/>
            <a:chOff x="5142700" y="1282950"/>
            <a:chExt cx="3324919" cy="1193246"/>
          </a:xfrm>
        </p:grpSpPr>
        <p:grpSp>
          <p:nvGrpSpPr>
            <p:cNvPr id="19" name="Shape 453"/>
            <p:cNvGrpSpPr/>
            <p:nvPr/>
          </p:nvGrpSpPr>
          <p:grpSpPr>
            <a:xfrm>
              <a:off x="5143671" y="1282950"/>
              <a:ext cx="3323948" cy="850707"/>
              <a:chOff x="12344299" y="283543"/>
              <a:chExt cx="3078300" cy="910919"/>
            </a:xfrm>
          </p:grpSpPr>
          <p:sp>
            <p:nvSpPr>
              <p:cNvPr id="21" name="Shape 454"/>
              <p:cNvSpPr/>
              <p:nvPr/>
            </p:nvSpPr>
            <p:spPr>
              <a:xfrm>
                <a:off x="13298599" y="283543"/>
                <a:ext cx="2124000" cy="910919"/>
              </a:xfrm>
              <a:prstGeom prst="rect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zh-TW" dirty="0">
                    <a:solidFill>
                      <a:srgbClr val="FFFFFF"/>
                    </a:solidFill>
                  </a:rPr>
                  <a:t>支氣管擴張劑</a:t>
                </a:r>
              </a:p>
              <a:p>
                <a:r>
                  <a:rPr lang="zh-TW" sz="1200" dirty="0">
                    <a:solidFill>
                      <a:srgbClr val="FFFFFF"/>
                    </a:solidFill>
                  </a:rPr>
                  <a:t>添加的化學物質會擴張呼吸道，使煙草的煙霧更容易進入肺部</a:t>
                </a:r>
              </a:p>
            </p:txBody>
          </p:sp>
          <p:cxnSp>
            <p:nvCxnSpPr>
              <p:cNvPr id="22" name="Shape 455"/>
              <p:cNvCxnSpPr/>
              <p:nvPr/>
            </p:nvCxnSpPr>
            <p:spPr>
              <a:xfrm rot="10800000" flipH="1">
                <a:off x="12344299" y="868693"/>
                <a:ext cx="954300" cy="30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20" name="Shape 456"/>
            <p:cNvCxnSpPr/>
            <p:nvPr/>
          </p:nvCxnSpPr>
          <p:spPr>
            <a:xfrm flipH="1">
              <a:off x="5142700" y="1846000"/>
              <a:ext cx="1275" cy="630196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grpSp>
        <p:nvGrpSpPr>
          <p:cNvPr id="23" name="Shape 457"/>
          <p:cNvGrpSpPr/>
          <p:nvPr/>
        </p:nvGrpSpPr>
        <p:grpSpPr>
          <a:xfrm>
            <a:off x="6221902" y="3587164"/>
            <a:ext cx="2822454" cy="1341380"/>
            <a:chOff x="6001899" y="3248024"/>
            <a:chExt cx="2465727" cy="1254346"/>
          </a:xfrm>
        </p:grpSpPr>
        <p:grpSp>
          <p:nvGrpSpPr>
            <p:cNvPr id="24" name="Shape 458"/>
            <p:cNvGrpSpPr/>
            <p:nvPr/>
          </p:nvGrpSpPr>
          <p:grpSpPr>
            <a:xfrm>
              <a:off x="6075492" y="3248024"/>
              <a:ext cx="2392134" cy="1254346"/>
              <a:chOff x="8593564" y="1366355"/>
              <a:chExt cx="2717100" cy="1053453"/>
            </a:xfrm>
          </p:grpSpPr>
          <p:sp>
            <p:nvSpPr>
              <p:cNvPr id="26" name="Shape 459"/>
              <p:cNvSpPr/>
              <p:nvPr/>
            </p:nvSpPr>
            <p:spPr>
              <a:xfrm>
                <a:off x="8593564" y="1532108"/>
                <a:ext cx="2717100" cy="887700"/>
              </a:xfrm>
              <a:prstGeom prst="rect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r>
                  <a:rPr lang="zh-TW" dirty="0">
                    <a:solidFill>
                      <a:srgbClr val="FFFFFF"/>
                    </a:solidFill>
                  </a:rPr>
                  <a:t>糖和乙醛</a:t>
                </a:r>
              </a:p>
              <a:p>
                <a:r>
                  <a:rPr lang="zh-TW" sz="1200" dirty="0">
                    <a:solidFill>
                      <a:srgbClr val="FFFFFF"/>
                    </a:solidFill>
                  </a:rPr>
                  <a:t>添加的糖使煙草的煙霧更容易吸入並形成乙醛，從而增強尼古丁的成癮作用</a:t>
                </a:r>
              </a:p>
            </p:txBody>
          </p:sp>
          <p:cxnSp>
            <p:nvCxnSpPr>
              <p:cNvPr id="27" name="Shape 460"/>
              <p:cNvCxnSpPr/>
              <p:nvPr/>
            </p:nvCxnSpPr>
            <p:spPr>
              <a:xfrm>
                <a:off x="9958406" y="1366355"/>
                <a:ext cx="2700" cy="1659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25" name="Shape 461"/>
            <p:cNvCxnSpPr/>
            <p:nvPr/>
          </p:nvCxnSpPr>
          <p:spPr>
            <a:xfrm flipH="1" flipV="1">
              <a:off x="6001899" y="3248024"/>
              <a:ext cx="1275200" cy="1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28" name="TextBox 27"/>
          <p:cNvSpPr txBox="1"/>
          <p:nvPr/>
        </p:nvSpPr>
        <p:spPr>
          <a:xfrm>
            <a:off x="257174" y="228600"/>
            <a:ext cx="5114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3200" b="1" dirty="0">
                <a:solidFill>
                  <a:schemeClr val="bg1"/>
                </a:solidFill>
              </a:rPr>
              <a:t>成癮性增加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400" y="5625070"/>
            <a:ext cx="889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dirty="0">
                <a:solidFill>
                  <a:schemeClr val="bg1"/>
                </a:solidFill>
              </a:rPr>
              <a:t>煙草公司設計產品時要最大限度地提高產品的成癮性，使他們能夠保留客戶並增加利潤。</a:t>
            </a:r>
          </a:p>
        </p:txBody>
      </p:sp>
      <p:sp>
        <p:nvSpPr>
          <p:cNvPr id="3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03381" y="6327803"/>
            <a:ext cx="4397461" cy="365125"/>
          </a:xfrm>
        </p:spPr>
        <p:txBody>
          <a:bodyPr/>
          <a:lstStyle/>
          <a:p>
            <a:r>
              <a:rPr lang="zh-TW" sz="1050" dirty="0"/>
              <a:t>煙草防範套件</a:t>
            </a:r>
            <a:br>
              <a:rPr lang="zh-TW" sz="1050" dirty="0"/>
            </a:br>
            <a:r>
              <a:rPr lang="zh-TW" sz="1050" dirty="0"/>
              <a:t>史丹福大學青少年醫學部  </a:t>
            </a:r>
          </a:p>
          <a:p>
            <a:r>
              <a:rPr lang="zh-TW" sz="1050" dirty="0"/>
              <a:t>有關更多資訊，請瀏覽：www.tobaccopreventiontoolkit.stanford.edu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4368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PMingLiU"/>
        <a:cs typeface=""/>
      </a:majorFont>
      <a:minorFont>
        <a:latin typeface="Calibri" panose="020F0502020204030204"/>
        <a:ea typeface="PMingLiU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240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Rui Zheng</cp:lastModifiedBy>
  <cp:revision>15</cp:revision>
  <dcterms:created xsi:type="dcterms:W3CDTF">2016-10-24T17:19:15Z</dcterms:created>
  <dcterms:modified xsi:type="dcterms:W3CDTF">2020-05-06T17:37:43Z</dcterms:modified>
</cp:coreProperties>
</file>