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0" r:id="rId1"/>
    <p:sldMasterId id="2147483962" r:id="rId2"/>
  </p:sldMasterIdLst>
  <p:notesMasterIdLst>
    <p:notesMasterId r:id="rId17"/>
  </p:notesMasterIdLst>
  <p:sldIdLst>
    <p:sldId id="1715" r:id="rId3"/>
    <p:sldId id="264" r:id="rId4"/>
    <p:sldId id="1626" r:id="rId5"/>
    <p:sldId id="1627" r:id="rId6"/>
    <p:sldId id="1628" r:id="rId7"/>
    <p:sldId id="1630" r:id="rId8"/>
    <p:sldId id="1631" r:id="rId9"/>
    <p:sldId id="1632" r:id="rId10"/>
    <p:sldId id="1634" r:id="rId11"/>
    <p:sldId id="1635" r:id="rId12"/>
    <p:sldId id="1636" r:id="rId13"/>
    <p:sldId id="1637" r:id="rId14"/>
    <p:sldId id="1638" r:id="rId15"/>
    <p:sldId id="1639"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E96"/>
    <a:srgbClr val="FA731E"/>
    <a:srgbClr val="ADBDD7"/>
    <a:srgbClr val="838AC6"/>
    <a:srgbClr val="36BA92"/>
    <a:srgbClr val="784B4D"/>
    <a:srgbClr val="8C5053"/>
    <a:srgbClr val="8BC4AF"/>
    <a:srgbClr val="74A491"/>
    <a:srgbClr val="C36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7"/>
    <p:restoredTop sz="59233"/>
  </p:normalViewPr>
  <p:slideViewPr>
    <p:cSldViewPr snapToGrid="0" snapToObjects="1">
      <p:cViewPr varScale="1">
        <p:scale>
          <a:sx n="49" d="100"/>
          <a:sy n="49" d="100"/>
        </p:scale>
        <p:origin x="2536" y="176"/>
      </p:cViewPr>
      <p:guideLst/>
    </p:cSldViewPr>
  </p:slideViewPr>
  <p:notesTextViewPr>
    <p:cViewPr>
      <p:scale>
        <a:sx n="160" d="100"/>
        <a:sy n="160" d="100"/>
      </p:scale>
      <p:origin x="0" y="0"/>
    </p:cViewPr>
  </p:notesTextViewPr>
  <p:sorterViewPr>
    <p:cViewPr>
      <p:scale>
        <a:sx n="60" d="100"/>
        <a:sy n="60" d="100"/>
      </p:scale>
      <p:origin x="0" y="0"/>
    </p:cViewPr>
  </p:sorterViewPr>
  <p:notesViewPr>
    <p:cSldViewPr snapToGrid="0" snapToObjects="1">
      <p:cViewPr varScale="1">
        <p:scale>
          <a:sx n="97" d="100"/>
          <a:sy n="97" d="100"/>
        </p:scale>
        <p:origin x="32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tobacco/data_statistics/tables/trends/cig_smok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merican_Mafi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tobaccofreekids.org/content/what_we_do/industry_watch/doj/corrective_statements/Text%20of%20corrective%20statements%20Jan%202014.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You are here to learn about e-cig</a:t>
            </a:r>
            <a:r>
              <a:rPr lang="en-US" sz="1100" dirty="0" err="1">
                <a:latin typeface="Calibri" panose="020F0502020204030204" pitchFamily="34" charset="0"/>
                <a:cs typeface="Calibri" panose="020F0502020204030204" pitchFamily="34" charset="0"/>
              </a:rPr>
              <a:t>arette</a:t>
            </a:r>
            <a:r>
              <a:rPr lang="en" sz="1100" dirty="0">
                <a:latin typeface="Calibri" panose="020F0502020204030204" pitchFamily="34" charset="0"/>
                <a:cs typeface="Calibri" panose="020F0502020204030204" pitchFamily="34" charset="0"/>
              </a:rPr>
              <a:t>s/vape</a:t>
            </a:r>
            <a:r>
              <a:rPr lang="en-US" sz="1100" dirty="0">
                <a:latin typeface="Calibri" panose="020F0502020204030204" pitchFamily="34" charset="0"/>
                <a:cs typeface="Calibri" panose="020F0502020204030204" pitchFamily="34" charset="0"/>
              </a:rPr>
              <a:t> pen</a:t>
            </a:r>
            <a:r>
              <a:rPr lang="en" sz="1100" dirty="0">
                <a:latin typeface="Calibri" panose="020F0502020204030204" pitchFamily="34" charset="0"/>
                <a:cs typeface="Calibri" panose="020F0502020204030204" pitchFamily="34" charset="0"/>
              </a:rPr>
              <a:t>s, </a:t>
            </a:r>
            <a:r>
              <a:rPr lang="en" sz="1100" dirty="0">
                <a:solidFill>
                  <a:schemeClr val="dk1"/>
                </a:solidFill>
                <a:latin typeface="Calibri" panose="020F0502020204030204" pitchFamily="34" charset="0"/>
                <a:cs typeface="Calibri" panose="020F0502020204030204" pitchFamily="34" charset="0"/>
              </a:rPr>
              <a:t>but it is also important to understand the history of the tobacco industry since many of the strategies being used by </a:t>
            </a:r>
            <a:r>
              <a:rPr lang="en" sz="1100" dirty="0">
                <a:latin typeface="Calibri" panose="020F0502020204030204" pitchFamily="34" charset="0"/>
                <a:cs typeface="Calibri" panose="020F0502020204030204" pitchFamily="34" charset="0"/>
              </a:rPr>
              <a:t>e-cig</a:t>
            </a:r>
            <a:r>
              <a:rPr lang="en-US" sz="1100" dirty="0" err="1">
                <a:latin typeface="Calibri" panose="020F0502020204030204" pitchFamily="34" charset="0"/>
                <a:cs typeface="Calibri" panose="020F0502020204030204" pitchFamily="34" charset="0"/>
              </a:rPr>
              <a:t>arette</a:t>
            </a:r>
            <a:r>
              <a:rPr lang="en" sz="1100" dirty="0">
                <a:latin typeface="Calibri" panose="020F0502020204030204" pitchFamily="34" charset="0"/>
                <a:cs typeface="Calibri" panose="020F0502020204030204" pitchFamily="34" charset="0"/>
              </a:rPr>
              <a:t>/vape</a:t>
            </a:r>
            <a:r>
              <a:rPr lang="en-US" sz="1100" dirty="0">
                <a:latin typeface="Calibri" panose="020F0502020204030204" pitchFamily="34" charset="0"/>
                <a:cs typeface="Calibri" panose="020F0502020204030204" pitchFamily="34" charset="0"/>
              </a:rPr>
              <a:t> pen</a:t>
            </a:r>
            <a:r>
              <a:rPr lang="en" sz="1100" dirty="0">
                <a:solidFill>
                  <a:schemeClr val="dk1"/>
                </a:solidFill>
                <a:latin typeface="Calibri" panose="020F0502020204030204" pitchFamily="34" charset="0"/>
                <a:cs typeface="Calibri" panose="020F0502020204030204" pitchFamily="34" charset="0"/>
              </a:rPr>
              <a:t> manufacturers were those used, and are still being used, by cigarette companies.</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New focus on increasing nicotine use with new and popular nicotine delivery devices, including </a:t>
            </a:r>
            <a:r>
              <a:rPr lang="en" sz="1100" dirty="0">
                <a:latin typeface="Calibri" panose="020F0502020204030204" pitchFamily="34" charset="0"/>
                <a:cs typeface="Calibri" panose="020F0502020204030204" pitchFamily="34" charset="0"/>
              </a:rPr>
              <a:t>e-cig</a:t>
            </a:r>
            <a:r>
              <a:rPr lang="en-US" sz="1100" dirty="0" err="1">
                <a:latin typeface="Calibri" panose="020F0502020204030204" pitchFamily="34" charset="0"/>
                <a:cs typeface="Calibri" panose="020F0502020204030204" pitchFamily="34" charset="0"/>
              </a:rPr>
              <a:t>arette</a:t>
            </a:r>
            <a:r>
              <a:rPr lang="en" sz="1100" dirty="0">
                <a:latin typeface="Calibri" panose="020F0502020204030204" pitchFamily="34" charset="0"/>
                <a:cs typeface="Calibri" panose="020F0502020204030204" pitchFamily="34" charset="0"/>
              </a:rPr>
              <a:t>s/vape</a:t>
            </a:r>
            <a:r>
              <a:rPr lang="en-US" sz="1100" dirty="0">
                <a:latin typeface="Calibri" panose="020F0502020204030204" pitchFamily="34" charset="0"/>
                <a:cs typeface="Calibri" panose="020F0502020204030204" pitchFamily="34" charset="0"/>
              </a:rPr>
              <a:t> pen</a:t>
            </a:r>
            <a:r>
              <a:rPr lang="en" sz="1100" dirty="0">
                <a:latin typeface="Calibri" panose="020F0502020204030204" pitchFamily="34" charset="0"/>
                <a:cs typeface="Calibri" panose="020F0502020204030204" pitchFamily="34" charset="0"/>
              </a:rPr>
              <a:t>s</a:t>
            </a:r>
            <a:r>
              <a:rPr lang="en" sz="1100" dirty="0">
                <a:solidFill>
                  <a:schemeClr val="dk1"/>
                </a:solidFill>
                <a:latin typeface="Calibri" panose="020F0502020204030204" pitchFamily="34" charset="0"/>
                <a:cs typeface="Calibri" panose="020F0502020204030204" pitchFamily="34" charset="0"/>
              </a:rPr>
              <a:t>.</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Tobacco smoking causes around 480,000 deaths every year, yet people still decide to smoke.</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In part, because the tobacco industry has become very good at hiding the risks of cigarette smoking.</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Let’s take a look at the historical context and some of the tobacco industry’s tactics.</a:t>
            </a:r>
          </a:p>
          <a:p>
            <a:pPr lvl="0">
              <a:spcBef>
                <a:spcPts val="0"/>
              </a:spcBef>
              <a:buNone/>
            </a:pPr>
            <a:endParaRPr dirty="0"/>
          </a:p>
        </p:txBody>
      </p:sp>
    </p:spTree>
    <p:extLst>
      <p:ext uri="{BB962C8B-B14F-4D97-AF65-F5344CB8AC3E}">
        <p14:creationId xmlns:p14="http://schemas.microsoft.com/office/powerpoint/2010/main" val="7866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US" sz="1100" dirty="0">
                <a:latin typeface="Calibri" panose="020F0502020204030204" pitchFamily="34" charset="0"/>
                <a:cs typeface="Calibri" panose="020F0502020204030204" pitchFamily="34" charset="0"/>
              </a:rPr>
              <a:t>Early tobacco advertising was really effective. Smoking became more and more common.</a:t>
            </a:r>
          </a:p>
          <a:p>
            <a:pPr marL="171450" indent="-171450" rtl="0">
              <a:buFont typeface="Arial" panose="020B0604020202020204" pitchFamily="34" charset="0"/>
              <a:buChar char="•"/>
            </a:pPr>
            <a:r>
              <a:rPr lang="en-US" sz="1100" dirty="0">
                <a:latin typeface="Calibri" panose="020F0502020204030204" pitchFamily="34" charset="0"/>
                <a:cs typeface="Calibri" panose="020F0502020204030204" pitchFamily="34" charset="0"/>
              </a:rPr>
              <a:t>Smoking rates climbed until 1964, the year the Surgeon General published a report that explained many of the harmful effects of smoking.</a:t>
            </a:r>
          </a:p>
          <a:p>
            <a:pPr marL="171450" indent="-171450" rtl="0">
              <a:buFont typeface="Arial" panose="020B0604020202020204" pitchFamily="34" charset="0"/>
              <a:buChar char="•"/>
            </a:pPr>
            <a:r>
              <a:rPr lang="en-US" sz="1100" dirty="0">
                <a:latin typeface="Calibri" panose="020F0502020204030204" pitchFamily="34" charset="0"/>
                <a:cs typeface="Calibri" panose="020F0502020204030204" pitchFamily="34" charset="0"/>
              </a:rPr>
              <a:t>Up until this point, the public suspected smoking may have been bad for your health and this groundbreaking report confirmed it.</a:t>
            </a:r>
          </a:p>
          <a:p>
            <a:pPr marL="171450" indent="-171450" rtl="0">
              <a:buFont typeface="Arial" panose="020B0604020202020204" pitchFamily="34" charset="0"/>
              <a:buChar char="•"/>
            </a:pPr>
            <a:r>
              <a:rPr lang="en-US" sz="1100" dirty="0">
                <a:latin typeface="Calibri" panose="020F0502020204030204" pitchFamily="34" charset="0"/>
                <a:cs typeface="Calibri" panose="020F0502020204030204" pitchFamily="34" charset="0"/>
              </a:rPr>
              <a:t>After the release of the report, trends in smoking began to decrease.</a:t>
            </a:r>
          </a:p>
          <a:p>
            <a:pPr marL="171450" indent="-171450" rtl="0">
              <a:buFont typeface="Arial" panose="020B0604020202020204" pitchFamily="34" charset="0"/>
              <a:buChar char="•"/>
            </a:pPr>
            <a:r>
              <a:rPr lang="en-US" sz="1100" i="1" dirty="0">
                <a:latin typeface="Calibri" panose="020F0502020204030204" pitchFamily="34" charset="0"/>
                <a:cs typeface="Calibri" panose="020F0502020204030204" pitchFamily="34" charset="0"/>
              </a:rPr>
              <a:t>(Click) </a:t>
            </a:r>
            <a:r>
              <a:rPr lang="en-US" sz="1100" dirty="0">
                <a:latin typeface="Calibri" panose="020F0502020204030204" pitchFamily="34" charset="0"/>
                <a:cs typeface="Calibri" panose="020F0502020204030204" pitchFamily="34" charset="0"/>
              </a:rPr>
              <a:t>Why do you think this report had such a large impact?</a:t>
            </a:r>
          </a:p>
          <a:p>
            <a:pPr marL="171450" indent="-171450" rtl="0">
              <a:buFont typeface="Arial" panose="020B0604020202020204" pitchFamily="34" charset="0"/>
              <a:buChar char="•"/>
            </a:pPr>
            <a:r>
              <a:rPr lang="en-US" sz="1100" dirty="0">
                <a:latin typeface="Calibri" panose="020F0502020204030204" pitchFamily="34" charset="0"/>
                <a:cs typeface="Calibri" panose="020F0502020204030204" pitchFamily="34" charset="0"/>
              </a:rPr>
              <a:t>The report was impactful because the tobacco industry’s manipulation was exposed and accurate information from a trusted source was finally available to the public.</a:t>
            </a:r>
          </a:p>
          <a:p>
            <a:pPr lvl="0" rtl="0">
              <a:spcBef>
                <a:spcPts val="0"/>
              </a:spcBef>
              <a:buNone/>
            </a:pPr>
            <a:endParaRPr lang="en-US" sz="1100" dirty="0">
              <a:latin typeface="Calibri" panose="020F0502020204030204" pitchFamily="34" charset="0"/>
              <a:cs typeface="Calibri" panose="020F0502020204030204" pitchFamily="34" charset="0"/>
            </a:endParaRPr>
          </a:p>
          <a:p>
            <a:pPr lvl="0" rtl="0">
              <a:spcBef>
                <a:spcPts val="0"/>
              </a:spcBef>
              <a:buNone/>
            </a:pPr>
            <a:r>
              <a:rPr lang="en-US" sz="1100" u="sng" dirty="0">
                <a:latin typeface="Calibri" panose="020F0502020204030204" pitchFamily="34" charset="0"/>
                <a:cs typeface="Calibri" panose="020F0502020204030204" pitchFamily="34" charset="0"/>
                <a:hlinkClick r:id="rId3"/>
              </a:rPr>
              <a:t>Sources: http://www.cdc.gov/tobacco/data_statistics/tables/trends/cig_smoking/</a:t>
            </a:r>
          </a:p>
          <a:p>
            <a:pPr lvl="0">
              <a:spcBef>
                <a:spcPts val="0"/>
              </a:spcBef>
              <a:buNone/>
            </a:pPr>
            <a:r>
              <a:rPr lang="en-US" sz="1100" dirty="0">
                <a:latin typeface="Calibri" panose="020F0502020204030204" pitchFamily="34" charset="0"/>
                <a:cs typeface="Calibri" panose="020F0502020204030204" pitchFamily="34" charset="0"/>
              </a:rPr>
              <a:t>http://</a:t>
            </a:r>
            <a:r>
              <a:rPr lang="en-US" sz="1100" dirty="0" err="1">
                <a:latin typeface="Calibri" panose="020F0502020204030204" pitchFamily="34" charset="0"/>
                <a:cs typeface="Calibri" panose="020F0502020204030204" pitchFamily="34" charset="0"/>
              </a:rPr>
              <a:t>www.cdc.gov</a:t>
            </a:r>
            <a:r>
              <a:rPr lang="en-US" sz="1100" dirty="0">
                <a:latin typeface="Calibri" panose="020F0502020204030204" pitchFamily="34" charset="0"/>
                <a:cs typeface="Calibri" panose="020F0502020204030204" pitchFamily="34" charset="0"/>
              </a:rPr>
              <a:t>/</a:t>
            </a:r>
            <a:r>
              <a:rPr lang="en-US" sz="1100" dirty="0" err="1">
                <a:latin typeface="Calibri" panose="020F0502020204030204" pitchFamily="34" charset="0"/>
                <a:cs typeface="Calibri" panose="020F0502020204030204" pitchFamily="34" charset="0"/>
              </a:rPr>
              <a:t>mmwr</a:t>
            </a:r>
            <a:r>
              <a:rPr lang="en-US" sz="1100" dirty="0">
                <a:latin typeface="Calibri" panose="020F0502020204030204" pitchFamily="34" charset="0"/>
                <a:cs typeface="Calibri" panose="020F0502020204030204" pitchFamily="34" charset="0"/>
              </a:rPr>
              <a:t>/preview/</a:t>
            </a:r>
            <a:r>
              <a:rPr lang="en-US" sz="1100" dirty="0" err="1">
                <a:latin typeface="Calibri" panose="020F0502020204030204" pitchFamily="34" charset="0"/>
                <a:cs typeface="Calibri" panose="020F0502020204030204" pitchFamily="34" charset="0"/>
              </a:rPr>
              <a:t>mmwrhtml</a:t>
            </a:r>
            <a:r>
              <a:rPr lang="en-US" sz="1100" dirty="0">
                <a:latin typeface="Calibri" panose="020F0502020204030204" pitchFamily="34" charset="0"/>
                <a:cs typeface="Calibri" panose="020F0502020204030204" pitchFamily="34" charset="0"/>
              </a:rPr>
              <a:t>/mm4843a2.htm</a:t>
            </a:r>
          </a:p>
        </p:txBody>
      </p:sp>
    </p:spTree>
    <p:extLst>
      <p:ext uri="{BB962C8B-B14F-4D97-AF65-F5344CB8AC3E}">
        <p14:creationId xmlns:p14="http://schemas.microsoft.com/office/powerpoint/2010/main" val="355102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The decline in smoking rates didn’t happen overnight.</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Many public policies were put into place to discourage people from smoking.</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In 1965 the Federal Cigarette Labeling and Advertising Act required large warning labels on cigarette cartoons.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In 1971, the Surgeon General proposed a smoking ban in public places.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In 1998, advertising targeted at young people was prohibited and higher taxes were placed on cigarettes to discourage use.</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These kinds of policies helped to fight back against the big advertising push from large tobacco companies.</a:t>
            </a:r>
          </a:p>
        </p:txBody>
      </p:sp>
    </p:spTree>
    <p:extLst>
      <p:ext uri="{BB962C8B-B14F-4D97-AF65-F5344CB8AC3E}">
        <p14:creationId xmlns:p14="http://schemas.microsoft.com/office/powerpoint/2010/main" val="311986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Tobacco Control Policies were put into place, not only to encourage people who smoked to quit, but also to protect those who do not smoke.</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The truth about the dangers of secondhand smoke became more well-known because of ads like these.</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Secondhand smoke is smoke that is exhaled or comes from tobacco burning products.</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This smoke can cause danger for anyone who inhales this smoke, even if they are not the ones smoking.</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Even pets can be harmed from secondhand smoke.</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Since 1964, about 2,500,000 nonsmokers have died from health problems caused by exposure to secondhand smoke, and many others face asthma and heart attacks.</a:t>
            </a:r>
          </a:p>
          <a:p>
            <a:pPr marL="171450" indent="-171450" rtl="0">
              <a:buFont typeface="Arial" panose="020B0604020202020204" pitchFamily="34" charset="0"/>
              <a:buChar char="•"/>
            </a:pPr>
            <a:r>
              <a:rPr lang="en-US" sz="1100" i="1"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Click</a:t>
            </a:r>
            <a:r>
              <a:rPr lang="en-US" sz="1100" i="1"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 </a:t>
            </a:r>
            <a:r>
              <a:rPr lang="en" sz="1100" dirty="0">
                <a:solidFill>
                  <a:schemeClr val="dk1"/>
                </a:solidFill>
                <a:latin typeface="Calibri" panose="020F0502020204030204" pitchFamily="34" charset="0"/>
                <a:cs typeface="Calibri" panose="020F0502020204030204" pitchFamily="34" charset="0"/>
              </a:rPr>
              <a:t>Why do you think these types of messages are effective?</a:t>
            </a:r>
          </a:p>
        </p:txBody>
      </p:sp>
    </p:spTree>
    <p:extLst>
      <p:ext uri="{BB962C8B-B14F-4D97-AF65-F5344CB8AC3E}">
        <p14:creationId xmlns:p14="http://schemas.microsoft.com/office/powerpoint/2010/main" val="251789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In 1999,  the U.S. Department of Justice filed suit against the cigarette companies for violating civil provisions of the Racketeer Influenced and Corrupt Organizations Act (RICO) and other laws.</a:t>
            </a:r>
          </a:p>
          <a:p>
            <a:pPr marL="628556" lvl="1"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This same law was used in the 1970s to prosecute the</a:t>
            </a:r>
            <a:r>
              <a:rPr lang="en" sz="1100" dirty="0">
                <a:solidFill>
                  <a:schemeClr val="dk1"/>
                </a:solidFill>
                <a:latin typeface="Calibri" panose="020F0502020204030204" pitchFamily="34" charset="0"/>
                <a:cs typeface="Calibri" panose="020F0502020204030204" pitchFamily="34" charset="0"/>
                <a:hlinkClick r:id="rId3"/>
              </a:rPr>
              <a:t> </a:t>
            </a:r>
            <a:r>
              <a:rPr lang="en" sz="1100" u="sng" dirty="0">
                <a:solidFill>
                  <a:schemeClr val="hlink"/>
                </a:solidFill>
                <a:latin typeface="Calibri" panose="020F0502020204030204" pitchFamily="34" charset="0"/>
                <a:cs typeface="Calibri" panose="020F0502020204030204" pitchFamily="34" charset="0"/>
                <a:hlinkClick r:id="rId3"/>
              </a:rPr>
              <a:t>Mafia</a:t>
            </a:r>
            <a:r>
              <a:rPr lang="en" sz="1100" dirty="0">
                <a:solidFill>
                  <a:schemeClr val="dk1"/>
                </a:solidFill>
                <a:latin typeface="Calibri" panose="020F0502020204030204" pitchFamily="34" charset="0"/>
                <a:cs typeface="Calibri" panose="020F0502020204030204" pitchFamily="34" charset="0"/>
              </a:rPr>
              <a:t> and others who engaged in organized crime.</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In 2006, US District Court Judge Gladys Kessler convicted the big cigarette companies and their trade and scientific groups of forming an illegal racketeering "enterprise" to defraud the American people. </a:t>
            </a:r>
          </a:p>
          <a:p>
            <a:pPr marL="628556" lvl="1" indent="-171450" rtl="0">
              <a:buFont typeface="Arial" panose="020B0604020202020204" pitchFamily="34" charset="0"/>
              <a:buChar char="•"/>
            </a:pPr>
            <a:r>
              <a:rPr lang="en-US" sz="1100" dirty="0">
                <a:solidFill>
                  <a:schemeClr val="dk1"/>
                </a:solidFill>
                <a:latin typeface="Calibri" panose="020F0502020204030204" pitchFamily="34" charset="0"/>
                <a:cs typeface="Calibri" panose="020F0502020204030204" pitchFamily="34" charset="0"/>
              </a:rPr>
              <a:t>The court</a:t>
            </a:r>
            <a:r>
              <a:rPr lang="en" sz="1100" dirty="0">
                <a:solidFill>
                  <a:schemeClr val="dk1"/>
                </a:solidFill>
                <a:latin typeface="Calibri" panose="020F0502020204030204" pitchFamily="34" charset="0"/>
                <a:cs typeface="Calibri" panose="020F0502020204030204" pitchFamily="34" charset="0"/>
              </a:rPr>
              <a:t> ordered the cigarette companies to publish</a:t>
            </a:r>
            <a:r>
              <a:rPr lang="en" sz="1100" dirty="0">
                <a:solidFill>
                  <a:schemeClr val="dk1"/>
                </a:solidFill>
                <a:latin typeface="Calibri" panose="020F0502020204030204" pitchFamily="34" charset="0"/>
                <a:cs typeface="Calibri" panose="020F0502020204030204" pitchFamily="34" charset="0"/>
                <a:hlinkClick r:id="rId4" invalidUrl="http://www.tobaccofreekids.org/content/what_we_do/industry_watch/doj/corrective_statements/Text of corrective statements Jan 2014.pdf"/>
              </a:rPr>
              <a:t> </a:t>
            </a:r>
            <a:r>
              <a:rPr lang="en" sz="1100" u="sng" dirty="0">
                <a:solidFill>
                  <a:schemeClr val="hlink"/>
                </a:solidFill>
                <a:latin typeface="Calibri" panose="020F0502020204030204" pitchFamily="34" charset="0"/>
                <a:cs typeface="Calibri" panose="020F0502020204030204" pitchFamily="34" charset="0"/>
                <a:hlinkClick r:id="rId4" invalidUrl="http://www.tobaccofreekids.org/content/what_we_do/industry_watch/doj/corrective_statements/Text of corrective statements Jan 2014.pdf"/>
              </a:rPr>
              <a:t>"corrective statements"</a:t>
            </a:r>
            <a:r>
              <a:rPr lang="en" sz="1100" dirty="0">
                <a:solidFill>
                  <a:schemeClr val="dk1"/>
                </a:solidFill>
                <a:latin typeface="Calibri" panose="020F0502020204030204" pitchFamily="34" charset="0"/>
                <a:cs typeface="Calibri" panose="020F0502020204030204" pitchFamily="34" charset="0"/>
              </a:rPr>
              <a:t> telling the public that they had lied about the dangers of smoking, secondhand smoke, and nicotine addiction.  </a:t>
            </a:r>
          </a:p>
          <a:p>
            <a:pPr marL="628556" lvl="1" indent="-171450" rtl="0">
              <a:buFont typeface="Arial" panose="020B0604020202020204" pitchFamily="34" charset="0"/>
              <a:buChar char="•"/>
            </a:pPr>
            <a:r>
              <a:rPr lang="en-US" sz="1100" dirty="0">
                <a:solidFill>
                  <a:schemeClr val="dk1"/>
                </a:solidFill>
                <a:latin typeface="Calibri" panose="020F0502020204030204" pitchFamily="34" charset="0"/>
                <a:cs typeface="Calibri" panose="020F0502020204030204" pitchFamily="34" charset="0"/>
              </a:rPr>
              <a:t>The court also </a:t>
            </a:r>
            <a:r>
              <a:rPr lang="en" sz="1100" dirty="0">
                <a:solidFill>
                  <a:schemeClr val="dk1"/>
                </a:solidFill>
                <a:latin typeface="Calibri" panose="020F0502020204030204" pitchFamily="34" charset="0"/>
                <a:cs typeface="Calibri" panose="020F0502020204030204" pitchFamily="34" charset="0"/>
              </a:rPr>
              <a:t>prohibited them from challenging the evidence that these statements are true, which is why the companies no longer do so (https://</a:t>
            </a:r>
            <a:r>
              <a:rPr lang="en" sz="1100" dirty="0" err="1">
                <a:solidFill>
                  <a:schemeClr val="dk1"/>
                </a:solidFill>
                <a:latin typeface="Calibri" panose="020F0502020204030204" pitchFamily="34" charset="0"/>
                <a:cs typeface="Calibri" panose="020F0502020204030204" pitchFamily="34" charset="0"/>
              </a:rPr>
              <a:t>tobacco.ucsf.edu</a:t>
            </a:r>
            <a:r>
              <a:rPr lang="en" sz="1100" dirty="0">
                <a:solidFill>
                  <a:schemeClr val="dk1"/>
                </a:solidFill>
                <a:latin typeface="Calibri" panose="020F0502020204030204" pitchFamily="34" charset="0"/>
                <a:cs typeface="Calibri" panose="020F0502020204030204" pitchFamily="34" charset="0"/>
              </a:rPr>
              <a:t>/step-forward-implementing-</a:t>
            </a:r>
            <a:r>
              <a:rPr lang="en" sz="1100" dirty="0" err="1">
                <a:solidFill>
                  <a:schemeClr val="dk1"/>
                </a:solidFill>
                <a:latin typeface="Calibri" panose="020F0502020204030204" pitchFamily="34" charset="0"/>
                <a:cs typeface="Calibri" panose="020F0502020204030204" pitchFamily="34" charset="0"/>
              </a:rPr>
              <a:t>rico</a:t>
            </a:r>
            <a:r>
              <a:rPr lang="en" sz="1100" dirty="0">
                <a:solidFill>
                  <a:schemeClr val="dk1"/>
                </a:solidFill>
                <a:latin typeface="Calibri" panose="020F0502020204030204" pitchFamily="34" charset="0"/>
                <a:cs typeface="Calibri" panose="020F0502020204030204" pitchFamily="34" charset="0"/>
              </a:rPr>
              <a:t>-ruling-against-big-tobacco).</a:t>
            </a:r>
          </a:p>
          <a:p>
            <a:pPr marL="171450" indent="-171450" rtl="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Judge Kessler stated "The evidence in this case clearly establishes that Defendants have not ceased engaging in unlawful activity ... Their continuing conduct misleads consumers in order to maximize Defendants revenues by recruiting new smokers (the majority of whom are under the age of 18), preventing current smokers from quitting, and thereby sustaining the industry" (pages 1604-1605 of the opinion).</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Do you think it was fair to treat tobacco executives like mob bosses? Why or why not?</a:t>
            </a:r>
          </a:p>
          <a:p>
            <a:pPr marL="0" indent="0" rtl="0">
              <a:buFont typeface="Arial" panose="020B0604020202020204" pitchFamily="34" charset="0"/>
              <a:buNone/>
            </a:pPr>
            <a:endParaRPr lang="en" sz="1100" dirty="0">
              <a:latin typeface="Calibri" panose="020F0502020204030204" pitchFamily="34" charset="0"/>
              <a:cs typeface="Calibri" panose="020F0502020204030204" pitchFamily="34" charset="0"/>
            </a:endParaRPr>
          </a:p>
          <a:p>
            <a:pPr marL="0" indent="0" rtl="0">
              <a:buFont typeface="Arial" panose="020B0604020202020204" pitchFamily="34" charset="0"/>
              <a:buNone/>
            </a:pPr>
            <a:r>
              <a:rPr lang="en-US" sz="1100" dirty="0">
                <a:latin typeface="Calibri" panose="020F0502020204030204" pitchFamily="34" charset="0"/>
                <a:cs typeface="Calibri" panose="020F0502020204030204" pitchFamily="34" charset="0"/>
              </a:rPr>
              <a:t>Source: </a:t>
            </a:r>
            <a:r>
              <a:rPr lang="en" sz="1100" dirty="0">
                <a:latin typeface="Calibri" panose="020F0502020204030204" pitchFamily="34" charset="0"/>
                <a:cs typeface="Calibri" panose="020F0502020204030204" pitchFamily="34" charset="0"/>
              </a:rPr>
              <a:t>http://</a:t>
            </a:r>
            <a:r>
              <a:rPr lang="en" sz="1100" dirty="0" err="1">
                <a:latin typeface="Calibri" panose="020F0502020204030204" pitchFamily="34" charset="0"/>
                <a:cs typeface="Calibri" panose="020F0502020204030204" pitchFamily="34" charset="0"/>
              </a:rPr>
              <a:t>www.nytimes.com</a:t>
            </a:r>
            <a:r>
              <a:rPr lang="en" sz="1100" dirty="0">
                <a:latin typeface="Calibri" panose="020F0502020204030204" pitchFamily="34" charset="0"/>
                <a:cs typeface="Calibri" panose="020F0502020204030204" pitchFamily="34" charset="0"/>
              </a:rPr>
              <a:t>/2011/01/31/business/31tobacco.html?_r=0</a:t>
            </a:r>
          </a:p>
        </p:txBody>
      </p:sp>
    </p:spTree>
    <p:extLst>
      <p:ext uri="{BB962C8B-B14F-4D97-AF65-F5344CB8AC3E}">
        <p14:creationId xmlns:p14="http://schemas.microsoft.com/office/powerpoint/2010/main" val="350529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This may seem like ancient history but, as you may have noticed, tobacco companies aren’t the type to give up easily.</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Tobacco Industry has created new marketing techniques to bring in new cigarette smoking customers.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And the Industry has developed new products and advertised them using their old ad techniques.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In our following lessons and activities, we will explore the new and recycled strategies that are being used by tobacco companies today.</a:t>
            </a:r>
          </a:p>
        </p:txBody>
      </p:sp>
    </p:spTree>
    <p:extLst>
      <p:ext uri="{BB962C8B-B14F-4D97-AF65-F5344CB8AC3E}">
        <p14:creationId xmlns:p14="http://schemas.microsoft.com/office/powerpoint/2010/main" val="181350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Cigarettes, tobacco leaves rolled in thin paper and smoked, have been around since the 9</a:t>
            </a:r>
            <a:r>
              <a:rPr lang="en" sz="1100" baseline="30000" dirty="0">
                <a:latin typeface="Calibri" panose="020F0502020204030204" pitchFamily="34" charset="0"/>
                <a:cs typeface="Calibri" panose="020F0502020204030204" pitchFamily="34" charset="0"/>
              </a:rPr>
              <a:t>th </a:t>
            </a:r>
            <a:r>
              <a:rPr lang="en" sz="1100" dirty="0">
                <a:latin typeface="Calibri" panose="020F0502020204030204" pitchFamily="34" charset="0"/>
                <a:cs typeface="Calibri" panose="020F0502020204030204" pitchFamily="34" charset="0"/>
              </a:rPr>
              <a:t>century, originating in North, Central, and South America. </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Cigarettes gained international popularity in the 1800s as global exploration began. </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They became widespread in the 20th century.</a:t>
            </a:r>
          </a:p>
        </p:txBody>
      </p:sp>
    </p:spTree>
    <p:extLst>
      <p:ext uri="{BB962C8B-B14F-4D97-AF65-F5344CB8AC3E}">
        <p14:creationId xmlns:p14="http://schemas.microsoft.com/office/powerpoint/2010/main" val="246537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As tobacco became more common across the globe, new technology made cigarette production easier.</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In the 1880s a cigarette making machine was invented, allowing the tobacco industry to begin and grow (left).</a:t>
            </a:r>
          </a:p>
          <a:p>
            <a:pPr marL="171450" indent="-171450" rtl="0" fontAlgn="base">
              <a:buFont typeface="Arial" charset="0"/>
              <a:buChar char="•"/>
            </a:pPr>
            <a:r>
              <a:rPr lang="en" sz="1100" dirty="0">
                <a:solidFill>
                  <a:schemeClr val="dk1"/>
                </a:solidFill>
                <a:latin typeface="Calibri" panose="020F0502020204030204" pitchFamily="34" charset="0"/>
                <a:cs typeface="Calibri" panose="020F0502020204030204" pitchFamily="34" charset="0"/>
              </a:rPr>
              <a:t>As production increased, so did consumption of cigarettes. In the U.S., cigarette use often fluctuated during major national events (right).</a:t>
            </a:r>
          </a:p>
        </p:txBody>
      </p:sp>
    </p:spTree>
    <p:extLst>
      <p:ext uri="{BB962C8B-B14F-4D97-AF65-F5344CB8AC3E}">
        <p14:creationId xmlns:p14="http://schemas.microsoft.com/office/powerpoint/2010/main" val="253112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Once cigarettes became easier to make, tobacco companies began to develop and expand on the cigarette market.</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Many of these original companies are still around today.</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These companies used advertising strategies to convince people to become their customers.</a:t>
            </a:r>
          </a:p>
          <a:p>
            <a:pPr marL="171450" indent="-171450" rtl="0" fontAlgn="base">
              <a:buFont typeface="Arial" charset="0"/>
              <a:buChar char="•"/>
            </a:pPr>
            <a:endParaRPr lang="en" dirty="0">
              <a:solidFill>
                <a:schemeClr val="dk1"/>
              </a:solidFill>
            </a:endParaRPr>
          </a:p>
        </p:txBody>
      </p:sp>
    </p:spTree>
    <p:extLst>
      <p:ext uri="{BB962C8B-B14F-4D97-AF65-F5344CB8AC3E}">
        <p14:creationId xmlns:p14="http://schemas.microsoft.com/office/powerpoint/2010/main" val="322809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“What do you notice about these ads?”</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“Doctors” making strong claims about the lack of risk associated with cigarettes.</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Figure 2 even cites a specific number of physicians who agree with the claim “</a:t>
            </a:r>
            <a:r>
              <a:rPr lang="en" sz="1100" dirty="0" err="1">
                <a:latin typeface="Calibri" panose="020F0502020204030204" pitchFamily="34" charset="0"/>
                <a:cs typeface="Calibri" panose="020F0502020204030204" pitchFamily="34" charset="0"/>
              </a:rPr>
              <a:t>Luckies</a:t>
            </a:r>
            <a:r>
              <a:rPr lang="en" sz="1100" dirty="0">
                <a:latin typeface="Calibri" panose="020F0502020204030204" pitchFamily="34" charset="0"/>
                <a:cs typeface="Calibri" panose="020F0502020204030204" pitchFamily="34" charset="0"/>
              </a:rPr>
              <a:t> are less irritating.”</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Many tobacco companies tried to convince their customers that cigarettes were not only harmless, but good for your health!  </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“How believable are these ads to you?”</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In reality, from the late 1920s to the 1930s, tobacco companies hired actors to play doctors and dentists to mislead the public.</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Just like the “doctors” in these ads, the information about the cigarettes could be misleading or even completely made up.</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Based on what you know about how tobacco affects health, where would you guess these “facts” came from?</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Tobacco companies.</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Most of our early research on tobacco wasn’t done by universities, hospitals, or the government.</a:t>
            </a:r>
          </a:p>
          <a:p>
            <a:pPr marL="628556" lvl="1" indent="-171450" rtl="0" fontAlgn="base">
              <a:buFont typeface="Arial" charset="0"/>
              <a:buChar char="•"/>
            </a:pPr>
            <a:r>
              <a:rPr lang="en" sz="1100" dirty="0">
                <a:latin typeface="Calibri" panose="020F0502020204030204" pitchFamily="34" charset="0"/>
                <a:cs typeface="Calibri" panose="020F0502020204030204" pitchFamily="34" charset="0"/>
              </a:rPr>
              <a:t>It was actually done by the Tobacco Institute, which was funded by the tobacco industry.</a:t>
            </a:r>
          </a:p>
          <a:p>
            <a:pPr marL="171450" indent="-171450" rtl="0" fontAlgn="base">
              <a:buFont typeface="Arial" charset="0"/>
              <a:buChar char="•"/>
            </a:pPr>
            <a:endParaRPr lang="en" dirty="0">
              <a:solidFill>
                <a:schemeClr val="dk1"/>
              </a:solidFill>
            </a:endParaRPr>
          </a:p>
        </p:txBody>
      </p:sp>
    </p:spTree>
    <p:extLst>
      <p:ext uri="{BB962C8B-B14F-4D97-AF65-F5344CB8AC3E}">
        <p14:creationId xmlns:p14="http://schemas.microsoft.com/office/powerpoint/2010/main" val="419070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In the mid-1930s, a new advertising campaign for Philip Morris referred to research conducted by physicians. </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In one ad, the company claimed that after prescribing Philip Morris brand cigarettes to patients with irritated throats, “every case of irritation cleared completely or definitely improved.” </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After the launch of this series of advertisements, along with others referring to “proof” of superiority, Philip Morris became a major cigarette brand.</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Is this example, and many others, misleading the public really paid off for tobacco companies</a:t>
            </a:r>
          </a:p>
          <a:p>
            <a:pPr marL="171450" indent="-171450" rtl="0" fontAlgn="base">
              <a:buFont typeface="Arial" charset="0"/>
              <a:buChar char="•"/>
            </a:pP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What are your thoughts about the messages here?</a:t>
            </a:r>
          </a:p>
          <a:p>
            <a:pPr marL="171450" indent="-171450" rtl="0" fontAlgn="base">
              <a:buFont typeface="Arial" charset="0"/>
              <a:buChar char="•"/>
            </a:pPr>
            <a:endParaRPr lang="en" dirty="0">
              <a:solidFill>
                <a:schemeClr val="dk1"/>
              </a:solidFill>
            </a:endParaRPr>
          </a:p>
        </p:txBody>
      </p:sp>
    </p:spTree>
    <p:extLst>
      <p:ext uri="{BB962C8B-B14F-4D97-AF65-F5344CB8AC3E}">
        <p14:creationId xmlns:p14="http://schemas.microsoft.com/office/powerpoint/2010/main" val="145752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Early on in the history of cigarettes, it was considered “unladylike” to smoke in public until tobacco companies realized that marketing to women would get them new customers.</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Women then became the focus of new ad campaigns. These campaigns often relied on sexist messages to convince women to smoke to be modern, fashionable, thin, and smart.</a:t>
            </a:r>
          </a:p>
          <a:p>
            <a:pPr marL="171450" indent="-171450" rtl="0" fontAlgn="base">
              <a:buFont typeface="Arial" charset="0"/>
              <a:buChar char="•"/>
            </a:pP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Do you think ads like this would be effective today?</a:t>
            </a:r>
          </a:p>
          <a:p>
            <a:pPr marL="171450" indent="-171450" rtl="0" fontAlgn="base">
              <a:buFont typeface="Arial" charset="0"/>
              <a:buChar char="•"/>
            </a:pPr>
            <a:endParaRPr lang="en" dirty="0">
              <a:solidFill>
                <a:schemeClr val="dk1"/>
              </a:solidFill>
            </a:endParaRPr>
          </a:p>
        </p:txBody>
      </p:sp>
    </p:spTree>
    <p:extLst>
      <p:ext uri="{BB962C8B-B14F-4D97-AF65-F5344CB8AC3E}">
        <p14:creationId xmlns:p14="http://schemas.microsoft.com/office/powerpoint/2010/main" val="94233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endParaRPr lang="en-US" sz="1100" dirty="0">
              <a:effectLst/>
              <a:latin typeface="Calibri" panose="020F0502020204030204" pitchFamily="34" charset="0"/>
              <a:cs typeface="Calibri" panose="020F0502020204030204" pitchFamily="34" charset="0"/>
            </a:endParaRP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Men were not spared from being targets of ad campaigns.</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Numerous ad campaigns used hyper-masculine imagery to try and get the public to associate smoking with the “tough-guy” persona.</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Well-known celebrities were even paid to endorse different tobacco brands to make them more appealing.</a:t>
            </a:r>
          </a:p>
          <a:p>
            <a:pPr marL="171450" indent="-171450" rtl="0" fontAlgn="base">
              <a:buFont typeface="Arial" charset="0"/>
              <a:buChar char="•"/>
            </a:pPr>
            <a:r>
              <a:rPr lang="en" sz="1100" dirty="0">
                <a:latin typeface="Calibri" panose="020F0502020204030204" pitchFamily="34" charset="0"/>
                <a:cs typeface="Calibri" panose="020F0502020204030204" pitchFamily="34" charset="0"/>
              </a:rPr>
              <a:t>Men in cigarette ads were made to seem manly, cool, and attractive to women.</a:t>
            </a:r>
          </a:p>
          <a:p>
            <a:pPr marL="171450" indent="-171450" rtl="0" fontAlgn="base">
              <a:buFont typeface="Arial" charset="0"/>
              <a:buChar char="•"/>
            </a:pPr>
            <a:endParaRPr lang="en" dirty="0">
              <a:solidFill>
                <a:schemeClr val="dk1"/>
              </a:solidFill>
            </a:endParaRPr>
          </a:p>
        </p:txBody>
      </p:sp>
    </p:spTree>
    <p:extLst>
      <p:ext uri="{BB962C8B-B14F-4D97-AF65-F5344CB8AC3E}">
        <p14:creationId xmlns:p14="http://schemas.microsoft.com/office/powerpoint/2010/main" val="228182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1" u="none" strike="noStrike" kern="1200" dirty="0">
                <a:solidFill>
                  <a:schemeClr val="tx1"/>
                </a:solidFill>
                <a:effectLst/>
                <a:latin typeface="Calibri" panose="020F0502020204030204" pitchFamily="34" charset="0"/>
                <a:ea typeface="+mn-ea"/>
                <a:cs typeface="Calibri" panose="020F0502020204030204" pitchFamily="34" charset="0"/>
              </a:rPr>
              <a:t>Teacher Talking Points:</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Let’s look at some examples of cigarette ads that may not be intended for adults only</a:t>
            </a:r>
          </a:p>
          <a:p>
            <a:pPr marL="628556" lvl="1" indent="-171450" rtl="0">
              <a:buFont typeface="Arial" panose="020B0604020202020204" pitchFamily="34" charset="0"/>
              <a:buChar char="•"/>
            </a:pPr>
            <a:r>
              <a:rPr lang="en" sz="1100" i="1" dirty="0">
                <a:latin typeface="Calibri" panose="020F0502020204030204" pitchFamily="34" charset="0"/>
                <a:cs typeface="Calibri" panose="020F0502020204030204" pitchFamily="34" charset="0"/>
              </a:rPr>
              <a:t>(</a:t>
            </a:r>
            <a:r>
              <a:rPr lang="en-US" sz="1100" i="1" dirty="0">
                <a:latin typeface="Calibri" panose="020F0502020204030204" pitchFamily="34" charset="0"/>
                <a:cs typeface="Calibri" panose="020F0502020204030204" pitchFamily="34" charset="0"/>
              </a:rPr>
              <a:t>Click</a:t>
            </a:r>
            <a:r>
              <a:rPr lang="en-US" sz="1100" i="1" baseline="0" dirty="0">
                <a:latin typeface="Calibri" panose="020F0502020204030204" pitchFamily="34" charset="0"/>
                <a:cs typeface="Calibri" panose="020F0502020204030204" pitchFamily="34" charset="0"/>
              </a:rPr>
              <a:t> on the </a:t>
            </a:r>
            <a:r>
              <a:rPr lang="en" sz="1100" i="1" dirty="0" err="1">
                <a:latin typeface="Calibri" panose="020F0502020204030204" pitchFamily="34" charset="0"/>
                <a:cs typeface="Calibri" panose="020F0502020204030204" pitchFamily="34" charset="0"/>
              </a:rPr>
              <a:t>Flinstone</a:t>
            </a:r>
            <a:r>
              <a:rPr lang="en-US" sz="1100" i="1" baseline="0" dirty="0">
                <a:latin typeface="Calibri" panose="020F0502020204030204" pitchFamily="34" charset="0"/>
                <a:cs typeface="Calibri" panose="020F0502020204030204" pitchFamily="34" charset="0"/>
              </a:rPr>
              <a:t> image to f</a:t>
            </a:r>
            <a:r>
              <a:rPr lang="en" sz="1100" i="1" dirty="0" err="1">
                <a:latin typeface="Calibri" panose="020F0502020204030204" pitchFamily="34" charset="0"/>
                <a:cs typeface="Calibri" panose="020F0502020204030204" pitchFamily="34" charset="0"/>
              </a:rPr>
              <a:t>ollow</a:t>
            </a:r>
            <a:r>
              <a:rPr lang="en" sz="1100" i="1" dirty="0">
                <a:latin typeface="Calibri" panose="020F0502020204030204" pitchFamily="34" charset="0"/>
                <a:cs typeface="Calibri" panose="020F0502020204030204" pitchFamily="34" charset="0"/>
              </a:rPr>
              <a:t> link to view 50 sec clip of </a:t>
            </a:r>
            <a:r>
              <a:rPr lang="en" sz="1100" i="1" dirty="0" err="1">
                <a:latin typeface="Calibri" panose="020F0502020204030204" pitchFamily="34" charset="0"/>
                <a:cs typeface="Calibri" panose="020F0502020204030204" pitchFamily="34" charset="0"/>
              </a:rPr>
              <a:t>Flinstones</a:t>
            </a:r>
            <a:r>
              <a:rPr lang="en" sz="1100" i="1" dirty="0">
                <a:latin typeface="Calibri" panose="020F0502020204030204" pitchFamily="34" charset="0"/>
                <a:cs typeface="Calibri" panose="020F0502020204030204" pitchFamily="34" charset="0"/>
              </a:rPr>
              <a:t> Winston Commercial: https://</a:t>
            </a:r>
            <a:r>
              <a:rPr lang="en" sz="1100" i="1" dirty="0" err="1">
                <a:latin typeface="Calibri" panose="020F0502020204030204" pitchFamily="34" charset="0"/>
                <a:cs typeface="Calibri" panose="020F0502020204030204" pitchFamily="34" charset="0"/>
              </a:rPr>
              <a:t>vimeo.com</a:t>
            </a:r>
            <a:r>
              <a:rPr lang="en" sz="1100" i="1" dirty="0">
                <a:latin typeface="Calibri" panose="020F0502020204030204" pitchFamily="34" charset="0"/>
                <a:cs typeface="Calibri" panose="020F0502020204030204" pitchFamily="34" charset="0"/>
              </a:rPr>
              <a:t>/139530361)</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What do you think the industry’s message was in the cartoon and ads? Who do you think found this cartoon and these ads the most appealing?</a:t>
            </a:r>
          </a:p>
          <a:p>
            <a:pPr marL="628556" lvl="1"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Most appealing to kids and teens</a:t>
            </a:r>
          </a:p>
          <a:p>
            <a:pPr marL="628556" lvl="1"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Trying to hook customers at a young age</a:t>
            </a:r>
          </a:p>
          <a:p>
            <a:pPr marL="628556" lvl="1"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Trying to have young people connect to their brands early in life</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Let’s look at actual quotes from the tobacco industry.</a:t>
            </a:r>
          </a:p>
          <a:p>
            <a:pPr marL="628556" lvl="1" indent="-171450" rtl="0">
              <a:buFont typeface="Arial" panose="020B0604020202020204" pitchFamily="34" charset="0"/>
              <a:buChar char="•"/>
            </a:pPr>
            <a:r>
              <a:rPr lang="en" sz="1100" i="1" dirty="0">
                <a:latin typeface="Calibri" panose="020F0502020204030204" pitchFamily="34" charset="0"/>
                <a:cs typeface="Calibri" panose="020F0502020204030204" pitchFamily="34" charset="0"/>
              </a:rPr>
              <a:t>(Click) </a:t>
            </a:r>
            <a:r>
              <a:rPr lang="en" sz="1100" dirty="0">
                <a:latin typeface="Calibri" panose="020F0502020204030204" pitchFamily="34" charset="0"/>
                <a:cs typeface="Calibri" panose="020F0502020204030204" pitchFamily="34" charset="0"/>
              </a:rPr>
              <a:t>"Today’s teenager is tomorrow’s potential regular customer, and the overwhelming majority of smokers first begin to smoke while still in their teens.”</a:t>
            </a:r>
          </a:p>
          <a:p>
            <a:pPr marL="628556" lvl="1"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"[T]he base of our business is the high school student.”</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In fact, 88% of smokers are exposed to nicotine by the time they're 18 years old - -past that window, and they're way less likely to start smoking. </a:t>
            </a:r>
          </a:p>
          <a:p>
            <a:pPr marL="171450" indent="-171450" rtl="0">
              <a:buFont typeface="Arial" panose="020B0604020202020204" pitchFamily="34" charset="0"/>
              <a:buChar char="•"/>
            </a:pPr>
            <a:r>
              <a:rPr lang="en" sz="1100" dirty="0">
                <a:latin typeface="Calibri" panose="020F0502020204030204" pitchFamily="34" charset="0"/>
                <a:cs typeface="Calibri" panose="020F0502020204030204" pitchFamily="34" charset="0"/>
              </a:rPr>
              <a:t>Tobacco companies know this and used their ads to find new customers</a:t>
            </a:r>
            <a:r>
              <a:rPr lang="en" sz="1100" dirty="0">
                <a:solidFill>
                  <a:schemeClr val="dk1"/>
                </a:solidFill>
                <a:latin typeface="Calibri" panose="020F0502020204030204" pitchFamily="34" charset="0"/>
                <a:cs typeface="Calibri" panose="020F0502020204030204" pitchFamily="34" charset="0"/>
              </a:rPr>
              <a:t>.</a:t>
            </a:r>
            <a:endParaRPr lang="e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38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11" name="Shape 11"/>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12" name="Shape 1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3189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buFont typeface="Calibri"/>
              <a:defRPr sz="6827" b="1">
                <a:latin typeface="Calibri"/>
                <a:ea typeface="Calibri"/>
                <a:cs typeface="Calibri"/>
                <a:sym typeface="Calibri"/>
              </a:defRPr>
            </a:lvl1pPr>
            <a:lvl2pPr lvl="1" algn="ctr">
              <a:spcBef>
                <a:spcPts val="0"/>
              </a:spcBef>
              <a:buSzPct val="100000"/>
              <a:buFont typeface="Calibri"/>
              <a:defRPr sz="6827" b="1">
                <a:latin typeface="Calibri"/>
                <a:ea typeface="Calibri"/>
                <a:cs typeface="Calibri"/>
                <a:sym typeface="Calibri"/>
              </a:defRPr>
            </a:lvl2pPr>
            <a:lvl3pPr lvl="2" algn="ctr">
              <a:spcBef>
                <a:spcPts val="0"/>
              </a:spcBef>
              <a:buSzPct val="100000"/>
              <a:buFont typeface="Calibri"/>
              <a:defRPr sz="6827" b="1">
                <a:latin typeface="Calibri"/>
                <a:ea typeface="Calibri"/>
                <a:cs typeface="Calibri"/>
                <a:sym typeface="Calibri"/>
              </a:defRPr>
            </a:lvl3pPr>
            <a:lvl4pPr lvl="3" algn="ctr">
              <a:spcBef>
                <a:spcPts val="0"/>
              </a:spcBef>
              <a:buSzPct val="100000"/>
              <a:buFont typeface="Calibri"/>
              <a:defRPr sz="6827" b="1">
                <a:latin typeface="Calibri"/>
                <a:ea typeface="Calibri"/>
                <a:cs typeface="Calibri"/>
                <a:sym typeface="Calibri"/>
              </a:defRPr>
            </a:lvl4pPr>
            <a:lvl5pPr lvl="4" algn="ctr">
              <a:spcBef>
                <a:spcPts val="0"/>
              </a:spcBef>
              <a:buSzPct val="100000"/>
              <a:buFont typeface="Calibri"/>
              <a:defRPr sz="6827" b="1">
                <a:latin typeface="Calibri"/>
                <a:ea typeface="Calibri"/>
                <a:cs typeface="Calibri"/>
                <a:sym typeface="Calibri"/>
              </a:defRPr>
            </a:lvl5pPr>
            <a:lvl6pPr lvl="5" algn="ctr">
              <a:spcBef>
                <a:spcPts val="0"/>
              </a:spcBef>
              <a:buSzPct val="100000"/>
              <a:buFont typeface="Calibri"/>
              <a:defRPr sz="6827" b="1">
                <a:latin typeface="Calibri"/>
                <a:ea typeface="Calibri"/>
                <a:cs typeface="Calibri"/>
                <a:sym typeface="Calibri"/>
              </a:defRPr>
            </a:lvl6pPr>
            <a:lvl7pPr lvl="6" algn="ctr">
              <a:spcBef>
                <a:spcPts val="0"/>
              </a:spcBef>
              <a:buSzPct val="100000"/>
              <a:buFont typeface="Calibri"/>
              <a:defRPr sz="6827" b="1">
                <a:latin typeface="Calibri"/>
                <a:ea typeface="Calibri"/>
                <a:cs typeface="Calibri"/>
                <a:sym typeface="Calibri"/>
              </a:defRPr>
            </a:lvl7pPr>
            <a:lvl8pPr lvl="7" algn="ctr">
              <a:spcBef>
                <a:spcPts val="0"/>
              </a:spcBef>
              <a:buSzPct val="100000"/>
              <a:buFont typeface="Calibri"/>
              <a:defRPr sz="6827" b="1">
                <a:latin typeface="Calibri"/>
                <a:ea typeface="Calibri"/>
                <a:cs typeface="Calibri"/>
                <a:sym typeface="Calibri"/>
              </a:defRPr>
            </a:lvl8pPr>
            <a:lvl9pPr lvl="8" algn="ctr">
              <a:spcBef>
                <a:spcPts val="0"/>
              </a:spcBef>
              <a:buSzPct val="100000"/>
              <a:buFont typeface="Calibri"/>
              <a:defRPr sz="6827"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2" name="Shape 72"/>
          <p:cNvSpPr/>
          <p:nvPr/>
        </p:nvSpPr>
        <p:spPr>
          <a:xfrm>
            <a:off x="0" y="1021298"/>
            <a:ext cx="13004800" cy="909084"/>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101293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43307" y="200060"/>
            <a:ext cx="12118187" cy="1086009"/>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563212"/>
            <a:ext cx="13004800" cy="36693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240126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1" name="Shape 81"/>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2" name="Shape 8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54556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5" name="Shape 8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63826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88" name="Shape 88"/>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9" name="Shape 8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4347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92" name="Shape 9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35566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3"/>
        <p:cNvGrpSpPr/>
        <p:nvPr/>
      </p:nvGrpSpPr>
      <p:grpSpPr>
        <a:xfrm>
          <a:off x="0" y="0"/>
          <a:ext cx="0" cy="0"/>
          <a:chOff x="0" y="0"/>
          <a:chExt cx="0" cy="0"/>
        </a:xfrm>
      </p:grpSpPr>
      <p:sp>
        <p:nvSpPr>
          <p:cNvPr id="94" name="Shape 94"/>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95" name="Shape 95"/>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96" name="Shape 96"/>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97" name="Shape 97"/>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97583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101" name="Shape 10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086181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ig numb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43307" y="2097540"/>
            <a:ext cx="12118187" cy="3723378"/>
          </a:xfrm>
          <a:prstGeom prst="rect">
            <a:avLst/>
          </a:prstGeom>
        </p:spPr>
        <p:txBody>
          <a:bodyPr lIns="91425" tIns="91425" rIns="91425" bIns="91425" anchor="b" anchorCtr="0"/>
          <a:lstStyle>
            <a:lvl1pPr lvl="0" algn="ctr">
              <a:spcBef>
                <a:spcPts val="0"/>
              </a:spcBef>
              <a:buSzPct val="100000"/>
              <a:defRPr sz="17066"/>
            </a:lvl1pPr>
            <a:lvl2pPr lvl="1" algn="ctr">
              <a:spcBef>
                <a:spcPts val="0"/>
              </a:spcBef>
              <a:buSzPct val="100000"/>
              <a:defRPr sz="17066"/>
            </a:lvl2pPr>
            <a:lvl3pPr lvl="2" algn="ctr">
              <a:spcBef>
                <a:spcPts val="0"/>
              </a:spcBef>
              <a:buSzPct val="100000"/>
              <a:defRPr sz="17066"/>
            </a:lvl3pPr>
            <a:lvl4pPr lvl="3" algn="ctr">
              <a:spcBef>
                <a:spcPts val="0"/>
              </a:spcBef>
              <a:buSzPct val="100000"/>
              <a:defRPr sz="17066"/>
            </a:lvl4pPr>
            <a:lvl5pPr lvl="4" algn="ctr">
              <a:spcBef>
                <a:spcPts val="0"/>
              </a:spcBef>
              <a:buSzPct val="100000"/>
              <a:defRPr sz="17066"/>
            </a:lvl5pPr>
            <a:lvl6pPr lvl="5" algn="ctr">
              <a:spcBef>
                <a:spcPts val="0"/>
              </a:spcBef>
              <a:buSzPct val="100000"/>
              <a:defRPr sz="17066"/>
            </a:lvl6pPr>
            <a:lvl7pPr lvl="6" algn="ctr">
              <a:spcBef>
                <a:spcPts val="0"/>
              </a:spcBef>
              <a:buSzPct val="100000"/>
              <a:defRPr sz="17066"/>
            </a:lvl7pPr>
            <a:lvl8pPr lvl="7" algn="ctr">
              <a:spcBef>
                <a:spcPts val="0"/>
              </a:spcBef>
              <a:buSzPct val="100000"/>
              <a:defRPr sz="17066"/>
            </a:lvl8pPr>
            <a:lvl9pPr lvl="8" algn="ctr">
              <a:spcBef>
                <a:spcPts val="0"/>
              </a:spcBef>
              <a:buSzPct val="100000"/>
              <a:defRPr sz="17066"/>
            </a:lvl9pPr>
          </a:lstStyle>
          <a:p>
            <a:endParaRPr/>
          </a:p>
        </p:txBody>
      </p:sp>
      <p:sp>
        <p:nvSpPr>
          <p:cNvPr id="104" name="Shape 104"/>
          <p:cNvSpPr txBox="1">
            <a:spLocks noGrp="1"/>
          </p:cNvSpPr>
          <p:nvPr>
            <p:ph type="body" idx="1"/>
          </p:nvPr>
        </p:nvSpPr>
        <p:spPr>
          <a:xfrm>
            <a:off x="443307"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05" name="Shape 10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3732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2140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3" name="Shape 23"/>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24" name="Shape 2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1036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30" name="Shape 30"/>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31" name="Shape 3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1881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34" name="Shape 3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5212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37" name="Shape 37"/>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38" name="Shape 38"/>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39" name="Shape 39"/>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1335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739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75360" y="866989"/>
            <a:ext cx="11054080" cy="7802879"/>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975362" y="8778240"/>
            <a:ext cx="2709332" cy="650240"/>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443307" y="8778240"/>
            <a:ext cx="4118187" cy="650240"/>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9320109" y="8778240"/>
            <a:ext cx="2709332" cy="65024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79206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67" name="Shape 67"/>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68" name="Shape 6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25465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3878678125"/>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4" r:id="rId3"/>
    <p:sldLayoutId id="2147483906" r:id="rId4"/>
    <p:sldLayoutId id="2147483907" r:id="rId5"/>
    <p:sldLayoutId id="2147483908" r:id="rId6"/>
    <p:sldLayoutId id="2147483909" r:id="rId7"/>
    <p:sldLayoutId id="214748391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63" name="Shape 63"/>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64" name="Shape 64"/>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3114930426"/>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en.wikipedia.org/wiki/Kyriazi_freres"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vimeo.com/139530361"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443307" y="2880616"/>
            <a:ext cx="12118187" cy="2919253"/>
          </a:xfrm>
          <a:prstGeom prst="rect">
            <a:avLst/>
          </a:prstGeom>
        </p:spPr>
        <p:txBody>
          <a:bodyPr lIns="130027" tIns="130027" rIns="130027" bIns="130027" anchor="b" anchorCtr="0">
            <a:noAutofit/>
          </a:bodyPr>
          <a:lstStyle/>
          <a:p>
            <a:r>
              <a:rPr lang="en" sz="6827" b="1" dirty="0">
                <a:latin typeface="+mn-lt"/>
                <a:ea typeface="Cambria" charset="0"/>
                <a:cs typeface="Cambria" charset="0"/>
              </a:rPr>
              <a:t>A Little History to Set the Stage</a:t>
            </a:r>
          </a:p>
        </p:txBody>
      </p:sp>
      <p:sp>
        <p:nvSpPr>
          <p:cNvPr id="68" name="Shape 68"/>
          <p:cNvSpPr/>
          <p:nvPr/>
        </p:nvSpPr>
        <p:spPr>
          <a:xfrm>
            <a:off x="0" y="7251161"/>
            <a:ext cx="13004800" cy="2502438"/>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pic>
        <p:nvPicPr>
          <p:cNvPr id="69" name="Shape 69"/>
          <p:cNvPicPr preferRelativeResize="0"/>
          <p:nvPr/>
        </p:nvPicPr>
        <p:blipFill>
          <a:blip r:embed="rId3">
            <a:alphaModFix/>
          </a:blip>
          <a:stretch>
            <a:fillRect/>
          </a:stretch>
        </p:blipFill>
        <p:spPr>
          <a:xfrm>
            <a:off x="106305" y="7888153"/>
            <a:ext cx="6682497" cy="1668267"/>
          </a:xfrm>
          <a:prstGeom prst="rect">
            <a:avLst/>
          </a:prstGeom>
          <a:noFill/>
          <a:ln>
            <a:noFill/>
          </a:ln>
        </p:spPr>
      </p:pic>
      <p:sp>
        <p:nvSpPr>
          <p:cNvPr id="3" name="TextBox 2"/>
          <p:cNvSpPr txBox="1"/>
          <p:nvPr/>
        </p:nvSpPr>
        <p:spPr>
          <a:xfrm>
            <a:off x="10267085" y="8967608"/>
            <a:ext cx="2844018" cy="705065"/>
          </a:xfrm>
          <a:prstGeom prst="rect">
            <a:avLst/>
          </a:prstGeom>
          <a:noFill/>
        </p:spPr>
        <p:txBody>
          <a:bodyPr wrap="square" rtlCol="0">
            <a:spAutoFit/>
          </a:bodyPr>
          <a:lstStyle/>
          <a:p>
            <a:pPr algn="l" defTabSz="1300460" hangingPunct="1"/>
            <a:r>
              <a:rPr lang="en-US" sz="1991" dirty="0">
                <a:solidFill>
                  <a:srgbClr val="FFFFFF"/>
                </a:solidFill>
                <a:latin typeface="Arial"/>
                <a:ea typeface="+mn-ea"/>
                <a:cs typeface="Arial"/>
                <a:sym typeface="Arial"/>
              </a:rPr>
              <a:t>© Stanford University</a:t>
            </a:r>
          </a:p>
          <a:p>
            <a:pPr algn="l" defTabSz="1300460" hangingPunct="1"/>
            <a:endParaRPr lang="en-US" sz="1991" dirty="0">
              <a:latin typeface="Arial"/>
              <a:ea typeface="+mn-ea"/>
              <a:cs typeface="Arial"/>
              <a:sym typeface="Arial"/>
            </a:endParaRPr>
          </a:p>
        </p:txBody>
      </p:sp>
      <p:pic>
        <p:nvPicPr>
          <p:cNvPr id="7" name="Picture 6">
            <a:extLst>
              <a:ext uri="{FF2B5EF4-FFF2-40B4-BE49-F238E27FC236}">
                <a16:creationId xmlns:a16="http://schemas.microsoft.com/office/drawing/2014/main" id="{89005B5C-DF75-0F4F-A3E2-0E6C8DFB4376}"/>
              </a:ext>
            </a:extLst>
          </p:cNvPr>
          <p:cNvPicPr>
            <a:picLocks noChangeAspect="1"/>
          </p:cNvPicPr>
          <p:nvPr/>
        </p:nvPicPr>
        <p:blipFill>
          <a:blip r:embed="rId4"/>
          <a:stretch>
            <a:fillRect/>
          </a:stretch>
        </p:blipFill>
        <p:spPr>
          <a:xfrm>
            <a:off x="9103579" y="336479"/>
            <a:ext cx="3457914" cy="1917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258" b="1" dirty="0">
                <a:solidFill>
                  <a:schemeClr val="tx1"/>
                </a:solidFill>
                <a:latin typeface="Calibri"/>
                <a:ea typeface="Calibri"/>
                <a:cs typeface="Calibri"/>
                <a:sym typeface="Calibri"/>
              </a:rPr>
              <a:t>Tobacco Turning Point</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5" name="Shape 146">
            <a:extLst>
              <a:ext uri="{FF2B5EF4-FFF2-40B4-BE49-F238E27FC236}">
                <a16:creationId xmlns:a16="http://schemas.microsoft.com/office/drawing/2014/main" id="{FC8B5D5C-8C4B-2D4B-AAAC-DD3CA3E4F271}"/>
              </a:ext>
            </a:extLst>
          </p:cNvPr>
          <p:cNvPicPr preferRelativeResize="0"/>
          <p:nvPr/>
        </p:nvPicPr>
        <p:blipFill>
          <a:blip r:embed="rId3">
            <a:alphaModFix/>
          </a:blip>
          <a:stretch>
            <a:fillRect/>
          </a:stretch>
        </p:blipFill>
        <p:spPr>
          <a:xfrm>
            <a:off x="358913" y="2514540"/>
            <a:ext cx="6958245" cy="4682852"/>
          </a:xfrm>
          <a:prstGeom prst="rect">
            <a:avLst/>
          </a:prstGeom>
          <a:noFill/>
          <a:ln>
            <a:noFill/>
          </a:ln>
        </p:spPr>
      </p:pic>
      <p:sp>
        <p:nvSpPr>
          <p:cNvPr id="19" name="Shape 147">
            <a:extLst>
              <a:ext uri="{FF2B5EF4-FFF2-40B4-BE49-F238E27FC236}">
                <a16:creationId xmlns:a16="http://schemas.microsoft.com/office/drawing/2014/main" id="{F0CCAAB7-BF11-044C-B928-F94209419FC6}"/>
              </a:ext>
            </a:extLst>
          </p:cNvPr>
          <p:cNvSpPr txBox="1"/>
          <p:nvPr/>
        </p:nvSpPr>
        <p:spPr>
          <a:xfrm>
            <a:off x="358913" y="7516123"/>
            <a:ext cx="8258725" cy="1368613"/>
          </a:xfrm>
          <a:prstGeom prst="rect">
            <a:avLst/>
          </a:prstGeom>
          <a:solidFill>
            <a:srgbClr val="B7B7B7"/>
          </a:solidFill>
          <a:ln>
            <a:solidFill>
              <a:schemeClr val="tx1"/>
            </a:solidFill>
          </a:ln>
        </p:spPr>
        <p:txBody>
          <a:bodyPr lIns="130027" tIns="130027" rIns="130027" bIns="130027" anchor="t" anchorCtr="0">
            <a:noAutofit/>
          </a:bodyPr>
          <a:lstStyle/>
          <a:p>
            <a:pPr defTabSz="1300460" hangingPunct="1"/>
            <a:r>
              <a:rPr lang="en" sz="3413" b="1" dirty="0">
                <a:solidFill>
                  <a:srgbClr val="FFFFFF"/>
                </a:solidFill>
                <a:latin typeface="Arial"/>
                <a:ea typeface="+mn-ea"/>
                <a:cs typeface="Arial"/>
                <a:sym typeface="Arial"/>
              </a:rPr>
              <a:t>Why do you think this report had such a large impact?</a:t>
            </a:r>
          </a:p>
        </p:txBody>
      </p:sp>
      <p:pic>
        <p:nvPicPr>
          <p:cNvPr id="20" name="Shape 148">
            <a:extLst>
              <a:ext uri="{FF2B5EF4-FFF2-40B4-BE49-F238E27FC236}">
                <a16:creationId xmlns:a16="http://schemas.microsoft.com/office/drawing/2014/main" id="{E04941BC-BD3F-9D4E-929D-2C1E20F32439}"/>
              </a:ext>
            </a:extLst>
          </p:cNvPr>
          <p:cNvPicPr preferRelativeResize="0"/>
          <p:nvPr/>
        </p:nvPicPr>
        <p:blipFill>
          <a:blip r:embed="rId4"/>
          <a:srcRect/>
          <a:stretch/>
        </p:blipFill>
        <p:spPr>
          <a:xfrm>
            <a:off x="7777924" y="2514540"/>
            <a:ext cx="3075257" cy="4441381"/>
          </a:xfrm>
          <a:prstGeom prst="rect">
            <a:avLst/>
          </a:prstGeom>
          <a:noFill/>
          <a:ln w="38100" cap="flat" cmpd="sng">
            <a:solidFill>
              <a:srgbClr val="000000"/>
            </a:solidFill>
            <a:prstDash val="solid"/>
            <a:round/>
            <a:headEnd type="none" w="med" len="med"/>
            <a:tailEnd type="none" w="med" len="med"/>
          </a:ln>
        </p:spPr>
      </p:pic>
      <p:pic>
        <p:nvPicPr>
          <p:cNvPr id="11" name="Shape 145">
            <a:extLst>
              <a:ext uri="{FF2B5EF4-FFF2-40B4-BE49-F238E27FC236}">
                <a16:creationId xmlns:a16="http://schemas.microsoft.com/office/drawing/2014/main" id="{60A87A62-292D-6042-A0B5-936224F8D868}"/>
              </a:ext>
            </a:extLst>
          </p:cNvPr>
          <p:cNvPicPr preferRelativeResize="0"/>
          <p:nvPr/>
        </p:nvPicPr>
        <p:blipFill rotWithShape="1">
          <a:blip r:embed="rId5"/>
          <a:srcRect l="2922" t="2099" r="4422" b="3057"/>
          <a:stretch/>
        </p:blipFill>
        <p:spPr>
          <a:xfrm>
            <a:off x="9819062" y="4490678"/>
            <a:ext cx="2698059" cy="4441381"/>
          </a:xfrm>
          <a:prstGeom prst="rect">
            <a:avLst/>
          </a:prstGeom>
          <a:noFill/>
          <a:ln w="38100">
            <a:solidFill>
              <a:schemeClr val="tx1"/>
            </a:solidFill>
          </a:ln>
        </p:spPr>
      </p:pic>
    </p:spTree>
    <p:extLst>
      <p:ext uri="{BB962C8B-B14F-4D97-AF65-F5344CB8AC3E}">
        <p14:creationId xmlns:p14="http://schemas.microsoft.com/office/powerpoint/2010/main" val="52831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258" b="1" dirty="0">
                <a:solidFill>
                  <a:schemeClr val="tx1"/>
                </a:solidFill>
                <a:latin typeface="Calibri"/>
                <a:ea typeface="Calibri"/>
                <a:cs typeface="Calibri"/>
                <a:sym typeface="Calibri"/>
              </a:rPr>
              <a:t>Tobacco Control</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3" name="Shape 154">
            <a:extLst>
              <a:ext uri="{FF2B5EF4-FFF2-40B4-BE49-F238E27FC236}">
                <a16:creationId xmlns:a16="http://schemas.microsoft.com/office/drawing/2014/main" id="{C2E90F65-E649-984B-AAC0-4DA80BD7C76A}"/>
              </a:ext>
            </a:extLst>
          </p:cNvPr>
          <p:cNvPicPr preferRelativeResize="0"/>
          <p:nvPr/>
        </p:nvPicPr>
        <p:blipFill>
          <a:blip r:embed="rId3">
            <a:alphaModFix/>
          </a:blip>
          <a:stretch>
            <a:fillRect/>
          </a:stretch>
        </p:blipFill>
        <p:spPr>
          <a:xfrm>
            <a:off x="7986488" y="2285818"/>
            <a:ext cx="4702225" cy="2951252"/>
          </a:xfrm>
          <a:prstGeom prst="rect">
            <a:avLst/>
          </a:prstGeom>
          <a:ln>
            <a:noFill/>
          </a:ln>
          <a:effectLst>
            <a:outerShdw blurRad="190500" algn="tl" rotWithShape="0">
              <a:srgbClr val="000000">
                <a:alpha val="70000"/>
              </a:srgbClr>
            </a:outerShdw>
          </a:effectLst>
        </p:spPr>
      </p:pic>
      <p:pic>
        <p:nvPicPr>
          <p:cNvPr id="14" name="Shape 155">
            <a:extLst>
              <a:ext uri="{FF2B5EF4-FFF2-40B4-BE49-F238E27FC236}">
                <a16:creationId xmlns:a16="http://schemas.microsoft.com/office/drawing/2014/main" id="{F773209F-7247-D847-929A-122DA6DB3E4D}"/>
              </a:ext>
            </a:extLst>
          </p:cNvPr>
          <p:cNvPicPr preferRelativeResize="0"/>
          <p:nvPr/>
        </p:nvPicPr>
        <p:blipFill rotWithShape="1">
          <a:blip r:embed="rId4">
            <a:alphaModFix/>
          </a:blip>
          <a:srcRect l="15332"/>
          <a:stretch/>
        </p:blipFill>
        <p:spPr>
          <a:xfrm>
            <a:off x="7986488" y="5772426"/>
            <a:ext cx="4702225" cy="3147056"/>
          </a:xfrm>
          <a:prstGeom prst="rect">
            <a:avLst/>
          </a:prstGeom>
          <a:ln>
            <a:noFill/>
          </a:ln>
          <a:effectLst>
            <a:outerShdw blurRad="190500" algn="tl" rotWithShape="0">
              <a:srgbClr val="000000">
                <a:alpha val="70000"/>
              </a:srgbClr>
            </a:outerShdw>
          </a:effectLst>
        </p:spPr>
      </p:pic>
      <p:pic>
        <p:nvPicPr>
          <p:cNvPr id="16" name="Shape 156">
            <a:extLst>
              <a:ext uri="{FF2B5EF4-FFF2-40B4-BE49-F238E27FC236}">
                <a16:creationId xmlns:a16="http://schemas.microsoft.com/office/drawing/2014/main" id="{A98801AB-0C85-F74C-A2E6-4C2C01CF02EA}"/>
              </a:ext>
            </a:extLst>
          </p:cNvPr>
          <p:cNvPicPr preferRelativeResize="0"/>
          <p:nvPr/>
        </p:nvPicPr>
        <p:blipFill rotWithShape="1">
          <a:blip r:embed="rId5">
            <a:alphaModFix/>
          </a:blip>
          <a:srcRect t="2383"/>
          <a:stretch/>
        </p:blipFill>
        <p:spPr>
          <a:xfrm>
            <a:off x="316087" y="3299662"/>
            <a:ext cx="3427186" cy="4915702"/>
          </a:xfrm>
          <a:prstGeom prst="rect">
            <a:avLst/>
          </a:prstGeom>
          <a:ln>
            <a:noFill/>
          </a:ln>
          <a:effectLst>
            <a:outerShdw blurRad="190500" algn="tl" rotWithShape="0">
              <a:srgbClr val="000000">
                <a:alpha val="70000"/>
              </a:srgbClr>
            </a:outerShdw>
          </a:effectLst>
        </p:spPr>
      </p:pic>
      <p:pic>
        <p:nvPicPr>
          <p:cNvPr id="17" name="Shape 157">
            <a:extLst>
              <a:ext uri="{FF2B5EF4-FFF2-40B4-BE49-F238E27FC236}">
                <a16:creationId xmlns:a16="http://schemas.microsoft.com/office/drawing/2014/main" id="{D367457E-D87B-A64A-B6C2-0E138FDF31D2}"/>
              </a:ext>
            </a:extLst>
          </p:cNvPr>
          <p:cNvPicPr preferRelativeResize="0"/>
          <p:nvPr/>
        </p:nvPicPr>
        <p:blipFill>
          <a:blip r:embed="rId6"/>
          <a:srcRect/>
          <a:stretch/>
        </p:blipFill>
        <p:spPr>
          <a:xfrm>
            <a:off x="4076137" y="3329488"/>
            <a:ext cx="3577486" cy="4885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181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258" b="1" dirty="0">
                <a:solidFill>
                  <a:schemeClr val="tx1"/>
                </a:solidFill>
                <a:latin typeface="Calibri"/>
                <a:ea typeface="Calibri"/>
                <a:cs typeface="Calibri"/>
                <a:sym typeface="Calibri"/>
              </a:rPr>
              <a:t>Secondhand Smoke</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0" name="Shape 164">
            <a:extLst>
              <a:ext uri="{FF2B5EF4-FFF2-40B4-BE49-F238E27FC236}">
                <a16:creationId xmlns:a16="http://schemas.microsoft.com/office/drawing/2014/main" id="{D03D61DF-4465-764F-BEB4-D9B953C34056}"/>
              </a:ext>
            </a:extLst>
          </p:cNvPr>
          <p:cNvPicPr preferRelativeResize="0"/>
          <p:nvPr/>
        </p:nvPicPr>
        <p:blipFill>
          <a:blip r:embed="rId3"/>
          <a:srcRect/>
          <a:stretch/>
        </p:blipFill>
        <p:spPr>
          <a:xfrm>
            <a:off x="4386262" y="3386454"/>
            <a:ext cx="4267428" cy="4162443"/>
          </a:xfrm>
          <a:prstGeom prst="rect">
            <a:avLst/>
          </a:prstGeom>
          <a:ln>
            <a:noFill/>
          </a:ln>
          <a:effectLst>
            <a:outerShdw blurRad="190500" algn="tl" rotWithShape="0">
              <a:srgbClr val="000000">
                <a:alpha val="70000"/>
              </a:srgbClr>
            </a:outerShdw>
          </a:effectLst>
        </p:spPr>
      </p:pic>
      <p:pic>
        <p:nvPicPr>
          <p:cNvPr id="11" name="Shape 165">
            <a:extLst>
              <a:ext uri="{FF2B5EF4-FFF2-40B4-BE49-F238E27FC236}">
                <a16:creationId xmlns:a16="http://schemas.microsoft.com/office/drawing/2014/main" id="{6E600AA9-A957-824B-B236-1AAEB48BAFB9}"/>
              </a:ext>
            </a:extLst>
          </p:cNvPr>
          <p:cNvPicPr preferRelativeResize="0"/>
          <p:nvPr/>
        </p:nvPicPr>
        <p:blipFill>
          <a:blip r:embed="rId4">
            <a:alphaModFix/>
          </a:blip>
          <a:stretch>
            <a:fillRect/>
          </a:stretch>
        </p:blipFill>
        <p:spPr>
          <a:xfrm>
            <a:off x="448499" y="3036049"/>
            <a:ext cx="3603413" cy="4863252"/>
          </a:xfrm>
          <a:prstGeom prst="rect">
            <a:avLst/>
          </a:prstGeom>
          <a:ln>
            <a:noFill/>
          </a:ln>
          <a:effectLst>
            <a:outerShdw blurRad="190500" algn="tl" rotWithShape="0">
              <a:srgbClr val="000000">
                <a:alpha val="70000"/>
              </a:srgbClr>
            </a:outerShdw>
          </a:effectLst>
        </p:spPr>
      </p:pic>
      <p:pic>
        <p:nvPicPr>
          <p:cNvPr id="12" name="Shape 166">
            <a:extLst>
              <a:ext uri="{FF2B5EF4-FFF2-40B4-BE49-F238E27FC236}">
                <a16:creationId xmlns:a16="http://schemas.microsoft.com/office/drawing/2014/main" id="{4C2CE862-0BFB-CB49-9154-915E6EEB9E6A}"/>
              </a:ext>
            </a:extLst>
          </p:cNvPr>
          <p:cNvPicPr preferRelativeResize="0"/>
          <p:nvPr/>
        </p:nvPicPr>
        <p:blipFill>
          <a:blip r:embed="rId5"/>
          <a:srcRect/>
          <a:stretch/>
        </p:blipFill>
        <p:spPr>
          <a:xfrm>
            <a:off x="8988038" y="3036049"/>
            <a:ext cx="3560920" cy="4863252"/>
          </a:xfrm>
          <a:prstGeom prst="rect">
            <a:avLst/>
          </a:prstGeom>
          <a:ln>
            <a:noFill/>
          </a:ln>
          <a:effectLst>
            <a:outerShdw blurRad="190500" algn="tl" rotWithShape="0">
              <a:srgbClr val="000000">
                <a:alpha val="70000"/>
              </a:srgbClr>
            </a:outerShdw>
          </a:effectLst>
        </p:spPr>
      </p:pic>
      <p:sp>
        <p:nvSpPr>
          <p:cNvPr id="15" name="Shape 167">
            <a:extLst>
              <a:ext uri="{FF2B5EF4-FFF2-40B4-BE49-F238E27FC236}">
                <a16:creationId xmlns:a16="http://schemas.microsoft.com/office/drawing/2014/main" id="{3AA64D8A-1406-6949-BB5B-158FB3A4FE01}"/>
              </a:ext>
            </a:extLst>
          </p:cNvPr>
          <p:cNvSpPr txBox="1"/>
          <p:nvPr/>
        </p:nvSpPr>
        <p:spPr>
          <a:xfrm>
            <a:off x="430925" y="8360168"/>
            <a:ext cx="12064228" cy="884456"/>
          </a:xfrm>
          <a:prstGeom prst="rect">
            <a:avLst/>
          </a:prstGeom>
          <a:solidFill>
            <a:srgbClr val="B7B7B7"/>
          </a:solidFill>
          <a:ln>
            <a:solidFill>
              <a:schemeClr val="tx1"/>
            </a:solidFill>
          </a:ln>
        </p:spPr>
        <p:txBody>
          <a:bodyPr lIns="130027" tIns="130027" rIns="130027" bIns="130027" anchor="t" anchorCtr="0">
            <a:noAutofit/>
          </a:bodyPr>
          <a:lstStyle/>
          <a:p>
            <a:pPr defTabSz="1300460" hangingPunct="1"/>
            <a:r>
              <a:rPr lang="en" sz="3413">
                <a:solidFill>
                  <a:srgbClr val="FFFFFF"/>
                </a:solidFill>
                <a:latin typeface="Arial"/>
                <a:ea typeface="+mn-ea"/>
                <a:cs typeface="Arial"/>
                <a:sym typeface="Arial"/>
              </a:rPr>
              <a:t>Why do you think these types of messages are effective?</a:t>
            </a:r>
          </a:p>
        </p:txBody>
      </p:sp>
    </p:spTree>
    <p:extLst>
      <p:ext uri="{BB962C8B-B14F-4D97-AF65-F5344CB8AC3E}">
        <p14:creationId xmlns:p14="http://schemas.microsoft.com/office/powerpoint/2010/main" val="26180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827" b="1" dirty="0">
                <a:solidFill>
                  <a:schemeClr val="tx1"/>
                </a:solidFill>
                <a:latin typeface="Calibri"/>
                <a:ea typeface="Calibri"/>
                <a:cs typeface="Calibri"/>
                <a:sym typeface="Calibri"/>
              </a:rPr>
              <a:t>RICO Case</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3" name="Shape 174">
            <a:extLst>
              <a:ext uri="{FF2B5EF4-FFF2-40B4-BE49-F238E27FC236}">
                <a16:creationId xmlns:a16="http://schemas.microsoft.com/office/drawing/2014/main" id="{ED2C6159-F98C-924B-A268-EDEFAB2D1E04}"/>
              </a:ext>
            </a:extLst>
          </p:cNvPr>
          <p:cNvPicPr preferRelativeResize="0"/>
          <p:nvPr/>
        </p:nvPicPr>
        <p:blipFill>
          <a:blip r:embed="rId3">
            <a:alphaModFix/>
          </a:blip>
          <a:stretch>
            <a:fillRect/>
          </a:stretch>
        </p:blipFill>
        <p:spPr>
          <a:xfrm>
            <a:off x="4169882" y="2496828"/>
            <a:ext cx="8518585" cy="3952852"/>
          </a:xfrm>
          <a:prstGeom prst="rect">
            <a:avLst/>
          </a:prstGeom>
          <a:ln>
            <a:noFill/>
          </a:ln>
          <a:effectLst>
            <a:outerShdw blurRad="190500" algn="tl" rotWithShape="0">
              <a:srgbClr val="000000">
                <a:alpha val="70000"/>
              </a:srgbClr>
            </a:outerShdw>
          </a:effectLst>
        </p:spPr>
      </p:pic>
      <p:pic>
        <p:nvPicPr>
          <p:cNvPr id="14" name="Shape 175">
            <a:extLst>
              <a:ext uri="{FF2B5EF4-FFF2-40B4-BE49-F238E27FC236}">
                <a16:creationId xmlns:a16="http://schemas.microsoft.com/office/drawing/2014/main" id="{3A95CA07-1D8B-DD4A-BD1B-62DFB1D2CF38}"/>
              </a:ext>
            </a:extLst>
          </p:cNvPr>
          <p:cNvPicPr preferRelativeResize="0"/>
          <p:nvPr/>
        </p:nvPicPr>
        <p:blipFill>
          <a:blip r:embed="rId4">
            <a:alphaModFix/>
          </a:blip>
          <a:stretch>
            <a:fillRect/>
          </a:stretch>
        </p:blipFill>
        <p:spPr>
          <a:xfrm>
            <a:off x="316334" y="3299662"/>
            <a:ext cx="3429403" cy="5144071"/>
          </a:xfrm>
          <a:prstGeom prst="rect">
            <a:avLst/>
          </a:prstGeom>
          <a:ln>
            <a:noFill/>
          </a:ln>
          <a:effectLst>
            <a:outerShdw blurRad="190500" algn="tl" rotWithShape="0">
              <a:srgbClr val="000000">
                <a:alpha val="70000"/>
              </a:srgbClr>
            </a:outerShdw>
          </a:effectLst>
        </p:spPr>
      </p:pic>
      <p:sp>
        <p:nvSpPr>
          <p:cNvPr id="16" name="Shape 173">
            <a:extLst>
              <a:ext uri="{FF2B5EF4-FFF2-40B4-BE49-F238E27FC236}">
                <a16:creationId xmlns:a16="http://schemas.microsoft.com/office/drawing/2014/main" id="{D2149028-DB7C-284B-819A-ADE76A44952C}"/>
              </a:ext>
            </a:extLst>
          </p:cNvPr>
          <p:cNvSpPr txBox="1">
            <a:spLocks/>
          </p:cNvSpPr>
          <p:nvPr/>
        </p:nvSpPr>
        <p:spPr>
          <a:xfrm>
            <a:off x="4169882" y="6610533"/>
            <a:ext cx="8518585" cy="1102933"/>
          </a:xfrm>
          <a:prstGeom prst="rect">
            <a:avLst/>
          </a:prstGeom>
          <a:noFill/>
          <a:ln>
            <a:noFill/>
          </a:ln>
        </p:spPr>
        <p:txBody>
          <a:bodyPr lIns="130027" tIns="130027" rIns="130027" bIns="13002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defTabSz="1300460" hangingPunct="1">
              <a:buClr>
                <a:srgbClr val="595959"/>
              </a:buClr>
            </a:pPr>
            <a:r>
              <a:rPr lang="en" sz="1422">
                <a:solidFill>
                  <a:srgbClr val="595959"/>
                </a:solidFill>
              </a:rPr>
              <a:t>From left, Laurence Tisch, of Loews; Geoffrey Bible, Philip Morris; Vincent Gierer, UST; Steven Goldstone, RJR Nabisco; and Nicholas Brooks, Brown &amp; Williamson, at a 1998 House hearing. Credit Jessica Persson/Agence France-Presse</a:t>
            </a:r>
            <a:endParaRPr lang="en" sz="1422" dirty="0">
              <a:solidFill>
                <a:srgbClr val="595959"/>
              </a:solidFill>
            </a:endParaRPr>
          </a:p>
        </p:txBody>
      </p:sp>
      <p:sp>
        <p:nvSpPr>
          <p:cNvPr id="17" name="Shape 176">
            <a:extLst>
              <a:ext uri="{FF2B5EF4-FFF2-40B4-BE49-F238E27FC236}">
                <a16:creationId xmlns:a16="http://schemas.microsoft.com/office/drawing/2014/main" id="{741DEDB1-848E-B943-8425-5CFF9B25ED9F}"/>
              </a:ext>
            </a:extLst>
          </p:cNvPr>
          <p:cNvSpPr txBox="1"/>
          <p:nvPr/>
        </p:nvSpPr>
        <p:spPr>
          <a:xfrm>
            <a:off x="4169882" y="7984036"/>
            <a:ext cx="8518585" cy="1235732"/>
          </a:xfrm>
          <a:prstGeom prst="rect">
            <a:avLst/>
          </a:prstGeom>
          <a:solidFill>
            <a:srgbClr val="B7B7B7"/>
          </a:solidFill>
          <a:ln>
            <a:noFill/>
          </a:ln>
        </p:spPr>
        <p:txBody>
          <a:bodyPr lIns="130027" tIns="130027" rIns="130027" bIns="130027" anchor="t" anchorCtr="0">
            <a:noAutofit/>
          </a:bodyPr>
          <a:lstStyle/>
          <a:p>
            <a:pPr defTabSz="1300460" hangingPunct="1"/>
            <a:r>
              <a:rPr lang="en" sz="2844">
                <a:solidFill>
                  <a:srgbClr val="FFFFFF"/>
                </a:solidFill>
                <a:latin typeface="Arial"/>
                <a:ea typeface="+mn-ea"/>
                <a:cs typeface="Arial"/>
                <a:sym typeface="Arial"/>
              </a:rPr>
              <a:t>Do you think it was fair to treat tobacco executives like mob bosses? Why or why not?</a:t>
            </a:r>
          </a:p>
        </p:txBody>
      </p:sp>
    </p:spTree>
    <p:extLst>
      <p:ext uri="{BB962C8B-B14F-4D97-AF65-F5344CB8AC3E}">
        <p14:creationId xmlns:p14="http://schemas.microsoft.com/office/powerpoint/2010/main" val="388810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6827" b="1" dirty="0">
                <a:solidFill>
                  <a:schemeClr val="tx1"/>
                </a:solidFill>
                <a:latin typeface="Calibri"/>
                <a:ea typeface="Calibri"/>
                <a:cs typeface="Calibri"/>
                <a:sym typeface="Calibri"/>
              </a:rPr>
              <a:t>Then and Now</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3" name="Picture 2" descr="Graphical user interface, text&#10;&#10;Description automatically generated">
            <a:extLst>
              <a:ext uri="{FF2B5EF4-FFF2-40B4-BE49-F238E27FC236}">
                <a16:creationId xmlns:a16="http://schemas.microsoft.com/office/drawing/2014/main" id="{C3C7F1DD-0561-B544-95CD-4356167D51F0}"/>
              </a:ext>
            </a:extLst>
          </p:cNvPr>
          <p:cNvPicPr>
            <a:picLocks noChangeAspect="1"/>
          </p:cNvPicPr>
          <p:nvPr/>
        </p:nvPicPr>
        <p:blipFill rotWithShape="1">
          <a:blip r:embed="rId3"/>
          <a:srcRect r="39277"/>
          <a:stretch/>
        </p:blipFill>
        <p:spPr>
          <a:xfrm>
            <a:off x="7270616" y="2811848"/>
            <a:ext cx="5189390" cy="5254592"/>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51561D9B-2E76-1242-9638-6BAE85B9B088}"/>
              </a:ext>
            </a:extLst>
          </p:cNvPr>
          <p:cNvPicPr>
            <a:picLocks noChangeAspect="1"/>
          </p:cNvPicPr>
          <p:nvPr/>
        </p:nvPicPr>
        <p:blipFill rotWithShape="1">
          <a:blip r:embed="rId3"/>
          <a:srcRect l="61476" r="274" b="86901"/>
          <a:stretch/>
        </p:blipFill>
        <p:spPr>
          <a:xfrm>
            <a:off x="7270616" y="8043676"/>
            <a:ext cx="5189390" cy="109273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FAEBAFFC-4851-DE4A-BD34-21B5748EDA5A}"/>
              </a:ext>
            </a:extLst>
          </p:cNvPr>
          <p:cNvPicPr>
            <a:picLocks noChangeAspect="1"/>
          </p:cNvPicPr>
          <p:nvPr/>
        </p:nvPicPr>
        <p:blipFill rotWithShape="1">
          <a:blip r:embed="rId4"/>
          <a:srcRect l="5924" r="6072"/>
          <a:stretch/>
        </p:blipFill>
        <p:spPr>
          <a:xfrm>
            <a:off x="685386" y="2345453"/>
            <a:ext cx="6063049" cy="3284302"/>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19A7D753-CECF-3644-AF15-8D6C46492C0C}"/>
              </a:ext>
            </a:extLst>
          </p:cNvPr>
          <p:cNvPicPr>
            <a:picLocks noChangeAspect="1"/>
          </p:cNvPicPr>
          <p:nvPr/>
        </p:nvPicPr>
        <p:blipFill rotWithShape="1">
          <a:blip r:embed="rId5"/>
          <a:srcRect l="9241" t="-1" r="3514" b="-455"/>
          <a:stretch/>
        </p:blipFill>
        <p:spPr>
          <a:xfrm>
            <a:off x="685386" y="5862737"/>
            <a:ext cx="6063049" cy="3487087"/>
          </a:xfrm>
          <a:prstGeom prst="rect">
            <a:avLst/>
          </a:prstGeom>
        </p:spPr>
      </p:pic>
    </p:spTree>
    <p:extLst>
      <p:ext uri="{BB962C8B-B14F-4D97-AF65-F5344CB8AC3E}">
        <p14:creationId xmlns:p14="http://schemas.microsoft.com/office/powerpoint/2010/main" val="54396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Rectangle 1">
            <a:extLst>
              <a:ext uri="{FF2B5EF4-FFF2-40B4-BE49-F238E27FC236}">
                <a16:creationId xmlns:a16="http://schemas.microsoft.com/office/drawing/2014/main" id="{59AF96A2-BECC-2242-A0F9-3FF49555E79A}"/>
              </a:ext>
            </a:extLst>
          </p:cNvPr>
          <p:cNvSpPr/>
          <p:nvPr/>
        </p:nvSpPr>
        <p:spPr>
          <a:xfrm>
            <a:off x="0" y="1992007"/>
            <a:ext cx="6498495" cy="7761593"/>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endParaRPr lang="en-US" sz="2560" kern="1200">
              <a:solidFill>
                <a:srgbClr val="FFFFFF"/>
              </a:solidFill>
              <a:latin typeface="Arial"/>
            </a:endParaRPr>
          </a:p>
        </p:txBody>
      </p:sp>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689" b="1" dirty="0">
                <a:solidFill>
                  <a:schemeClr val="tx1"/>
                </a:solidFill>
                <a:latin typeface="Calibri"/>
                <a:ea typeface="Calibri"/>
                <a:cs typeface="Calibri"/>
                <a:sym typeface="Calibri"/>
              </a:rPr>
              <a:t>Cigarettes: From Past to Present</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
        <p:nvSpPr>
          <p:cNvPr id="10" name="Shape 66">
            <a:extLst>
              <a:ext uri="{FF2B5EF4-FFF2-40B4-BE49-F238E27FC236}">
                <a16:creationId xmlns:a16="http://schemas.microsoft.com/office/drawing/2014/main" id="{C3E4EFAA-3256-4744-BF4F-643B7A26A969}"/>
              </a:ext>
            </a:extLst>
          </p:cNvPr>
          <p:cNvSpPr txBox="1">
            <a:spLocks/>
          </p:cNvSpPr>
          <p:nvPr/>
        </p:nvSpPr>
        <p:spPr>
          <a:xfrm>
            <a:off x="707221" y="8536555"/>
            <a:ext cx="5479356" cy="890880"/>
          </a:xfrm>
          <a:prstGeom prst="rect">
            <a:avLst/>
          </a:prstGeom>
        </p:spPr>
        <p:txBody>
          <a:bodyPr lIns="130027" tIns="130027" rIns="130027" bIns="13002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defTabSz="1300460" hangingPunct="1"/>
            <a:r>
              <a:rPr lang="en" sz="2560" dirty="0">
                <a:latin typeface="Arial" charset="0"/>
                <a:ea typeface="Arial" charset="0"/>
                <a:cs typeface="Arial" charset="0"/>
              </a:rPr>
              <a:t>Reproduction of a carving depicting a Mayan priest smoking from a smoking tube</a:t>
            </a:r>
          </a:p>
        </p:txBody>
      </p:sp>
      <p:pic>
        <p:nvPicPr>
          <p:cNvPr id="11" name="Shape 67">
            <a:extLst>
              <a:ext uri="{FF2B5EF4-FFF2-40B4-BE49-F238E27FC236}">
                <a16:creationId xmlns:a16="http://schemas.microsoft.com/office/drawing/2014/main" id="{ED7A2F69-E211-7944-90F6-99272AF38647}"/>
              </a:ext>
            </a:extLst>
          </p:cNvPr>
          <p:cNvPicPr preferRelativeResize="0"/>
          <p:nvPr/>
        </p:nvPicPr>
        <p:blipFill>
          <a:blip r:embed="rId3">
            <a:alphaModFix/>
          </a:blip>
          <a:stretch>
            <a:fillRect/>
          </a:stretch>
        </p:blipFill>
        <p:spPr>
          <a:xfrm>
            <a:off x="1781538" y="2583620"/>
            <a:ext cx="3330722" cy="5570617"/>
          </a:xfrm>
          <a:prstGeom prst="rect">
            <a:avLst/>
          </a:prstGeom>
          <a:noFill/>
          <a:ln>
            <a:noFill/>
          </a:ln>
        </p:spPr>
      </p:pic>
      <p:pic>
        <p:nvPicPr>
          <p:cNvPr id="17" name="Shape 68">
            <a:extLst>
              <a:ext uri="{FF2B5EF4-FFF2-40B4-BE49-F238E27FC236}">
                <a16:creationId xmlns:a16="http://schemas.microsoft.com/office/drawing/2014/main" id="{5EC00399-5155-8641-ADC5-880168E29F35}"/>
              </a:ext>
            </a:extLst>
          </p:cNvPr>
          <p:cNvPicPr preferRelativeResize="0"/>
          <p:nvPr/>
        </p:nvPicPr>
        <p:blipFill>
          <a:blip r:embed="rId4">
            <a:alphaModFix/>
          </a:blip>
          <a:stretch>
            <a:fillRect/>
          </a:stretch>
        </p:blipFill>
        <p:spPr>
          <a:xfrm>
            <a:off x="7260157" y="3549383"/>
            <a:ext cx="5365393" cy="3993402"/>
          </a:xfrm>
          <a:prstGeom prst="rect">
            <a:avLst/>
          </a:prstGeom>
          <a:noFill/>
          <a:ln>
            <a:noFill/>
          </a:ln>
        </p:spPr>
      </p:pic>
      <p:sp>
        <p:nvSpPr>
          <p:cNvPr id="18" name="Shape 69">
            <a:extLst>
              <a:ext uri="{FF2B5EF4-FFF2-40B4-BE49-F238E27FC236}">
                <a16:creationId xmlns:a16="http://schemas.microsoft.com/office/drawing/2014/main" id="{1D66B9ED-6DCD-A14D-A647-4ED47D3E596C}"/>
              </a:ext>
            </a:extLst>
          </p:cNvPr>
          <p:cNvSpPr txBox="1"/>
          <p:nvPr/>
        </p:nvSpPr>
        <p:spPr>
          <a:xfrm>
            <a:off x="7309128" y="8148943"/>
            <a:ext cx="4649862" cy="1312960"/>
          </a:xfrm>
          <a:prstGeom prst="rect">
            <a:avLst/>
          </a:prstGeom>
          <a:noFill/>
          <a:ln>
            <a:noFill/>
          </a:ln>
        </p:spPr>
        <p:txBody>
          <a:bodyPr lIns="130027" tIns="130027" rIns="130027" bIns="130027" anchor="ctr" anchorCtr="0">
            <a:noAutofit/>
          </a:bodyPr>
          <a:lstStyle/>
          <a:p>
            <a:pPr defTabSz="1300460" hangingPunct="1">
              <a:lnSpc>
                <a:spcPct val="115000"/>
              </a:lnSpc>
              <a:spcAft>
                <a:spcPts val="2276"/>
              </a:spcAft>
            </a:pPr>
            <a:r>
              <a:rPr lang="en" sz="2560" u="sng" dirty="0">
                <a:highlight>
                  <a:srgbClr val="FFFFFF"/>
                </a:highlight>
                <a:latin typeface="Arial" charset="0"/>
                <a:ea typeface="Arial" charset="0"/>
                <a:cs typeface="Arial" charset="0"/>
                <a:sym typeface="Source Code Pro"/>
                <a:hlinkClick r:id="rId5"/>
              </a:rPr>
              <a:t>Kyriazi Frères</a:t>
            </a:r>
            <a:r>
              <a:rPr lang="en" sz="2560" dirty="0">
                <a:highlight>
                  <a:srgbClr val="FFFFFF"/>
                </a:highlight>
                <a:latin typeface="Arial" charset="0"/>
                <a:ea typeface="Arial" charset="0"/>
                <a:cs typeface="Arial" charset="0"/>
                <a:sym typeface="Source Code Pro"/>
              </a:rPr>
              <a:t> brand Egyptian cigarettes, 19th century</a:t>
            </a:r>
          </a:p>
        </p:txBody>
      </p:sp>
    </p:spTree>
    <p:extLst>
      <p:ext uri="{BB962C8B-B14F-4D97-AF65-F5344CB8AC3E}">
        <p14:creationId xmlns:p14="http://schemas.microsoft.com/office/powerpoint/2010/main" val="37271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689" b="1" dirty="0">
                <a:solidFill>
                  <a:schemeClr val="tx1"/>
                </a:solidFill>
                <a:latin typeface="Calibri"/>
                <a:ea typeface="Calibri"/>
                <a:cs typeface="Calibri"/>
                <a:sym typeface="Calibri"/>
              </a:rPr>
              <a:t>The Rise of the Tobacco Industry</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2" name="Shape 76">
            <a:extLst>
              <a:ext uri="{FF2B5EF4-FFF2-40B4-BE49-F238E27FC236}">
                <a16:creationId xmlns:a16="http://schemas.microsoft.com/office/drawing/2014/main" id="{5D33773E-8963-B940-9605-166E4EE254FA}"/>
              </a:ext>
            </a:extLst>
          </p:cNvPr>
          <p:cNvPicPr preferRelativeResize="0"/>
          <p:nvPr/>
        </p:nvPicPr>
        <p:blipFill>
          <a:blip r:embed="rId3"/>
          <a:srcRect/>
          <a:stretch/>
        </p:blipFill>
        <p:spPr>
          <a:xfrm>
            <a:off x="583179" y="3322113"/>
            <a:ext cx="4948197" cy="4556730"/>
          </a:xfrm>
          <a:prstGeom prst="rect">
            <a:avLst/>
          </a:prstGeom>
          <a:noFill/>
          <a:ln w="38100" cap="flat" cmpd="sng">
            <a:solidFill>
              <a:srgbClr val="000000"/>
            </a:solidFill>
            <a:prstDash val="solid"/>
            <a:round/>
            <a:headEnd type="none" w="med" len="med"/>
            <a:tailEnd type="none" w="med" len="med"/>
          </a:ln>
        </p:spPr>
      </p:pic>
      <p:sp>
        <p:nvSpPr>
          <p:cNvPr id="13" name="TextBox 12">
            <a:extLst>
              <a:ext uri="{FF2B5EF4-FFF2-40B4-BE49-F238E27FC236}">
                <a16:creationId xmlns:a16="http://schemas.microsoft.com/office/drawing/2014/main" id="{A2763355-E332-4941-B9C9-AE18CC4736E1}"/>
              </a:ext>
            </a:extLst>
          </p:cNvPr>
          <p:cNvSpPr txBox="1"/>
          <p:nvPr/>
        </p:nvSpPr>
        <p:spPr>
          <a:xfrm>
            <a:off x="579273" y="8951151"/>
            <a:ext cx="11838444" cy="551818"/>
          </a:xfrm>
          <a:prstGeom prst="rect">
            <a:avLst/>
          </a:prstGeom>
          <a:noFill/>
        </p:spPr>
        <p:txBody>
          <a:bodyPr wrap="square" rtlCol="0">
            <a:spAutoFit/>
          </a:bodyPr>
          <a:lstStyle/>
          <a:p>
            <a:pPr defTabSz="1300460" hangingPunct="1"/>
            <a:r>
              <a:rPr lang="en-US" sz="1493" dirty="0">
                <a:solidFill>
                  <a:srgbClr val="000000">
                    <a:lumMod val="75000"/>
                    <a:lumOff val="25000"/>
                  </a:srgbClr>
                </a:solidFill>
                <a:latin typeface="Arial"/>
                <a:ea typeface="+mn-ea"/>
                <a:cs typeface="Arial"/>
                <a:sym typeface="Arial"/>
              </a:rPr>
              <a:t>Image Credit: vox.com, </a:t>
            </a:r>
            <a:r>
              <a:rPr lang="en" sz="1493" dirty="0">
                <a:solidFill>
                  <a:srgbClr val="000000">
                    <a:lumMod val="75000"/>
                    <a:lumOff val="25000"/>
                  </a:srgbClr>
                </a:solidFill>
                <a:latin typeface="Arial"/>
                <a:ea typeface="+mn-ea"/>
                <a:cs typeface="Arial"/>
                <a:sym typeface="Arial"/>
              </a:rPr>
              <a:t>www.cdc.gov</a:t>
            </a:r>
          </a:p>
          <a:p>
            <a:pPr algn="l" defTabSz="1300460" hangingPunct="1"/>
            <a:r>
              <a:rPr lang="en-US" sz="1493" dirty="0">
                <a:solidFill>
                  <a:srgbClr val="000000">
                    <a:lumMod val="75000"/>
                    <a:lumOff val="25000"/>
                  </a:srgbClr>
                </a:solidFill>
                <a:latin typeface="Arial"/>
                <a:ea typeface="+mn-ea"/>
                <a:cs typeface="Arial"/>
                <a:sym typeface="Arial"/>
              </a:rPr>
              <a:t> </a:t>
            </a:r>
          </a:p>
        </p:txBody>
      </p:sp>
      <p:pic>
        <p:nvPicPr>
          <p:cNvPr id="14" name="Shape 75">
            <a:extLst>
              <a:ext uri="{FF2B5EF4-FFF2-40B4-BE49-F238E27FC236}">
                <a16:creationId xmlns:a16="http://schemas.microsoft.com/office/drawing/2014/main" id="{D65F85CC-B8D6-7147-900E-F6E913705B36}"/>
              </a:ext>
            </a:extLst>
          </p:cNvPr>
          <p:cNvPicPr preferRelativeResize="0"/>
          <p:nvPr/>
        </p:nvPicPr>
        <p:blipFill>
          <a:blip r:embed="rId4">
            <a:alphaModFix/>
          </a:blip>
          <a:stretch>
            <a:fillRect/>
          </a:stretch>
        </p:blipFill>
        <p:spPr>
          <a:xfrm>
            <a:off x="5764388" y="3322113"/>
            <a:ext cx="6657234" cy="4556730"/>
          </a:xfrm>
          <a:prstGeom prst="rect">
            <a:avLst/>
          </a:prstGeom>
          <a:noFill/>
          <a:ln w="38100"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1184982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4551" b="1" dirty="0">
                <a:solidFill>
                  <a:schemeClr val="tx1"/>
                </a:solidFill>
                <a:latin typeface="Calibri"/>
                <a:ea typeface="Calibri"/>
                <a:cs typeface="Calibri"/>
                <a:sym typeface="Calibri"/>
              </a:rPr>
              <a:t>Making Customers: The Beginning of Big Tobacco</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0" name="Shape 82">
            <a:extLst>
              <a:ext uri="{FF2B5EF4-FFF2-40B4-BE49-F238E27FC236}">
                <a16:creationId xmlns:a16="http://schemas.microsoft.com/office/drawing/2014/main" id="{C5DBFA0F-24E7-FD4C-9BA3-3F972F1B33BD}"/>
              </a:ext>
            </a:extLst>
          </p:cNvPr>
          <p:cNvPicPr preferRelativeResize="0"/>
          <p:nvPr/>
        </p:nvPicPr>
        <p:blipFill>
          <a:blip r:embed="rId3"/>
          <a:srcRect/>
          <a:stretch/>
        </p:blipFill>
        <p:spPr>
          <a:xfrm>
            <a:off x="6643869" y="2568038"/>
            <a:ext cx="5965461" cy="3411105"/>
          </a:xfrm>
          <a:prstGeom prst="rect">
            <a:avLst/>
          </a:prstGeom>
          <a:noFill/>
          <a:ln>
            <a:noFill/>
          </a:ln>
        </p:spPr>
      </p:pic>
      <p:pic>
        <p:nvPicPr>
          <p:cNvPr id="11" name="Shape 83">
            <a:extLst>
              <a:ext uri="{FF2B5EF4-FFF2-40B4-BE49-F238E27FC236}">
                <a16:creationId xmlns:a16="http://schemas.microsoft.com/office/drawing/2014/main" id="{EE0C5C16-04CF-1646-8439-0B5D33E32C6E}"/>
              </a:ext>
            </a:extLst>
          </p:cNvPr>
          <p:cNvPicPr preferRelativeResize="0"/>
          <p:nvPr/>
        </p:nvPicPr>
        <p:blipFill rotWithShape="1">
          <a:blip r:embed="rId4">
            <a:alphaModFix/>
          </a:blip>
          <a:srcRect l="28949" t="50267" r="28255" b="37192"/>
          <a:stretch/>
        </p:blipFill>
        <p:spPr>
          <a:xfrm>
            <a:off x="1386539" y="5027069"/>
            <a:ext cx="3682156" cy="1432175"/>
          </a:xfrm>
          <a:prstGeom prst="rect">
            <a:avLst/>
          </a:prstGeom>
          <a:noFill/>
          <a:ln>
            <a:noFill/>
          </a:ln>
        </p:spPr>
      </p:pic>
      <p:pic>
        <p:nvPicPr>
          <p:cNvPr id="15" name="Shape 84">
            <a:extLst>
              <a:ext uri="{FF2B5EF4-FFF2-40B4-BE49-F238E27FC236}">
                <a16:creationId xmlns:a16="http://schemas.microsoft.com/office/drawing/2014/main" id="{D1226E43-6A6F-994B-93EC-7F67F8C094B3}"/>
              </a:ext>
            </a:extLst>
          </p:cNvPr>
          <p:cNvPicPr preferRelativeResize="0"/>
          <p:nvPr/>
        </p:nvPicPr>
        <p:blipFill rotWithShape="1">
          <a:blip r:embed="rId5">
            <a:alphaModFix/>
          </a:blip>
          <a:srcRect l="19151" t="4242" r="19683" b="44335"/>
          <a:stretch/>
        </p:blipFill>
        <p:spPr>
          <a:xfrm>
            <a:off x="4836102" y="6828112"/>
            <a:ext cx="3682156" cy="2518268"/>
          </a:xfrm>
          <a:prstGeom prst="rect">
            <a:avLst/>
          </a:prstGeom>
          <a:noFill/>
          <a:ln>
            <a:noFill/>
          </a:ln>
        </p:spPr>
      </p:pic>
      <p:pic>
        <p:nvPicPr>
          <p:cNvPr id="16" name="Shape 85">
            <a:extLst>
              <a:ext uri="{FF2B5EF4-FFF2-40B4-BE49-F238E27FC236}">
                <a16:creationId xmlns:a16="http://schemas.microsoft.com/office/drawing/2014/main" id="{609360C4-ACF5-8940-B6CB-56FEF04F156A}"/>
              </a:ext>
            </a:extLst>
          </p:cNvPr>
          <p:cNvPicPr preferRelativeResize="0"/>
          <p:nvPr/>
        </p:nvPicPr>
        <p:blipFill>
          <a:blip r:embed="rId6">
            <a:alphaModFix/>
          </a:blip>
          <a:stretch>
            <a:fillRect/>
          </a:stretch>
        </p:blipFill>
        <p:spPr>
          <a:xfrm>
            <a:off x="9384221" y="6942661"/>
            <a:ext cx="1534352" cy="2289168"/>
          </a:xfrm>
          <a:prstGeom prst="rect">
            <a:avLst/>
          </a:prstGeom>
          <a:noFill/>
          <a:ln>
            <a:noFill/>
          </a:ln>
        </p:spPr>
      </p:pic>
      <p:pic>
        <p:nvPicPr>
          <p:cNvPr id="17" name="Shape 86">
            <a:extLst>
              <a:ext uri="{FF2B5EF4-FFF2-40B4-BE49-F238E27FC236}">
                <a16:creationId xmlns:a16="http://schemas.microsoft.com/office/drawing/2014/main" id="{13FD526C-E87C-FD4B-B9B1-478FC8FB5F49}"/>
              </a:ext>
            </a:extLst>
          </p:cNvPr>
          <p:cNvPicPr preferRelativeResize="0"/>
          <p:nvPr/>
        </p:nvPicPr>
        <p:blipFill rotWithShape="1">
          <a:blip r:embed="rId7">
            <a:alphaModFix/>
          </a:blip>
          <a:srcRect l="10777" t="3707" r="5743" b="4750"/>
          <a:stretch/>
        </p:blipFill>
        <p:spPr>
          <a:xfrm>
            <a:off x="2485097" y="6942662"/>
            <a:ext cx="1485043" cy="2289169"/>
          </a:xfrm>
          <a:prstGeom prst="rect">
            <a:avLst/>
          </a:prstGeom>
          <a:noFill/>
          <a:ln>
            <a:noFill/>
          </a:ln>
        </p:spPr>
      </p:pic>
      <p:pic>
        <p:nvPicPr>
          <p:cNvPr id="3" name="Picture 2" descr="Graphical user interface&#10;&#10;Description automatically generated">
            <a:extLst>
              <a:ext uri="{FF2B5EF4-FFF2-40B4-BE49-F238E27FC236}">
                <a16:creationId xmlns:a16="http://schemas.microsoft.com/office/drawing/2014/main" id="{6BAA980C-06C9-A440-81DF-6D11EAA8313C}"/>
              </a:ext>
            </a:extLst>
          </p:cNvPr>
          <p:cNvPicPr>
            <a:picLocks noChangeAspect="1"/>
          </p:cNvPicPr>
          <p:nvPr/>
        </p:nvPicPr>
        <p:blipFill>
          <a:blip r:embed="rId8"/>
          <a:stretch>
            <a:fillRect/>
          </a:stretch>
        </p:blipFill>
        <p:spPr>
          <a:xfrm>
            <a:off x="484096" y="2323206"/>
            <a:ext cx="5788208" cy="3038810"/>
          </a:xfrm>
          <a:prstGeom prst="rect">
            <a:avLst/>
          </a:prstGeom>
        </p:spPr>
      </p:pic>
      <p:pic>
        <p:nvPicPr>
          <p:cNvPr id="5" name="Picture 4" descr="Logo&#10;&#10;Description automatically generated">
            <a:extLst>
              <a:ext uri="{FF2B5EF4-FFF2-40B4-BE49-F238E27FC236}">
                <a16:creationId xmlns:a16="http://schemas.microsoft.com/office/drawing/2014/main" id="{3FE69333-7219-944F-8947-E75A0C98A02E}"/>
              </a:ext>
            </a:extLst>
          </p:cNvPr>
          <p:cNvPicPr>
            <a:picLocks noChangeAspect="1"/>
          </p:cNvPicPr>
          <p:nvPr/>
        </p:nvPicPr>
        <p:blipFill>
          <a:blip r:embed="rId9"/>
          <a:stretch>
            <a:fillRect/>
          </a:stretch>
        </p:blipFill>
        <p:spPr>
          <a:xfrm>
            <a:off x="7670649" y="4629253"/>
            <a:ext cx="4004991" cy="1542029"/>
          </a:xfrm>
          <a:prstGeom prst="rect">
            <a:avLst/>
          </a:prstGeom>
        </p:spPr>
      </p:pic>
    </p:spTree>
    <p:extLst>
      <p:ext uri="{BB962C8B-B14F-4D97-AF65-F5344CB8AC3E}">
        <p14:creationId xmlns:p14="http://schemas.microsoft.com/office/powerpoint/2010/main" val="2503732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120" b="1" dirty="0">
                <a:solidFill>
                  <a:schemeClr val="tx1"/>
                </a:solidFill>
                <a:latin typeface="Calibri"/>
                <a:ea typeface="Calibri"/>
                <a:cs typeface="Calibri"/>
                <a:sym typeface="Calibri"/>
              </a:rPr>
              <a:t>Doctor Recommended: It’s Good for You</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2" name="Shape 92">
            <a:extLst>
              <a:ext uri="{FF2B5EF4-FFF2-40B4-BE49-F238E27FC236}">
                <a16:creationId xmlns:a16="http://schemas.microsoft.com/office/drawing/2014/main" id="{B9F9284E-92F5-EB4F-A659-5FC3C90132AB}"/>
              </a:ext>
            </a:extLst>
          </p:cNvPr>
          <p:cNvPicPr preferRelativeResize="0"/>
          <p:nvPr/>
        </p:nvPicPr>
        <p:blipFill>
          <a:blip r:embed="rId3">
            <a:alphaModFix/>
          </a:blip>
          <a:stretch>
            <a:fillRect/>
          </a:stretch>
        </p:blipFill>
        <p:spPr>
          <a:xfrm>
            <a:off x="7816570" y="2445050"/>
            <a:ext cx="4638561" cy="6877339"/>
          </a:xfrm>
          <a:prstGeom prst="rect">
            <a:avLst/>
          </a:prstGeom>
          <a:ln>
            <a:noFill/>
          </a:ln>
          <a:effectLst>
            <a:outerShdw blurRad="190500" algn="tl" rotWithShape="0">
              <a:srgbClr val="000000">
                <a:alpha val="70000"/>
              </a:srgbClr>
            </a:outerShdw>
          </a:effectLst>
        </p:spPr>
      </p:pic>
      <p:pic>
        <p:nvPicPr>
          <p:cNvPr id="13" name="Shape 93">
            <a:extLst>
              <a:ext uri="{FF2B5EF4-FFF2-40B4-BE49-F238E27FC236}">
                <a16:creationId xmlns:a16="http://schemas.microsoft.com/office/drawing/2014/main" id="{8152614C-A773-C74D-9952-3E4501640DA3}"/>
              </a:ext>
            </a:extLst>
          </p:cNvPr>
          <p:cNvPicPr preferRelativeResize="0"/>
          <p:nvPr/>
        </p:nvPicPr>
        <p:blipFill>
          <a:blip r:embed="rId4">
            <a:alphaModFix/>
          </a:blip>
          <a:stretch>
            <a:fillRect/>
          </a:stretch>
        </p:blipFill>
        <p:spPr>
          <a:xfrm>
            <a:off x="549669" y="2445050"/>
            <a:ext cx="4889566" cy="6767825"/>
          </a:xfrm>
          <a:prstGeom prst="rect">
            <a:avLst/>
          </a:prstGeom>
          <a:ln>
            <a:noFill/>
          </a:ln>
          <a:effectLst>
            <a:outerShdw blurRad="190500" algn="tl" rotWithShape="0">
              <a:srgbClr val="000000">
                <a:alpha val="70000"/>
              </a:srgbClr>
            </a:outerShdw>
          </a:effectLst>
        </p:spPr>
      </p:pic>
      <p:sp>
        <p:nvSpPr>
          <p:cNvPr id="14" name="Shape 96">
            <a:extLst>
              <a:ext uri="{FF2B5EF4-FFF2-40B4-BE49-F238E27FC236}">
                <a16:creationId xmlns:a16="http://schemas.microsoft.com/office/drawing/2014/main" id="{400398C8-28A1-5F40-A9A5-52AE33DB527C}"/>
              </a:ext>
            </a:extLst>
          </p:cNvPr>
          <p:cNvSpPr txBox="1"/>
          <p:nvPr/>
        </p:nvSpPr>
        <p:spPr>
          <a:xfrm>
            <a:off x="5642729" y="4422811"/>
            <a:ext cx="1970347" cy="2921813"/>
          </a:xfrm>
          <a:prstGeom prst="rect">
            <a:avLst/>
          </a:prstGeom>
          <a:solidFill>
            <a:srgbClr val="CCCCCC"/>
          </a:solidFill>
          <a:ln w="38100" cap="flat" cmpd="sng">
            <a:solidFill>
              <a:srgbClr val="000000"/>
            </a:solidFill>
            <a:prstDash val="solid"/>
            <a:round/>
            <a:headEnd type="none" w="med" len="med"/>
            <a:tailEnd type="none" w="med" len="med"/>
          </a:ln>
        </p:spPr>
        <p:txBody>
          <a:bodyPr lIns="130027" tIns="130027" rIns="130027" bIns="130027" anchor="t" anchorCtr="0">
            <a:noAutofit/>
          </a:bodyPr>
          <a:lstStyle/>
          <a:p>
            <a:pPr defTabSz="1300460" hangingPunct="1"/>
            <a:r>
              <a:rPr lang="en" sz="2844" b="1" dirty="0">
                <a:solidFill>
                  <a:srgbClr val="000000">
                    <a:lumMod val="75000"/>
                    <a:lumOff val="25000"/>
                  </a:srgbClr>
                </a:solidFill>
                <a:latin typeface="Arial" charset="0"/>
                <a:ea typeface="Arial" charset="0"/>
                <a:cs typeface="Arial" charset="0"/>
                <a:sym typeface="Rokkitt"/>
              </a:rPr>
              <a:t>What do you notice about these ads?</a:t>
            </a:r>
          </a:p>
        </p:txBody>
      </p:sp>
    </p:spTree>
    <p:extLst>
      <p:ext uri="{BB962C8B-B14F-4D97-AF65-F5344CB8AC3E}">
        <p14:creationId xmlns:p14="http://schemas.microsoft.com/office/powerpoint/2010/main" val="10532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689" b="1" dirty="0">
                <a:solidFill>
                  <a:schemeClr val="tx1"/>
                </a:solidFill>
                <a:latin typeface="Calibri"/>
                <a:ea typeface="Calibri"/>
                <a:cs typeface="Calibri"/>
                <a:sym typeface="Calibri"/>
              </a:rPr>
              <a:t>Ad Campaign Examples</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0" name="Shape 102">
            <a:extLst>
              <a:ext uri="{FF2B5EF4-FFF2-40B4-BE49-F238E27FC236}">
                <a16:creationId xmlns:a16="http://schemas.microsoft.com/office/drawing/2014/main" id="{76CB2C89-897C-E448-8DF9-73243F01ED39}"/>
              </a:ext>
            </a:extLst>
          </p:cNvPr>
          <p:cNvPicPr preferRelativeResize="0"/>
          <p:nvPr/>
        </p:nvPicPr>
        <p:blipFill>
          <a:blip r:embed="rId3">
            <a:alphaModFix/>
          </a:blip>
          <a:stretch>
            <a:fillRect/>
          </a:stretch>
        </p:blipFill>
        <p:spPr>
          <a:xfrm>
            <a:off x="560711" y="2773939"/>
            <a:ext cx="6817798" cy="4205723"/>
          </a:xfrm>
          <a:prstGeom prst="rect">
            <a:avLst/>
          </a:prstGeom>
          <a:ln>
            <a:noFill/>
          </a:ln>
          <a:effectLst>
            <a:outerShdw blurRad="190500" algn="tl" rotWithShape="0">
              <a:srgbClr val="000000">
                <a:alpha val="70000"/>
              </a:srgbClr>
            </a:outerShdw>
          </a:effectLst>
        </p:spPr>
      </p:pic>
      <p:pic>
        <p:nvPicPr>
          <p:cNvPr id="11" name="Shape 104">
            <a:extLst>
              <a:ext uri="{FF2B5EF4-FFF2-40B4-BE49-F238E27FC236}">
                <a16:creationId xmlns:a16="http://schemas.microsoft.com/office/drawing/2014/main" id="{FBC6E4F7-1E75-2842-9E8F-D26CE7C4BFBD}"/>
              </a:ext>
            </a:extLst>
          </p:cNvPr>
          <p:cNvPicPr preferRelativeResize="0"/>
          <p:nvPr/>
        </p:nvPicPr>
        <p:blipFill>
          <a:blip r:embed="rId4">
            <a:alphaModFix/>
          </a:blip>
          <a:stretch>
            <a:fillRect/>
          </a:stretch>
        </p:blipFill>
        <p:spPr>
          <a:xfrm>
            <a:off x="7852538" y="2773938"/>
            <a:ext cx="4577310" cy="6102451"/>
          </a:xfrm>
          <a:prstGeom prst="rect">
            <a:avLst/>
          </a:prstGeom>
          <a:ln>
            <a:noFill/>
          </a:ln>
          <a:effectLst>
            <a:outerShdw blurRad="190500" algn="tl" rotWithShape="0">
              <a:srgbClr val="000000">
                <a:alpha val="70000"/>
              </a:srgbClr>
            </a:outerShdw>
          </a:effectLst>
        </p:spPr>
      </p:pic>
      <p:sp>
        <p:nvSpPr>
          <p:cNvPr id="15" name="Shape 106">
            <a:extLst>
              <a:ext uri="{FF2B5EF4-FFF2-40B4-BE49-F238E27FC236}">
                <a16:creationId xmlns:a16="http://schemas.microsoft.com/office/drawing/2014/main" id="{557B559E-B321-694F-A5C1-2199B9236477}"/>
              </a:ext>
            </a:extLst>
          </p:cNvPr>
          <p:cNvSpPr txBox="1"/>
          <p:nvPr/>
        </p:nvSpPr>
        <p:spPr>
          <a:xfrm>
            <a:off x="560711" y="7569509"/>
            <a:ext cx="6930347" cy="1306880"/>
          </a:xfrm>
          <a:prstGeom prst="rect">
            <a:avLst/>
          </a:prstGeom>
          <a:solidFill>
            <a:srgbClr val="B7B7B7"/>
          </a:solidFill>
          <a:ln w="38100" cap="flat" cmpd="sng">
            <a:solidFill>
              <a:srgbClr val="000000"/>
            </a:solidFill>
            <a:prstDash val="solid"/>
            <a:round/>
            <a:headEnd type="none" w="med" len="med"/>
            <a:tailEnd type="none" w="med" len="med"/>
          </a:ln>
        </p:spPr>
        <p:txBody>
          <a:bodyPr lIns="130027" tIns="130027" rIns="130027" bIns="130027" anchor="ctr" anchorCtr="0">
            <a:noAutofit/>
          </a:bodyPr>
          <a:lstStyle/>
          <a:p>
            <a:pPr defTabSz="1300460" hangingPunct="1"/>
            <a:r>
              <a:rPr lang="en" sz="3413" b="1" i="1" dirty="0">
                <a:solidFill>
                  <a:srgbClr val="000000">
                    <a:lumMod val="75000"/>
                    <a:lumOff val="25000"/>
                  </a:srgbClr>
                </a:solidFill>
                <a:latin typeface="Arial" charset="0"/>
                <a:ea typeface="Arial" charset="0"/>
                <a:cs typeface="Arial" charset="0"/>
                <a:sym typeface="Rokkitt"/>
              </a:rPr>
              <a:t>What are your thoughts about the messages here?</a:t>
            </a:r>
          </a:p>
        </p:txBody>
      </p:sp>
    </p:spTree>
    <p:extLst>
      <p:ext uri="{BB962C8B-B14F-4D97-AF65-F5344CB8AC3E}">
        <p14:creationId xmlns:p14="http://schemas.microsoft.com/office/powerpoint/2010/main" val="24519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4551" b="1" dirty="0">
                <a:solidFill>
                  <a:schemeClr val="tx1"/>
                </a:solidFill>
                <a:latin typeface="Calibri"/>
                <a:ea typeface="Calibri"/>
                <a:cs typeface="Calibri"/>
                <a:sym typeface="Calibri"/>
              </a:rPr>
              <a:t>Skip a Sweet, Grab a Cigarette: Sexist Marketing</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2" name="Shape 113">
            <a:extLst>
              <a:ext uri="{FF2B5EF4-FFF2-40B4-BE49-F238E27FC236}">
                <a16:creationId xmlns:a16="http://schemas.microsoft.com/office/drawing/2014/main" id="{43BBB297-0EE8-3E4B-ABC9-C70575FC6980}"/>
              </a:ext>
            </a:extLst>
          </p:cNvPr>
          <p:cNvPicPr preferRelativeResize="0"/>
          <p:nvPr/>
        </p:nvPicPr>
        <p:blipFill rotWithShape="1">
          <a:blip r:embed="rId3">
            <a:alphaModFix/>
          </a:blip>
          <a:srcRect l="6085" t="6660" r="8511" b="2841"/>
          <a:stretch/>
        </p:blipFill>
        <p:spPr>
          <a:xfrm>
            <a:off x="-1" y="2436082"/>
            <a:ext cx="4435318" cy="6775720"/>
          </a:xfrm>
          <a:prstGeom prst="rect">
            <a:avLst/>
          </a:prstGeom>
          <a:ln>
            <a:noFill/>
          </a:ln>
          <a:effectLst>
            <a:outerShdw blurRad="190500" algn="tl" rotWithShape="0">
              <a:srgbClr val="000000">
                <a:alpha val="70000"/>
              </a:srgbClr>
            </a:outerShdw>
          </a:effectLst>
        </p:spPr>
      </p:pic>
      <p:pic>
        <p:nvPicPr>
          <p:cNvPr id="13" name="Shape 112">
            <a:extLst>
              <a:ext uri="{FF2B5EF4-FFF2-40B4-BE49-F238E27FC236}">
                <a16:creationId xmlns:a16="http://schemas.microsoft.com/office/drawing/2014/main" id="{2004291D-F005-4748-8E99-BDD0BF170E65}"/>
              </a:ext>
            </a:extLst>
          </p:cNvPr>
          <p:cNvPicPr preferRelativeResize="0"/>
          <p:nvPr/>
        </p:nvPicPr>
        <p:blipFill>
          <a:blip r:embed="rId4">
            <a:alphaModFix/>
          </a:blip>
          <a:stretch>
            <a:fillRect/>
          </a:stretch>
        </p:blipFill>
        <p:spPr>
          <a:xfrm>
            <a:off x="3969883" y="2421321"/>
            <a:ext cx="4599592" cy="6775718"/>
          </a:xfrm>
          <a:prstGeom prst="rect">
            <a:avLst/>
          </a:prstGeom>
          <a:ln>
            <a:noFill/>
          </a:ln>
          <a:effectLst>
            <a:outerShdw blurRad="190500" algn="tl" rotWithShape="0">
              <a:srgbClr val="000000">
                <a:alpha val="70000"/>
              </a:srgbClr>
            </a:outerShdw>
          </a:effectLst>
        </p:spPr>
      </p:pic>
      <p:pic>
        <p:nvPicPr>
          <p:cNvPr id="14" name="Shape 114">
            <a:extLst>
              <a:ext uri="{FF2B5EF4-FFF2-40B4-BE49-F238E27FC236}">
                <a16:creationId xmlns:a16="http://schemas.microsoft.com/office/drawing/2014/main" id="{804E25A4-46C4-0740-BBFB-7BF5391586D0}"/>
              </a:ext>
            </a:extLst>
          </p:cNvPr>
          <p:cNvPicPr preferRelativeResize="0"/>
          <p:nvPr/>
        </p:nvPicPr>
        <p:blipFill>
          <a:blip r:embed="rId5">
            <a:alphaModFix/>
          </a:blip>
          <a:stretch>
            <a:fillRect/>
          </a:stretch>
        </p:blipFill>
        <p:spPr>
          <a:xfrm>
            <a:off x="8565572" y="2391797"/>
            <a:ext cx="4435322" cy="6805242"/>
          </a:xfrm>
          <a:prstGeom prst="rect">
            <a:avLst/>
          </a:prstGeom>
          <a:ln>
            <a:noFill/>
          </a:ln>
          <a:effectLst>
            <a:outerShdw blurRad="190500" algn="tl" rotWithShape="0">
              <a:srgbClr val="000000">
                <a:alpha val="70000"/>
              </a:srgbClr>
            </a:outerShdw>
          </a:effectLst>
        </p:spPr>
      </p:pic>
      <p:sp>
        <p:nvSpPr>
          <p:cNvPr id="16" name="Shape 115">
            <a:extLst>
              <a:ext uri="{FF2B5EF4-FFF2-40B4-BE49-F238E27FC236}">
                <a16:creationId xmlns:a16="http://schemas.microsoft.com/office/drawing/2014/main" id="{DD5CA988-7E67-864E-A7D0-3E585B65F1C2}"/>
              </a:ext>
            </a:extLst>
          </p:cNvPr>
          <p:cNvSpPr txBox="1"/>
          <p:nvPr/>
        </p:nvSpPr>
        <p:spPr>
          <a:xfrm>
            <a:off x="2332064" y="7111400"/>
            <a:ext cx="7871330" cy="1286437"/>
          </a:xfrm>
          <a:prstGeom prst="rect">
            <a:avLst/>
          </a:prstGeom>
          <a:solidFill>
            <a:srgbClr val="B7B7B7"/>
          </a:solidFill>
          <a:ln>
            <a:solidFill>
              <a:schemeClr val="tx1"/>
            </a:solidFill>
          </a:ln>
        </p:spPr>
        <p:txBody>
          <a:bodyPr lIns="130027" tIns="130027" rIns="130027" bIns="130027" anchor="t" anchorCtr="0">
            <a:noAutofit/>
          </a:bodyPr>
          <a:lstStyle/>
          <a:p>
            <a:pPr defTabSz="1300460" hangingPunct="1"/>
            <a:r>
              <a:rPr lang="en" sz="3413" b="1" dirty="0">
                <a:solidFill>
                  <a:srgbClr val="FFFFFF"/>
                </a:solidFill>
                <a:latin typeface="Arial"/>
                <a:ea typeface="+mn-ea"/>
                <a:cs typeface="Arial"/>
                <a:sym typeface="Arial"/>
              </a:rPr>
              <a:t>Do you think ads like this would be effective today?</a:t>
            </a:r>
          </a:p>
        </p:txBody>
      </p:sp>
    </p:spTree>
    <p:extLst>
      <p:ext uri="{BB962C8B-B14F-4D97-AF65-F5344CB8AC3E}">
        <p14:creationId xmlns:p14="http://schemas.microsoft.com/office/powerpoint/2010/main" val="31294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689" b="1" dirty="0">
                <a:solidFill>
                  <a:schemeClr val="tx1"/>
                </a:solidFill>
                <a:latin typeface="Calibri"/>
                <a:ea typeface="Calibri"/>
                <a:cs typeface="Calibri"/>
                <a:sym typeface="Calibri"/>
              </a:rPr>
              <a:t>Make a Man Out of You</a:t>
            </a:r>
          </a:p>
        </p:txBody>
      </p:sp>
      <p:pic>
        <p:nvPicPr>
          <p:cNvPr id="10" name="Shape 121">
            <a:extLst>
              <a:ext uri="{FF2B5EF4-FFF2-40B4-BE49-F238E27FC236}">
                <a16:creationId xmlns:a16="http://schemas.microsoft.com/office/drawing/2014/main" id="{AF7CC4A7-F304-4446-B587-D7EBDC7DCF1A}"/>
              </a:ext>
            </a:extLst>
          </p:cNvPr>
          <p:cNvPicPr preferRelativeResize="0"/>
          <p:nvPr/>
        </p:nvPicPr>
        <p:blipFill rotWithShape="1">
          <a:blip r:embed="rId3">
            <a:alphaModFix/>
          </a:blip>
          <a:srcRect l="5558" t="5555" r="3910" b="1851"/>
          <a:stretch/>
        </p:blipFill>
        <p:spPr>
          <a:xfrm>
            <a:off x="-1" y="1978319"/>
            <a:ext cx="4284452" cy="5427574"/>
          </a:xfrm>
          <a:prstGeom prst="rect">
            <a:avLst/>
          </a:prstGeom>
          <a:ln>
            <a:noFill/>
          </a:ln>
          <a:effectLst>
            <a:outerShdw blurRad="190500" algn="tl" rotWithShape="0">
              <a:srgbClr val="000000">
                <a:alpha val="70000"/>
              </a:srgbClr>
            </a:outerShdw>
          </a:effectLst>
        </p:spPr>
      </p:pic>
      <p:pic>
        <p:nvPicPr>
          <p:cNvPr id="11" name="Shape 122">
            <a:extLst>
              <a:ext uri="{FF2B5EF4-FFF2-40B4-BE49-F238E27FC236}">
                <a16:creationId xmlns:a16="http://schemas.microsoft.com/office/drawing/2014/main" id="{249D4AED-AF70-5A40-B128-DFAA612C7100}"/>
              </a:ext>
            </a:extLst>
          </p:cNvPr>
          <p:cNvPicPr preferRelativeResize="0"/>
          <p:nvPr/>
        </p:nvPicPr>
        <p:blipFill rotWithShape="1">
          <a:blip r:embed="rId4">
            <a:alphaModFix/>
          </a:blip>
          <a:srcRect l="4236" t="6907" r="7858" b="4076"/>
          <a:stretch/>
        </p:blipFill>
        <p:spPr>
          <a:xfrm>
            <a:off x="4284450" y="2816243"/>
            <a:ext cx="4284453" cy="5766263"/>
          </a:xfrm>
          <a:prstGeom prst="rect">
            <a:avLst/>
          </a:prstGeom>
          <a:ln>
            <a:noFill/>
          </a:ln>
          <a:effectLst>
            <a:outerShdw blurRad="190500" algn="tl" rotWithShape="0">
              <a:srgbClr val="000000">
                <a:alpha val="70000"/>
              </a:srgbClr>
            </a:outerShdw>
          </a:effectLst>
        </p:spPr>
      </p:pic>
      <p:pic>
        <p:nvPicPr>
          <p:cNvPr id="15" name="Shape 123">
            <a:extLst>
              <a:ext uri="{FF2B5EF4-FFF2-40B4-BE49-F238E27FC236}">
                <a16:creationId xmlns:a16="http://schemas.microsoft.com/office/drawing/2014/main" id="{7CACC84D-BFCF-C14F-A817-71A461B2C0AE}"/>
              </a:ext>
            </a:extLst>
          </p:cNvPr>
          <p:cNvPicPr preferRelativeResize="0"/>
          <p:nvPr/>
        </p:nvPicPr>
        <p:blipFill rotWithShape="1">
          <a:blip r:embed="rId5">
            <a:alphaModFix/>
          </a:blip>
          <a:srcRect l="5637" t="13648" r="11581" b="5874"/>
          <a:stretch/>
        </p:blipFill>
        <p:spPr>
          <a:xfrm>
            <a:off x="8568902" y="3976898"/>
            <a:ext cx="4431993" cy="5766262"/>
          </a:xfrm>
          <a:prstGeom prst="rect">
            <a:avLst/>
          </a:prstGeom>
          <a:ln>
            <a:noFill/>
          </a:ln>
          <a:effectLst>
            <a:outerShdw blurRad="190500" algn="tl" rotWithShape="0">
              <a:srgbClr val="000000">
                <a:alpha val="70000"/>
              </a:srgbClr>
            </a:outerShdw>
          </a:effectLst>
        </p:spPr>
      </p:pic>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89585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Shape 249"/>
          <p:cNvSpPr txBox="1">
            <a:spLocks noGrp="1"/>
          </p:cNvSpPr>
          <p:nvPr>
            <p:ph type="title" idx="4294967295"/>
          </p:nvPr>
        </p:nvSpPr>
        <p:spPr>
          <a:xfrm>
            <a:off x="-3905" y="10441"/>
            <a:ext cx="13004800" cy="1460480"/>
          </a:xfrm>
          <a:prstGeom prst="rect">
            <a:avLst/>
          </a:prstGeom>
          <a:noFill/>
          <a:ln>
            <a:noFill/>
          </a:ln>
        </p:spPr>
        <p:txBody>
          <a:bodyPr lIns="130027" tIns="130027" rIns="130027" bIns="130027" anchor="ctr" anchorCtr="0">
            <a:noAutofit/>
          </a:bodyPr>
          <a:lstStyle/>
          <a:p>
            <a:pPr algn="ctr">
              <a:lnSpc>
                <a:spcPct val="90000"/>
              </a:lnSpc>
              <a:buClr>
                <a:srgbClr val="0C343D"/>
              </a:buClr>
              <a:buSzPct val="25000"/>
            </a:pPr>
            <a:r>
              <a:rPr lang="en" sz="5689" b="1" dirty="0">
                <a:solidFill>
                  <a:schemeClr val="tx1"/>
                </a:solidFill>
                <a:latin typeface="Calibri"/>
                <a:ea typeface="Calibri"/>
                <a:cs typeface="Calibri"/>
                <a:sym typeface="Calibri"/>
              </a:rPr>
              <a:t>Catching Kids with Cartoons</a:t>
            </a:r>
          </a:p>
        </p:txBody>
      </p:sp>
      <p:sp>
        <p:nvSpPr>
          <p:cNvPr id="9" name="Shape 63">
            <a:extLst>
              <a:ext uri="{FF2B5EF4-FFF2-40B4-BE49-F238E27FC236}">
                <a16:creationId xmlns:a16="http://schemas.microsoft.com/office/drawing/2014/main" id="{99925651-664B-9F48-91A2-A0B4AEE82AEE}"/>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8" name="TextBox 7">
            <a:extLst>
              <a:ext uri="{FF2B5EF4-FFF2-40B4-BE49-F238E27FC236}">
                <a16:creationId xmlns:a16="http://schemas.microsoft.com/office/drawing/2014/main" id="{B2BE5E2D-1CC2-E245-8B9D-049153F10531}"/>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12" name="Shape 129">
            <a:hlinkClick r:id="rId3"/>
            <a:extLst>
              <a:ext uri="{FF2B5EF4-FFF2-40B4-BE49-F238E27FC236}">
                <a16:creationId xmlns:a16="http://schemas.microsoft.com/office/drawing/2014/main" id="{1A3C87CF-25F6-BE49-88DF-E03C63578C70}"/>
              </a:ext>
            </a:extLst>
          </p:cNvPr>
          <p:cNvPicPr preferRelativeResize="0"/>
          <p:nvPr/>
        </p:nvPicPr>
        <p:blipFill>
          <a:blip r:embed="rId4">
            <a:alphaModFix/>
          </a:blip>
          <a:stretch>
            <a:fillRect/>
          </a:stretch>
        </p:blipFill>
        <p:spPr>
          <a:xfrm>
            <a:off x="516472" y="3534638"/>
            <a:ext cx="5246702" cy="3679609"/>
          </a:xfrm>
          <a:prstGeom prst="rect">
            <a:avLst/>
          </a:prstGeom>
          <a:noFill/>
          <a:ln w="38100" cap="flat" cmpd="sng">
            <a:solidFill>
              <a:srgbClr val="000000"/>
            </a:solidFill>
            <a:prstDash val="solid"/>
            <a:round/>
            <a:headEnd type="none" w="med" len="med"/>
            <a:tailEnd type="none" w="med" len="med"/>
          </a:ln>
        </p:spPr>
      </p:pic>
      <p:pic>
        <p:nvPicPr>
          <p:cNvPr id="13" name="Shape 133">
            <a:extLst>
              <a:ext uri="{FF2B5EF4-FFF2-40B4-BE49-F238E27FC236}">
                <a16:creationId xmlns:a16="http://schemas.microsoft.com/office/drawing/2014/main" id="{C5BE9C5B-4FAF-3D48-89E6-4FE06D049E32}"/>
              </a:ext>
            </a:extLst>
          </p:cNvPr>
          <p:cNvPicPr preferRelativeResize="0"/>
          <p:nvPr/>
        </p:nvPicPr>
        <p:blipFill>
          <a:blip r:embed="rId5"/>
          <a:srcRect/>
          <a:stretch/>
        </p:blipFill>
        <p:spPr>
          <a:xfrm>
            <a:off x="6388111" y="3538802"/>
            <a:ext cx="2893210" cy="3685409"/>
          </a:xfrm>
          <a:prstGeom prst="rect">
            <a:avLst/>
          </a:prstGeom>
          <a:noFill/>
          <a:ln>
            <a:noFill/>
          </a:ln>
        </p:spPr>
      </p:pic>
      <p:pic>
        <p:nvPicPr>
          <p:cNvPr id="14" name="Shape 131">
            <a:extLst>
              <a:ext uri="{FF2B5EF4-FFF2-40B4-BE49-F238E27FC236}">
                <a16:creationId xmlns:a16="http://schemas.microsoft.com/office/drawing/2014/main" id="{CA0C3CC6-5440-844A-8546-80FF8C095B27}"/>
              </a:ext>
            </a:extLst>
          </p:cNvPr>
          <p:cNvPicPr preferRelativeResize="0"/>
          <p:nvPr/>
        </p:nvPicPr>
        <p:blipFill>
          <a:blip r:embed="rId6"/>
          <a:srcRect/>
          <a:stretch/>
        </p:blipFill>
        <p:spPr>
          <a:xfrm>
            <a:off x="9842582" y="3528838"/>
            <a:ext cx="2703058" cy="3685409"/>
          </a:xfrm>
          <a:prstGeom prst="rect">
            <a:avLst/>
          </a:prstGeom>
          <a:noFill/>
          <a:ln>
            <a:noFill/>
          </a:ln>
        </p:spPr>
      </p:pic>
      <p:sp>
        <p:nvSpPr>
          <p:cNvPr id="16" name="Shape 139">
            <a:extLst>
              <a:ext uri="{FF2B5EF4-FFF2-40B4-BE49-F238E27FC236}">
                <a16:creationId xmlns:a16="http://schemas.microsoft.com/office/drawing/2014/main" id="{AC369F03-4A18-724B-972D-5D8E168B5C57}"/>
              </a:ext>
            </a:extLst>
          </p:cNvPr>
          <p:cNvSpPr txBox="1"/>
          <p:nvPr/>
        </p:nvSpPr>
        <p:spPr>
          <a:xfrm>
            <a:off x="451348" y="7309123"/>
            <a:ext cx="12094293" cy="572160"/>
          </a:xfrm>
          <a:prstGeom prst="rect">
            <a:avLst/>
          </a:prstGeom>
          <a:solidFill>
            <a:srgbClr val="9FC5E8"/>
          </a:solidFill>
          <a:ln w="9525" cap="flat" cmpd="sng">
            <a:solidFill>
              <a:srgbClr val="000000"/>
            </a:solidFill>
            <a:prstDash val="solid"/>
            <a:round/>
            <a:headEnd type="none" w="med" len="med"/>
            <a:tailEnd type="none" w="med" len="med"/>
          </a:ln>
        </p:spPr>
        <p:txBody>
          <a:bodyPr lIns="130027" tIns="130027" rIns="130027" bIns="130027" anchor="t" anchorCtr="0">
            <a:noAutofit/>
          </a:bodyPr>
          <a:lstStyle/>
          <a:p>
            <a:pPr defTabSz="1300460" hangingPunct="1"/>
            <a:r>
              <a:rPr lang="en" sz="2560" b="1" dirty="0">
                <a:latin typeface="Arial"/>
                <a:ea typeface="+mn-ea"/>
                <a:cs typeface="Arial"/>
                <a:sym typeface="Arial"/>
              </a:rPr>
              <a:t>“The base of our business is the high school student.”</a:t>
            </a:r>
          </a:p>
        </p:txBody>
      </p:sp>
      <p:sp>
        <p:nvSpPr>
          <p:cNvPr id="17" name="Shape 138">
            <a:extLst>
              <a:ext uri="{FF2B5EF4-FFF2-40B4-BE49-F238E27FC236}">
                <a16:creationId xmlns:a16="http://schemas.microsoft.com/office/drawing/2014/main" id="{DE368D91-CEF4-D041-AFB6-ABA9B78843FA}"/>
              </a:ext>
            </a:extLst>
          </p:cNvPr>
          <p:cNvSpPr txBox="1"/>
          <p:nvPr/>
        </p:nvSpPr>
        <p:spPr>
          <a:xfrm>
            <a:off x="451348" y="2134334"/>
            <a:ext cx="12094293" cy="1299627"/>
          </a:xfrm>
          <a:prstGeom prst="rect">
            <a:avLst/>
          </a:prstGeom>
          <a:solidFill>
            <a:srgbClr val="9FC5E8"/>
          </a:solidFill>
          <a:ln w="9525" cap="flat" cmpd="sng">
            <a:solidFill>
              <a:srgbClr val="000000"/>
            </a:solidFill>
            <a:prstDash val="solid"/>
            <a:round/>
            <a:headEnd type="none" w="med" len="med"/>
            <a:tailEnd type="none" w="med" len="med"/>
          </a:ln>
        </p:spPr>
        <p:txBody>
          <a:bodyPr lIns="130027" tIns="130027" rIns="130027" bIns="130027" anchor="t" anchorCtr="0">
            <a:noAutofit/>
          </a:bodyPr>
          <a:lstStyle/>
          <a:p>
            <a:pPr defTabSz="1300460" hangingPunct="1"/>
            <a:r>
              <a:rPr lang="en" sz="2560" b="1" dirty="0">
                <a:latin typeface="Arial"/>
                <a:ea typeface="+mn-ea"/>
                <a:cs typeface="Arial"/>
                <a:sym typeface="Arial"/>
              </a:rPr>
              <a:t>“Today’s teenager is tomorrow’s potential regular customer, and the overwhelming majority of smokers first begin to smoke while still in their teens.” </a:t>
            </a:r>
          </a:p>
        </p:txBody>
      </p:sp>
      <p:sp>
        <p:nvSpPr>
          <p:cNvPr id="18" name="Shape 130">
            <a:extLst>
              <a:ext uri="{FF2B5EF4-FFF2-40B4-BE49-F238E27FC236}">
                <a16:creationId xmlns:a16="http://schemas.microsoft.com/office/drawing/2014/main" id="{6E36F886-F1A4-ED43-8A50-60813CA7B9CF}"/>
              </a:ext>
            </a:extLst>
          </p:cNvPr>
          <p:cNvSpPr txBox="1"/>
          <p:nvPr/>
        </p:nvSpPr>
        <p:spPr>
          <a:xfrm>
            <a:off x="451349" y="8197894"/>
            <a:ext cx="12094292" cy="1074772"/>
          </a:xfrm>
          <a:prstGeom prst="rect">
            <a:avLst/>
          </a:prstGeom>
          <a:solidFill>
            <a:srgbClr val="B7B7B7"/>
          </a:solidFill>
          <a:ln w="38100" cap="flat" cmpd="sng">
            <a:solidFill>
              <a:srgbClr val="000000"/>
            </a:solidFill>
            <a:prstDash val="solid"/>
            <a:round/>
            <a:headEnd type="none" w="med" len="med"/>
            <a:tailEnd type="none" w="med" len="med"/>
          </a:ln>
        </p:spPr>
        <p:txBody>
          <a:bodyPr lIns="130027" tIns="130027" rIns="130027" bIns="130027" anchor="ctr" anchorCtr="0">
            <a:noAutofit/>
          </a:bodyPr>
          <a:lstStyle/>
          <a:p>
            <a:pPr marL="650230" indent="-505734" algn="l" defTabSz="1300460" hangingPunct="1">
              <a:buClr>
                <a:srgbClr val="FFFFFF"/>
              </a:buClr>
              <a:buSzPct val="100000"/>
              <a:buFont typeface="Rokkitt"/>
              <a:buChar char="●"/>
            </a:pPr>
            <a:r>
              <a:rPr lang="en" sz="2844" b="1">
                <a:solidFill>
                  <a:srgbClr val="FFFFFF"/>
                </a:solidFill>
                <a:latin typeface="Rokkitt"/>
                <a:ea typeface="Rokkitt"/>
                <a:cs typeface="Rokkitt"/>
                <a:sym typeface="Rokkitt"/>
              </a:rPr>
              <a:t>What do you think the industry’s message was in the cartoon and ads?</a:t>
            </a:r>
          </a:p>
          <a:p>
            <a:pPr marL="650230" indent="-505734" algn="l" defTabSz="1300460" hangingPunct="1">
              <a:buClr>
                <a:srgbClr val="FFFFFF"/>
              </a:buClr>
              <a:buSzPct val="100000"/>
              <a:buFont typeface="Rokkitt"/>
              <a:buChar char="●"/>
            </a:pPr>
            <a:r>
              <a:rPr lang="en" sz="2844" b="1">
                <a:solidFill>
                  <a:srgbClr val="FFFFFF"/>
                </a:solidFill>
                <a:latin typeface="Rokkitt"/>
                <a:ea typeface="Rokkitt"/>
                <a:cs typeface="Rokkitt"/>
                <a:sym typeface="Rokkitt"/>
              </a:rPr>
              <a:t>Who do you think found this cartoon and these ads the most appealing?</a:t>
            </a:r>
          </a:p>
        </p:txBody>
      </p:sp>
    </p:spTree>
    <p:extLst>
      <p:ext uri="{BB962C8B-B14F-4D97-AF65-F5344CB8AC3E}">
        <p14:creationId xmlns:p14="http://schemas.microsoft.com/office/powerpoint/2010/main" val="335583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par>
                                <p:cTn id="8" presetID="10" presetClass="entr" presetSubtype="0" fill="hold" nodeType="withEffect">
                                  <p:stCondLst>
                                    <p:cond delay="2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17479</TotalTime>
  <Words>2043</Words>
  <Application>Microsoft Macintosh PowerPoint</Application>
  <PresentationFormat>Custom</PresentationFormat>
  <Paragraphs>140</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Helvetica Neue</vt:lpstr>
      <vt:lpstr>Rokkitt</vt:lpstr>
      <vt:lpstr>simple-light-2</vt:lpstr>
      <vt:lpstr>TPT</vt:lpstr>
      <vt:lpstr>A Little History to Set the Stage</vt:lpstr>
      <vt:lpstr>Cigarettes: From Past to Present</vt:lpstr>
      <vt:lpstr>The Rise of the Tobacco Industry</vt:lpstr>
      <vt:lpstr>Making Customers: The Beginning of Big Tobacco</vt:lpstr>
      <vt:lpstr>Doctor Recommended: It’s Good for You</vt:lpstr>
      <vt:lpstr>Ad Campaign Examples</vt:lpstr>
      <vt:lpstr>Skip a Sweet, Grab a Cigarette: Sexist Marketing</vt:lpstr>
      <vt:lpstr>Make a Man Out of You</vt:lpstr>
      <vt:lpstr>Catching Kids with Cartoons</vt:lpstr>
      <vt:lpstr>Tobacco Turning Point</vt:lpstr>
      <vt:lpstr>Tobacco Control</vt:lpstr>
      <vt:lpstr>Secondhand Smoke</vt:lpstr>
      <vt:lpstr>RICO Case</vt:lpstr>
      <vt:lpstr>Then and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dc:title>
  <cp:lastModifiedBy>Richard Daniel Ceballos III</cp:lastModifiedBy>
  <cp:revision>162</cp:revision>
  <cp:lastPrinted>2021-07-15T19:22:41Z</cp:lastPrinted>
  <dcterms:modified xsi:type="dcterms:W3CDTF">2021-07-16T02:53:09Z</dcterms:modified>
</cp:coreProperties>
</file>