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90" r:id="rId1"/>
    <p:sldMasterId id="2147484084" r:id="rId2"/>
    <p:sldMasterId id="2147484159" r:id="rId3"/>
    <p:sldMasterId id="2147484181" r:id="rId4"/>
    <p:sldMasterId id="2147484210" r:id="rId5"/>
    <p:sldMasterId id="2147484220" r:id="rId6"/>
  </p:sldMasterIdLst>
  <p:notesMasterIdLst>
    <p:notesMasterId r:id="rId35"/>
  </p:notesMasterIdLst>
  <p:handoutMasterIdLst>
    <p:handoutMasterId r:id="rId36"/>
  </p:handoutMasterIdLst>
  <p:sldIdLst>
    <p:sldId id="256" r:id="rId7"/>
    <p:sldId id="264" r:id="rId8"/>
    <p:sldId id="1619" r:id="rId9"/>
    <p:sldId id="1618" r:id="rId10"/>
    <p:sldId id="1577" r:id="rId11"/>
    <p:sldId id="272" r:id="rId12"/>
    <p:sldId id="1582" r:id="rId13"/>
    <p:sldId id="277" r:id="rId14"/>
    <p:sldId id="343" r:id="rId15"/>
    <p:sldId id="344" r:id="rId16"/>
    <p:sldId id="273" r:id="rId17"/>
    <p:sldId id="284" r:id="rId18"/>
    <p:sldId id="261" r:id="rId19"/>
    <p:sldId id="1620" r:id="rId20"/>
    <p:sldId id="274" r:id="rId21"/>
    <p:sldId id="275" r:id="rId22"/>
    <p:sldId id="1621" r:id="rId23"/>
    <p:sldId id="1622" r:id="rId24"/>
    <p:sldId id="279" r:id="rId25"/>
    <p:sldId id="280" r:id="rId26"/>
    <p:sldId id="1613" r:id="rId27"/>
    <p:sldId id="322" r:id="rId28"/>
    <p:sldId id="262" r:id="rId29"/>
    <p:sldId id="1623" r:id="rId30"/>
    <p:sldId id="1624" r:id="rId31"/>
    <p:sldId id="281" r:id="rId32"/>
    <p:sldId id="1625" r:id="rId33"/>
    <p:sldId id="283" r:id="rId34"/>
  </p:sldIdLst>
  <p:sldSz cx="9144000" cy="6858000" type="screen4x3"/>
  <p:notesSz cx="6858000" cy="2352675"/>
  <p:defaultTextStyle>
    <a:defPPr>
      <a:defRPr lang="en-US"/>
    </a:defPPr>
    <a:lvl1pPr marL="0" algn="l" defTabSz="457106" rtl="0" eaLnBrk="1" latinLnBrk="0" hangingPunct="1">
      <a:defRPr sz="1800" kern="1200">
        <a:solidFill>
          <a:schemeClr val="tx1"/>
        </a:solidFill>
        <a:latin typeface="+mn-lt"/>
        <a:ea typeface="+mn-ea"/>
        <a:cs typeface="+mn-cs"/>
      </a:defRPr>
    </a:lvl1pPr>
    <a:lvl2pPr marL="457106" algn="l" defTabSz="457106" rtl="0" eaLnBrk="1" latinLnBrk="0" hangingPunct="1">
      <a:defRPr sz="1800" kern="1200">
        <a:solidFill>
          <a:schemeClr val="tx1"/>
        </a:solidFill>
        <a:latin typeface="+mn-lt"/>
        <a:ea typeface="+mn-ea"/>
        <a:cs typeface="+mn-cs"/>
      </a:defRPr>
    </a:lvl2pPr>
    <a:lvl3pPr marL="914212" algn="l" defTabSz="457106" rtl="0" eaLnBrk="1" latinLnBrk="0" hangingPunct="1">
      <a:defRPr sz="1800" kern="1200">
        <a:solidFill>
          <a:schemeClr val="tx1"/>
        </a:solidFill>
        <a:latin typeface="+mn-lt"/>
        <a:ea typeface="+mn-ea"/>
        <a:cs typeface="+mn-cs"/>
      </a:defRPr>
    </a:lvl3pPr>
    <a:lvl4pPr marL="1371320" algn="l" defTabSz="457106" rtl="0" eaLnBrk="1" latinLnBrk="0" hangingPunct="1">
      <a:defRPr sz="1800" kern="1200">
        <a:solidFill>
          <a:schemeClr val="tx1"/>
        </a:solidFill>
        <a:latin typeface="+mn-lt"/>
        <a:ea typeface="+mn-ea"/>
        <a:cs typeface="+mn-cs"/>
      </a:defRPr>
    </a:lvl4pPr>
    <a:lvl5pPr marL="1828426" algn="l" defTabSz="457106" rtl="0" eaLnBrk="1" latinLnBrk="0" hangingPunct="1">
      <a:defRPr sz="1800" kern="1200">
        <a:solidFill>
          <a:schemeClr val="tx1"/>
        </a:solidFill>
        <a:latin typeface="+mn-lt"/>
        <a:ea typeface="+mn-ea"/>
        <a:cs typeface="+mn-cs"/>
      </a:defRPr>
    </a:lvl5pPr>
    <a:lvl6pPr marL="2285532" algn="l" defTabSz="457106" rtl="0" eaLnBrk="1" latinLnBrk="0" hangingPunct="1">
      <a:defRPr sz="1800" kern="1200">
        <a:solidFill>
          <a:schemeClr val="tx1"/>
        </a:solidFill>
        <a:latin typeface="+mn-lt"/>
        <a:ea typeface="+mn-ea"/>
        <a:cs typeface="+mn-cs"/>
      </a:defRPr>
    </a:lvl6pPr>
    <a:lvl7pPr marL="2742640" algn="l" defTabSz="457106" rtl="0" eaLnBrk="1" latinLnBrk="0" hangingPunct="1">
      <a:defRPr sz="1800" kern="1200">
        <a:solidFill>
          <a:schemeClr val="tx1"/>
        </a:solidFill>
        <a:latin typeface="+mn-lt"/>
        <a:ea typeface="+mn-ea"/>
        <a:cs typeface="+mn-cs"/>
      </a:defRPr>
    </a:lvl7pPr>
    <a:lvl8pPr marL="3199744" algn="l" defTabSz="457106" rtl="0" eaLnBrk="1" latinLnBrk="0" hangingPunct="1">
      <a:defRPr sz="1800" kern="1200">
        <a:solidFill>
          <a:schemeClr val="tx1"/>
        </a:solidFill>
        <a:latin typeface="+mn-lt"/>
        <a:ea typeface="+mn-ea"/>
        <a:cs typeface="+mn-cs"/>
      </a:defRPr>
    </a:lvl8pPr>
    <a:lvl9pPr marL="3656852" algn="l" defTabSz="457106"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48">
          <p15:clr>
            <a:srgbClr val="A4A3A4"/>
          </p15:clr>
        </p15:guide>
        <p15:guide id="2" pos="1776">
          <p15:clr>
            <a:srgbClr val="A4A3A4"/>
          </p15:clr>
        </p15:guide>
      </p15:sldGuideLst>
    </p:ext>
    <p:ext uri="{2D200454-40CA-4A62-9FC3-DE9A4176ACB9}">
      <p15:notesGuideLst xmlns:p15="http://schemas.microsoft.com/office/powerpoint/2012/main">
        <p15:guide id="1" orient="horz" pos="2932">
          <p15:clr>
            <a:srgbClr val="A4A3A4"/>
          </p15:clr>
        </p15:guide>
        <p15:guide id="2" pos="221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A1005"/>
    <a:srgbClr val="6393E1"/>
    <a:srgbClr val="BE00FF"/>
    <a:srgbClr val="000000"/>
    <a:srgbClr val="FFE3CF"/>
    <a:srgbClr val="FEB469"/>
    <a:srgbClr val="86A1B6"/>
    <a:srgbClr val="BB4141"/>
    <a:srgbClr val="FA0093"/>
    <a:srgbClr val="ED9A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716"/>
    <p:restoredTop sz="52823"/>
  </p:normalViewPr>
  <p:slideViewPr>
    <p:cSldViewPr snapToGrid="0">
      <p:cViewPr varScale="1">
        <p:scale>
          <a:sx n="65" d="100"/>
          <a:sy n="65" d="100"/>
        </p:scale>
        <p:origin x="3200" y="192"/>
      </p:cViewPr>
      <p:guideLst>
        <p:guide orient="horz" pos="2448"/>
        <p:guide pos="1776"/>
      </p:guideLst>
    </p:cSldViewPr>
  </p:slideViewPr>
  <p:notesTextViewPr>
    <p:cViewPr>
      <p:scale>
        <a:sx n="135" d="100"/>
        <a:sy n="135" d="100"/>
      </p:scale>
      <p:origin x="0" y="0"/>
    </p:cViewPr>
  </p:notesTextViewPr>
  <p:sorterViewPr>
    <p:cViewPr>
      <p:scale>
        <a:sx n="66" d="100"/>
        <a:sy n="66" d="100"/>
      </p:scale>
      <p:origin x="0" y="0"/>
    </p:cViewPr>
  </p:sorterViewPr>
  <p:notesViewPr>
    <p:cSldViewPr snapToGrid="0">
      <p:cViewPr>
        <p:scale>
          <a:sx n="1" d="2"/>
          <a:sy n="1" d="2"/>
        </p:scale>
        <p:origin x="0" y="0"/>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heme" Target="theme/theme1.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handoutMaster" Target="handoutMasters/handout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notesMaster" Target="notesMasters/notesMaster1.xml"/><Relationship Id="rId8" Type="http://schemas.openxmlformats.org/officeDocument/2006/relationships/slide" Target="slides/slide2.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8275" y="0"/>
            <a:ext cx="3043238" cy="465138"/>
          </a:xfrm>
          <a:prstGeom prst="rect">
            <a:avLst/>
          </a:prstGeom>
        </p:spPr>
        <p:txBody>
          <a:bodyPr vert="horz" lIns="91440" tIns="45720" rIns="91440" bIns="45720" rtlCol="0"/>
          <a:lstStyle>
            <a:lvl1pPr algn="r">
              <a:defRPr sz="1200"/>
            </a:lvl1pPr>
          </a:lstStyle>
          <a:p>
            <a:fld id="{15894ED6-6A20-2A40-9A68-40D2B03AA97F}" type="datetimeFigureOut">
              <a:rPr lang="en-US" smtClean="0"/>
              <a:t>7/15/21</a:t>
            </a:fld>
            <a:endParaRPr lang="en-US"/>
          </a:p>
        </p:txBody>
      </p:sp>
      <p:sp>
        <p:nvSpPr>
          <p:cNvPr id="4" name="Footer Placeholder 3"/>
          <p:cNvSpPr>
            <a:spLocks noGrp="1"/>
          </p:cNvSpPr>
          <p:nvPr>
            <p:ph type="ftr" sz="quarter" idx="2"/>
          </p:nvPr>
        </p:nvSpPr>
        <p:spPr>
          <a:xfrm>
            <a:off x="0" y="8842375"/>
            <a:ext cx="3043238"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8275" y="8842375"/>
            <a:ext cx="3043238" cy="465138"/>
          </a:xfrm>
          <a:prstGeom prst="rect">
            <a:avLst/>
          </a:prstGeom>
        </p:spPr>
        <p:txBody>
          <a:bodyPr vert="horz" lIns="91440" tIns="45720" rIns="91440" bIns="45720" rtlCol="0" anchor="b"/>
          <a:lstStyle>
            <a:lvl1pPr algn="r">
              <a:defRPr sz="1200"/>
            </a:lvl1pPr>
          </a:lstStyle>
          <a:p>
            <a:fld id="{9C2DC417-428A-DC41-AF5D-1164181D5DCC}" type="slidenum">
              <a:rPr lang="en-US" smtClean="0"/>
              <a:t>‹#›</a:t>
            </a:fld>
            <a:endParaRPr lang="en-US"/>
          </a:p>
        </p:txBody>
      </p:sp>
    </p:spTree>
    <p:extLst>
      <p:ext uri="{BB962C8B-B14F-4D97-AF65-F5344CB8AC3E}">
        <p14:creationId xmlns:p14="http://schemas.microsoft.com/office/powerpoint/2010/main" val="197044589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A11C2DDB-96DC-9E44-83DB-0491A8C82A0C}" type="datetimeFigureOut">
              <a:rPr lang="en-US" smtClean="0"/>
              <a:pPr/>
              <a:t>7/15/21</a:t>
            </a:fld>
            <a:endParaRPr lang="en-US"/>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1063461B-20B2-0D4B-AD29-BCDFF9922967}" type="slidenum">
              <a:rPr lang="en-US" smtClean="0"/>
              <a:pPr/>
              <a:t>‹#›</a:t>
            </a:fld>
            <a:endParaRPr lang="en-US"/>
          </a:p>
        </p:txBody>
      </p:sp>
    </p:spTree>
    <p:extLst>
      <p:ext uri="{BB962C8B-B14F-4D97-AF65-F5344CB8AC3E}">
        <p14:creationId xmlns:p14="http://schemas.microsoft.com/office/powerpoint/2010/main" val="2492597846"/>
      </p:ext>
    </p:extLst>
  </p:cSld>
  <p:clrMap bg1="lt1" tx1="dk1" bg2="lt2" tx2="dk2" accent1="accent1" accent2="accent2" accent3="accent3" accent4="accent4" accent5="accent5" accent6="accent6" hlink="hlink" folHlink="folHlink"/>
  <p:hf hdr="0" ftr="0" dt="0"/>
  <p:notesStyle>
    <a:lvl1pPr marL="0" algn="l" defTabSz="457106" rtl="0" eaLnBrk="1" latinLnBrk="0" hangingPunct="1">
      <a:defRPr sz="1200" kern="1200">
        <a:solidFill>
          <a:schemeClr val="tx1"/>
        </a:solidFill>
        <a:latin typeface="+mn-lt"/>
        <a:ea typeface="+mn-ea"/>
        <a:cs typeface="+mn-cs"/>
      </a:defRPr>
    </a:lvl1pPr>
    <a:lvl2pPr marL="457106" algn="l" defTabSz="457106" rtl="0" eaLnBrk="1" latinLnBrk="0" hangingPunct="1">
      <a:defRPr sz="1200" kern="1200">
        <a:solidFill>
          <a:schemeClr val="tx1"/>
        </a:solidFill>
        <a:latin typeface="+mn-lt"/>
        <a:ea typeface="+mn-ea"/>
        <a:cs typeface="+mn-cs"/>
      </a:defRPr>
    </a:lvl2pPr>
    <a:lvl3pPr marL="914212" algn="l" defTabSz="457106" rtl="0" eaLnBrk="1" latinLnBrk="0" hangingPunct="1">
      <a:defRPr sz="1200" kern="1200">
        <a:solidFill>
          <a:schemeClr val="tx1"/>
        </a:solidFill>
        <a:latin typeface="+mn-lt"/>
        <a:ea typeface="+mn-ea"/>
        <a:cs typeface="+mn-cs"/>
      </a:defRPr>
    </a:lvl3pPr>
    <a:lvl4pPr marL="1371320" algn="l" defTabSz="457106" rtl="0" eaLnBrk="1" latinLnBrk="0" hangingPunct="1">
      <a:defRPr sz="1200" kern="1200">
        <a:solidFill>
          <a:schemeClr val="tx1"/>
        </a:solidFill>
        <a:latin typeface="+mn-lt"/>
        <a:ea typeface="+mn-ea"/>
        <a:cs typeface="+mn-cs"/>
      </a:defRPr>
    </a:lvl4pPr>
    <a:lvl5pPr marL="1828426" algn="l" defTabSz="457106" rtl="0" eaLnBrk="1" latinLnBrk="0" hangingPunct="1">
      <a:defRPr sz="1200" kern="1200">
        <a:solidFill>
          <a:schemeClr val="tx1"/>
        </a:solidFill>
        <a:latin typeface="+mn-lt"/>
        <a:ea typeface="+mn-ea"/>
        <a:cs typeface="+mn-cs"/>
      </a:defRPr>
    </a:lvl5pPr>
    <a:lvl6pPr marL="2285532" algn="l" defTabSz="457106" rtl="0" eaLnBrk="1" latinLnBrk="0" hangingPunct="1">
      <a:defRPr sz="1200" kern="1200">
        <a:solidFill>
          <a:schemeClr val="tx1"/>
        </a:solidFill>
        <a:latin typeface="+mn-lt"/>
        <a:ea typeface="+mn-ea"/>
        <a:cs typeface="+mn-cs"/>
      </a:defRPr>
    </a:lvl6pPr>
    <a:lvl7pPr marL="2742640" algn="l" defTabSz="457106" rtl="0" eaLnBrk="1" latinLnBrk="0" hangingPunct="1">
      <a:defRPr sz="1200" kern="1200">
        <a:solidFill>
          <a:schemeClr val="tx1"/>
        </a:solidFill>
        <a:latin typeface="+mn-lt"/>
        <a:ea typeface="+mn-ea"/>
        <a:cs typeface="+mn-cs"/>
      </a:defRPr>
    </a:lvl7pPr>
    <a:lvl8pPr marL="3199744" algn="l" defTabSz="457106" rtl="0" eaLnBrk="1" latinLnBrk="0" hangingPunct="1">
      <a:defRPr sz="1200" kern="1200">
        <a:solidFill>
          <a:schemeClr val="tx1"/>
        </a:solidFill>
        <a:latin typeface="+mn-lt"/>
        <a:ea typeface="+mn-ea"/>
        <a:cs typeface="+mn-cs"/>
      </a:defRPr>
    </a:lvl8pPr>
    <a:lvl9pPr marL="3656852" algn="l" defTabSz="45710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sciencedaily.com/releases/2018/05/180523172310.htm"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thepodgod.shop/collections/puff-bars?page=1" TargetMode="External"/><Relationship Id="rId4" Type="http://schemas.openxmlformats.org/officeDocument/2006/relationships/hyperlink" Target="http://www.liherald.com/rockvillecentre/stories/rockville-centre-coalition-for-youth-persists-to-stop-flavored-juul-sales,114268"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californiahealthline.org/news/flavor-bans-multiply-but-menthol-continues-to-divide/"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3" name="Shape 6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786686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692150"/>
            <a:ext cx="4619625" cy="3463925"/>
          </a:xfrm>
        </p:spPr>
      </p:sp>
      <p:sp>
        <p:nvSpPr>
          <p:cNvPr id="3" name="Notes Placeholder 2"/>
          <p:cNvSpPr>
            <a:spLocks noGrp="1"/>
          </p:cNvSpPr>
          <p:nvPr>
            <p:ph type="body" idx="1"/>
          </p:nvPr>
        </p:nvSpPr>
        <p:spPr/>
        <p:txBody>
          <a:bodyPr/>
          <a:lstStyle/>
          <a:p>
            <a:pPr defTabSz="462458">
              <a:defRPr/>
            </a:pPr>
            <a:r>
              <a:rPr lang="en-US" sz="1100" i="1" dirty="0">
                <a:latin typeface="Calibri" panose="020F0502020204030204" pitchFamily="34" charset="0"/>
                <a:ea typeface="Arial" charset="0"/>
                <a:cs typeface="Calibri" panose="020F0502020204030204" pitchFamily="34" charset="0"/>
              </a:rPr>
              <a:t>Teacher Talking Points:</a:t>
            </a:r>
          </a:p>
          <a:p>
            <a:pPr marL="289036" indent="-289036" defTabSz="462458">
              <a:buFont typeface="Arial" charset="0"/>
              <a:buChar char="•"/>
              <a:defRPr/>
            </a:pPr>
            <a:r>
              <a:rPr lang="en-US" sz="1100" i="1" dirty="0">
                <a:latin typeface="Calibri" panose="020F0502020204030204" pitchFamily="34" charset="0"/>
                <a:ea typeface="Arial" charset="0"/>
                <a:cs typeface="Calibri" panose="020F0502020204030204" pitchFamily="34" charset="0"/>
              </a:rPr>
              <a:t>(Click) </a:t>
            </a:r>
            <a:r>
              <a:rPr lang="en-US" sz="1100" i="0" dirty="0">
                <a:latin typeface="Calibri" panose="020F0502020204030204" pitchFamily="34" charset="0"/>
                <a:ea typeface="Arial" charset="0"/>
                <a:cs typeface="Calibri" panose="020F0502020204030204" pitchFamily="34" charset="0"/>
              </a:rPr>
              <a:t>Young</a:t>
            </a:r>
            <a:r>
              <a:rPr lang="en-US" sz="1100" i="0" baseline="0" dirty="0">
                <a:latin typeface="Calibri" panose="020F0502020204030204" pitchFamily="34" charset="0"/>
                <a:ea typeface="Arial" charset="0"/>
                <a:cs typeface="Calibri" panose="020F0502020204030204" pitchFamily="34" charset="0"/>
              </a:rPr>
              <a:t> people like you!</a:t>
            </a:r>
          </a:p>
          <a:p>
            <a:pPr marL="289036" indent="-289036" defTabSz="462458">
              <a:buFont typeface="Arial" charset="0"/>
              <a:buChar char="•"/>
              <a:defRPr/>
            </a:pPr>
            <a:r>
              <a:rPr lang="en-US" sz="1100" i="0" baseline="0" dirty="0">
                <a:latin typeface="Calibri" panose="020F0502020204030204" pitchFamily="34" charset="0"/>
                <a:ea typeface="Arial" charset="0"/>
                <a:cs typeface="Calibri" panose="020F0502020204030204" pitchFamily="34" charset="0"/>
              </a:rPr>
              <a:t>The e-cigarette/vape pen industry sees young people as the perfect replacement customers. </a:t>
            </a:r>
          </a:p>
          <a:p>
            <a:pPr marL="289036" indent="-289036" defTabSz="462458">
              <a:buFont typeface="Arial" charset="0"/>
              <a:buChar char="•"/>
              <a:defRPr/>
            </a:pPr>
            <a:r>
              <a:rPr lang="en-US" sz="1100" i="0" baseline="0" dirty="0">
                <a:latin typeface="Calibri" panose="020F0502020204030204" pitchFamily="34" charset="0"/>
                <a:ea typeface="Arial" charset="0"/>
                <a:cs typeface="Calibri" panose="020F0502020204030204" pitchFamily="34" charset="0"/>
              </a:rPr>
              <a:t>They know if young people get hooked to their products early in life, they’ll have them as customers for years to come. </a:t>
            </a:r>
          </a:p>
          <a:p>
            <a:pPr marL="289036" indent="-289036" defTabSz="462458">
              <a:buFont typeface="Arial" charset="0"/>
              <a:buChar char="•"/>
              <a:defRPr/>
            </a:pPr>
            <a:r>
              <a:rPr lang="en-US" sz="1100" i="0" baseline="0" dirty="0">
                <a:latin typeface="Calibri" panose="020F0502020204030204" pitchFamily="34" charset="0"/>
                <a:ea typeface="Arial" charset="0"/>
                <a:cs typeface="Calibri" panose="020F0502020204030204" pitchFamily="34" charset="0"/>
              </a:rPr>
              <a:t>It</a:t>
            </a:r>
            <a:r>
              <a:rPr lang="uk-UA" sz="1100" i="0" baseline="0" dirty="0">
                <a:latin typeface="Calibri" panose="020F0502020204030204" pitchFamily="34" charset="0"/>
                <a:ea typeface="Arial" charset="0"/>
                <a:cs typeface="Calibri" panose="020F0502020204030204" pitchFamily="34" charset="0"/>
              </a:rPr>
              <a:t>’</a:t>
            </a:r>
            <a:r>
              <a:rPr lang="en-US" sz="1100" i="0" baseline="0" dirty="0">
                <a:latin typeface="Calibri" panose="020F0502020204030204" pitchFamily="34" charset="0"/>
                <a:ea typeface="Arial" charset="0"/>
                <a:cs typeface="Calibri" panose="020F0502020204030204" pitchFamily="34" charset="0"/>
              </a:rPr>
              <a:t>s well-known by health professionals and the e-cigarette/tobacco industry alike, m</a:t>
            </a:r>
            <a:r>
              <a:rPr lang="en-US" sz="1100" dirty="0">
                <a:latin typeface="Calibri" panose="020F0502020204030204" pitchFamily="34" charset="0"/>
                <a:ea typeface="Arial" charset="0"/>
                <a:cs typeface="Calibri" panose="020F0502020204030204" pitchFamily="34" charset="0"/>
              </a:rPr>
              <a:t>any current smokers started smoking before adulthood. </a:t>
            </a:r>
          </a:p>
          <a:p>
            <a:pPr marL="289036" indent="-289036" defTabSz="462458">
              <a:buFont typeface="Arial" charset="0"/>
              <a:buChar char="•"/>
              <a:defRPr/>
            </a:pPr>
            <a:r>
              <a:rPr lang="en-US" sz="1100" dirty="0">
                <a:latin typeface="Calibri" panose="020F0502020204030204" pitchFamily="34" charset="0"/>
                <a:ea typeface="Arial" charset="0"/>
                <a:cs typeface="Calibri" panose="020F0502020204030204" pitchFamily="34" charset="0"/>
              </a:rPr>
              <a:t>So if you take</a:t>
            </a:r>
            <a:r>
              <a:rPr lang="en-US" sz="1100" baseline="0" dirty="0">
                <a:latin typeface="Calibri" panose="020F0502020204030204" pitchFamily="34" charset="0"/>
                <a:ea typeface="Arial" charset="0"/>
                <a:cs typeface="Calibri" panose="020F0502020204030204" pitchFamily="34" charset="0"/>
              </a:rPr>
              <a:t> a closer look at e-cigarette/vape pen marketing, you’ll notice the industry’s attempts to make e-cigarettes/vape pens trendy and appealing to youth. </a:t>
            </a:r>
            <a:endParaRPr lang="en-US" sz="1100" dirty="0">
              <a:latin typeface="Calibri" panose="020F0502020204030204" pitchFamily="34" charset="0"/>
              <a:ea typeface="Arial" charset="0"/>
              <a:cs typeface="Calibri" panose="020F0502020204030204" pitchFamily="34" charset="0"/>
            </a:endParaRPr>
          </a:p>
          <a:p>
            <a:endParaRPr lang="en-US" sz="1100" dirty="0">
              <a:latin typeface="Calibri" panose="020F0502020204030204" pitchFamily="34" charset="0"/>
              <a:ea typeface="Arial" charset="0"/>
              <a:cs typeface="Calibri" panose="020F0502020204030204" pitchFamily="34" charset="0"/>
            </a:endParaRPr>
          </a:p>
          <a:p>
            <a:pPr marL="0" marR="0" lvl="0" indent="0" defTabSz="457200" eaLnBrk="1" fontAlgn="auto" latinLnBrk="0" hangingPunct="1">
              <a:lnSpc>
                <a:spcPct val="100000"/>
              </a:lnSpc>
              <a:spcBef>
                <a:spcPts val="0"/>
              </a:spcBef>
              <a:spcAft>
                <a:spcPts val="0"/>
              </a:spcAft>
              <a:buClrTx/>
              <a:buSzTx/>
              <a:buFontTx/>
              <a:buNone/>
              <a:tabLst/>
              <a:defRPr/>
            </a:pPr>
            <a:r>
              <a:rPr lang="en-US" sz="1100" baseline="0" dirty="0">
                <a:latin typeface="Calibri" panose="020F0502020204030204" pitchFamily="34" charset="0"/>
                <a:ea typeface="Arial" charset="0"/>
                <a:cs typeface="Calibri" panose="020F0502020204030204" pitchFamily="34" charset="0"/>
              </a:rPr>
              <a:t>Reference: </a:t>
            </a:r>
          </a:p>
          <a:p>
            <a:r>
              <a:rPr lang="en-US" sz="1100" i="0" u="sng" dirty="0">
                <a:latin typeface="Calibri" panose="020F0502020204030204" pitchFamily="34" charset="0"/>
                <a:ea typeface="Arial" charset="0"/>
                <a:cs typeface="Calibri" panose="020F0502020204030204" pitchFamily="34" charset="0"/>
              </a:rPr>
              <a:t>http://</a:t>
            </a:r>
            <a:r>
              <a:rPr lang="en-US" sz="1100" i="0" u="sng" dirty="0" err="1">
                <a:latin typeface="Calibri" panose="020F0502020204030204" pitchFamily="34" charset="0"/>
                <a:ea typeface="Arial" charset="0"/>
                <a:cs typeface="Calibri" panose="020F0502020204030204" pitchFamily="34" charset="0"/>
              </a:rPr>
              <a:t>www.monitoringthefuture.org</a:t>
            </a:r>
            <a:r>
              <a:rPr lang="en-US" sz="1100" i="0" u="sng" dirty="0">
                <a:latin typeface="Calibri" panose="020F0502020204030204" pitchFamily="34" charset="0"/>
                <a:ea typeface="Arial" charset="0"/>
                <a:cs typeface="Calibri" panose="020F0502020204030204" pitchFamily="34" charset="0"/>
              </a:rPr>
              <a:t>/pubs/monographs/mtf-overview2018.pdf</a:t>
            </a:r>
          </a:p>
          <a:p>
            <a:endParaRPr lang="en-US" sz="1100" i="1" u="sng" dirty="0">
              <a:latin typeface="Calibri" panose="020F0502020204030204" pitchFamily="34" charset="0"/>
              <a:ea typeface="Arial" charset="0"/>
              <a:cs typeface="Calibri" panose="020F0502020204030204" pitchFamily="34" charset="0"/>
            </a:endParaRPr>
          </a:p>
          <a:p>
            <a:r>
              <a:rPr lang="en-US" sz="1100" i="1" u="sng" dirty="0">
                <a:latin typeface="Calibri" panose="020F0502020204030204" pitchFamily="34" charset="0"/>
                <a:ea typeface="Arial" charset="0"/>
                <a:cs typeface="Calibri" panose="020F0502020204030204" pitchFamily="34" charset="0"/>
              </a:rPr>
              <a:t>Image</a:t>
            </a:r>
            <a:r>
              <a:rPr lang="en-US" sz="1100" dirty="0">
                <a:latin typeface="Calibri" panose="020F0502020204030204" pitchFamily="34" charset="0"/>
                <a:ea typeface="Arial" charset="0"/>
                <a:cs typeface="Calibri" panose="020F0502020204030204" pitchFamily="34" charset="0"/>
              </a:rPr>
              <a:t>: https://</a:t>
            </a:r>
            <a:r>
              <a:rPr lang="en-US" sz="1100" dirty="0" err="1">
                <a:latin typeface="Calibri" panose="020F0502020204030204" pitchFamily="34" charset="0"/>
                <a:ea typeface="Arial" charset="0"/>
                <a:cs typeface="Calibri" panose="020F0502020204030204" pitchFamily="34" charset="0"/>
              </a:rPr>
              <a:t>shadowboxmvmnt.com</a:t>
            </a:r>
            <a:r>
              <a:rPr lang="en-US" sz="1100" dirty="0">
                <a:latin typeface="Calibri" panose="020F0502020204030204" pitchFamily="34" charset="0"/>
                <a:ea typeface="Arial" charset="0"/>
                <a:cs typeface="Calibri" panose="020F0502020204030204" pitchFamily="34" charset="0"/>
              </a:rPr>
              <a:t>/wp-content/uploads/YPOUTH-BLOG-HEADER-IMAGE_MVMNT-ARTICLE-1030x687.jpg</a:t>
            </a:r>
          </a:p>
        </p:txBody>
      </p:sp>
    </p:spTree>
    <p:extLst>
      <p:ext uri="{BB962C8B-B14F-4D97-AF65-F5344CB8AC3E}">
        <p14:creationId xmlns:p14="http://schemas.microsoft.com/office/powerpoint/2010/main" val="29485020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i="1" dirty="0">
                <a:latin typeface="Calibri" panose="020F0502020204030204" pitchFamily="34" charset="0"/>
                <a:cs typeface="Calibri" panose="020F0502020204030204" pitchFamily="34" charset="0"/>
              </a:rPr>
              <a:t>Teacher</a:t>
            </a:r>
            <a:r>
              <a:rPr lang="en-US" sz="1100" i="1" baseline="0" dirty="0">
                <a:latin typeface="Calibri" panose="020F0502020204030204" pitchFamily="34" charset="0"/>
                <a:cs typeface="Calibri" panose="020F0502020204030204" pitchFamily="34" charset="0"/>
              </a:rPr>
              <a:t> Talking Points:</a:t>
            </a:r>
          </a:p>
          <a:p>
            <a:pPr marL="171450" indent="-171450">
              <a:buFont typeface="Arial" charset="0"/>
              <a:buChar char="•"/>
            </a:pPr>
            <a:r>
              <a:rPr lang="en-US" sz="1100" dirty="0">
                <a:latin typeface="Calibri" panose="020F0502020204030204" pitchFamily="34" charset="0"/>
                <a:cs typeface="Calibri" panose="020F0502020204030204" pitchFamily="34" charset="0"/>
              </a:rPr>
              <a:t>Let’s look at some actual quotes from the tobacco industry that shows how the</a:t>
            </a:r>
            <a:r>
              <a:rPr lang="en-US" sz="1100" baseline="0" dirty="0">
                <a:latin typeface="Calibri" panose="020F0502020204030204" pitchFamily="34" charset="0"/>
                <a:cs typeface="Calibri" panose="020F0502020204030204" pitchFamily="34" charset="0"/>
              </a:rPr>
              <a:t> really see people your age.</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100" baseline="0" dirty="0">
                <a:latin typeface="Calibri" panose="020F0502020204030204" pitchFamily="34" charset="0"/>
                <a:cs typeface="Calibri" panose="020F0502020204030204" pitchFamily="34" charset="0"/>
              </a:rPr>
              <a:t>(</a:t>
            </a:r>
            <a:r>
              <a:rPr lang="en-US" sz="1100" i="1" baseline="0" dirty="0">
                <a:latin typeface="Calibri" panose="020F0502020204030204" pitchFamily="34" charset="0"/>
                <a:cs typeface="Calibri" panose="020F0502020204030204" pitchFamily="34" charset="0"/>
              </a:rPr>
              <a:t>Click)</a:t>
            </a:r>
            <a:r>
              <a:rPr lang="en-US" sz="1100" i="0" baseline="0" dirty="0">
                <a:latin typeface="Calibri" panose="020F0502020204030204" pitchFamily="34" charset="0"/>
                <a:cs typeface="Calibri" panose="020F0502020204030204" pitchFamily="34" charset="0"/>
              </a:rPr>
              <a:t> </a:t>
            </a:r>
            <a:r>
              <a:rPr lang="en-US" sz="1100" b="0" i="1" baseline="0" dirty="0">
                <a:solidFill>
                  <a:srgbClr val="660800"/>
                </a:solidFill>
                <a:latin typeface="Calibri" panose="020F0502020204030204" pitchFamily="34" charset="0"/>
                <a:ea typeface="Lucida Sans Typewriter Oblique" charset="0"/>
                <a:cs typeface="Calibri" panose="020F0502020204030204" pitchFamily="34" charset="0"/>
              </a:rPr>
              <a:t>T</a:t>
            </a:r>
            <a:r>
              <a:rPr lang="en-US" sz="1100" b="0" i="0" dirty="0">
                <a:solidFill>
                  <a:srgbClr val="660800"/>
                </a:solidFill>
                <a:latin typeface="Calibri" panose="020F0502020204030204" pitchFamily="34" charset="0"/>
                <a:ea typeface="Lucida Sans Typewriter Oblique" charset="0"/>
                <a:cs typeface="Calibri" panose="020F0502020204030204" pitchFamily="34" charset="0"/>
              </a:rPr>
              <a:t>oday's teen-ager is tomorrow's potential regular customer and the overwhelming majority of smokers first begin to smoke while in their teens.</a:t>
            </a:r>
            <a:endParaRPr lang="en-US" sz="1100" b="0" i="0" baseline="0" dirty="0">
              <a:latin typeface="Calibri" panose="020F0502020204030204" pitchFamily="34" charset="0"/>
              <a:cs typeface="Calibri" panose="020F0502020204030204"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100" b="0" baseline="0" dirty="0">
                <a:latin typeface="Calibri" panose="020F0502020204030204" pitchFamily="34" charset="0"/>
                <a:cs typeface="Calibri" panose="020F0502020204030204" pitchFamily="34" charset="0"/>
              </a:rPr>
              <a:t>(</a:t>
            </a:r>
            <a:r>
              <a:rPr lang="en-US" sz="1100" b="0" i="1" baseline="0" dirty="0">
                <a:latin typeface="Calibri" panose="020F0502020204030204" pitchFamily="34" charset="0"/>
                <a:cs typeface="Calibri" panose="020F0502020204030204" pitchFamily="34" charset="0"/>
              </a:rPr>
              <a:t>Click)</a:t>
            </a:r>
            <a:r>
              <a:rPr lang="en-US" sz="1100" b="0" i="0" baseline="0" dirty="0">
                <a:latin typeface="Calibri" panose="020F0502020204030204" pitchFamily="34" charset="0"/>
                <a:cs typeface="Calibri" panose="020F0502020204030204" pitchFamily="34" charset="0"/>
              </a:rPr>
              <a:t> </a:t>
            </a:r>
            <a:r>
              <a:rPr lang="en-US" sz="1100" b="0" i="0" dirty="0">
                <a:solidFill>
                  <a:srgbClr val="660800"/>
                </a:solidFill>
                <a:latin typeface="Calibri" panose="020F0502020204030204" pitchFamily="34" charset="0"/>
                <a:ea typeface="Lucida Sans Typewriter Oblique" charset="0"/>
                <a:cs typeface="Calibri" panose="020F0502020204030204" pitchFamily="34" charset="0"/>
              </a:rPr>
              <a:t>At least a part of the success of Marlboro Red during its most rapid growth period was because it became the brand of choice among teenagers who then stuck with it as they grew older. </a:t>
            </a:r>
            <a:endParaRPr lang="en-US" sz="1100" b="0" i="0" baseline="0" dirty="0">
              <a:latin typeface="Calibri" panose="020F0502020204030204" pitchFamily="34" charset="0"/>
              <a:cs typeface="Calibri" panose="020F0502020204030204"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endParaRPr lang="en-US" sz="1100" baseline="0" dirty="0">
              <a:latin typeface="Calibri" panose="020F0502020204030204" pitchFamily="34" charset="0"/>
              <a:cs typeface="Calibri" panose="020F0502020204030204" pitchFamily="34" charset="0"/>
            </a:endParaRPr>
          </a:p>
          <a:p>
            <a:r>
              <a:rPr lang="en-US" sz="1100" dirty="0">
                <a:latin typeface="Calibri" panose="020F0502020204030204" pitchFamily="34" charset="0"/>
                <a:cs typeface="Calibri" panose="020F0502020204030204" pitchFamily="34" charset="0"/>
              </a:rPr>
              <a:t>[Sources:</a:t>
            </a:r>
            <a:r>
              <a:rPr lang="en-US" sz="1100" baseline="0" dirty="0">
                <a:latin typeface="Calibri" panose="020F0502020204030204" pitchFamily="34" charset="0"/>
                <a:cs typeface="Calibri" panose="020F0502020204030204" pitchFamily="34" charset="0"/>
              </a:rPr>
              <a:t> </a:t>
            </a:r>
          </a:p>
          <a:p>
            <a:r>
              <a:rPr lang="en-US" sz="1100" dirty="0">
                <a:latin typeface="Calibri" panose="020F0502020204030204" pitchFamily="34" charset="0"/>
                <a:cs typeface="Calibri" panose="020F0502020204030204" pitchFamily="34" charset="0"/>
              </a:rPr>
              <a:t>Quote</a:t>
            </a:r>
            <a:r>
              <a:rPr lang="en-US" sz="1100" baseline="0" dirty="0">
                <a:latin typeface="Calibri" panose="020F0502020204030204" pitchFamily="34" charset="0"/>
                <a:cs typeface="Calibri" panose="020F0502020204030204" pitchFamily="34" charset="0"/>
              </a:rPr>
              <a:t> 3: </a:t>
            </a:r>
            <a:r>
              <a:rPr lang="en-US" sz="1100" kern="1200" dirty="0">
                <a:solidFill>
                  <a:schemeClr val="tx1"/>
                </a:solidFill>
                <a:effectLst/>
                <a:latin typeface="Calibri" panose="020F0502020204030204" pitchFamily="34" charset="0"/>
                <a:ea typeface="+mn-ea"/>
                <a:cs typeface="Calibri" panose="020F0502020204030204" pitchFamily="34" charset="0"/>
              </a:rPr>
              <a:t>1999 Philip Morris report, "Five-Year Trends 1988-1992." Bates No. 2044895379-484 </a:t>
            </a:r>
          </a:p>
          <a:p>
            <a:r>
              <a:rPr lang="en-US" sz="1100" kern="1200" dirty="0">
                <a:solidFill>
                  <a:schemeClr val="tx1"/>
                </a:solidFill>
                <a:effectLst/>
                <a:latin typeface="Calibri" panose="020F0502020204030204" pitchFamily="34" charset="0"/>
                <a:ea typeface="+mn-ea"/>
                <a:cs typeface="Calibri" panose="020F0502020204030204" pitchFamily="34" charset="0"/>
              </a:rPr>
              <a:t>Quote</a:t>
            </a:r>
            <a:r>
              <a:rPr lang="en-US" sz="1100" kern="1200" baseline="0" dirty="0">
                <a:solidFill>
                  <a:schemeClr val="tx1"/>
                </a:solidFill>
                <a:effectLst/>
                <a:latin typeface="Calibri" panose="020F0502020204030204" pitchFamily="34" charset="0"/>
                <a:ea typeface="+mn-ea"/>
                <a:cs typeface="Calibri" panose="020F0502020204030204" pitchFamily="34" charset="0"/>
              </a:rPr>
              <a:t> 4: </a:t>
            </a:r>
            <a:r>
              <a:rPr lang="en-US" sz="1100" kern="1200" dirty="0">
                <a:solidFill>
                  <a:schemeClr val="tx1"/>
                </a:solidFill>
                <a:effectLst/>
                <a:latin typeface="Calibri" panose="020F0502020204030204" pitchFamily="34" charset="0"/>
                <a:ea typeface="+mn-ea"/>
                <a:cs typeface="Calibri" panose="020F0502020204030204" pitchFamily="34" charset="0"/>
              </a:rPr>
              <a:t>September 30, 1974 R.J. Reynolds Tobacco Co. marketing plan presented to the company's board of directors. Bates No. 501421310-1335]</a:t>
            </a:r>
          </a:p>
          <a:p>
            <a:endParaRPr lang="en-US" sz="1100" kern="1200" dirty="0">
              <a:solidFill>
                <a:schemeClr val="tx1"/>
              </a:solidFill>
              <a:effectLst/>
              <a:latin typeface="Calibri" panose="020F0502020204030204" pitchFamily="34" charset="0"/>
              <a:ea typeface="+mn-ea"/>
              <a:cs typeface="Calibri" panose="020F0502020204030204" pitchFamily="34" charset="0"/>
            </a:endParaRPr>
          </a:p>
          <a:p>
            <a:pPr marL="0" marR="0" lvl="0" indent="0" algn="l" defTabSz="457106" rtl="0" eaLnBrk="1" fontAlgn="auto" latinLnBrk="0" hangingPunct="1">
              <a:lnSpc>
                <a:spcPct val="100000"/>
              </a:lnSpc>
              <a:spcBef>
                <a:spcPts val="0"/>
              </a:spcBef>
              <a:spcAft>
                <a:spcPts val="0"/>
              </a:spcAft>
              <a:buClrTx/>
              <a:buSzTx/>
              <a:buFontTx/>
              <a:buNone/>
              <a:tabLst/>
              <a:defRPr/>
            </a:pPr>
            <a:r>
              <a:rPr lang="en-US" sz="1100" dirty="0">
                <a:latin typeface="Calibri" panose="020F0502020204030204" pitchFamily="34" charset="0"/>
                <a:cs typeface="Calibri" panose="020F0502020204030204" pitchFamily="34" charset="0"/>
              </a:rPr>
              <a:t>Image Credit: </a:t>
            </a:r>
            <a:r>
              <a:rPr lang="en-US" sz="1100" dirty="0" err="1">
                <a:latin typeface="Calibri" panose="020F0502020204030204" pitchFamily="34" charset="0"/>
                <a:cs typeface="Calibri" panose="020F0502020204030204" pitchFamily="34" charset="0"/>
              </a:rPr>
              <a:t>Canva.com</a:t>
            </a:r>
            <a:endParaRPr lang="en-US" sz="1100" dirty="0">
              <a:latin typeface="Calibri" panose="020F0502020204030204" pitchFamily="34" charset="0"/>
              <a:cs typeface="Calibri" panose="020F0502020204030204" pitchFamily="34" charset="0"/>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565D7B-3064-8C4C-981F-C5713E490D5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876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i="1" dirty="0">
                <a:latin typeface="Calibri" panose="020F0502020204030204" pitchFamily="34" charset="0"/>
                <a:cs typeface="Calibri" panose="020F0502020204030204" pitchFamily="34" charset="0"/>
              </a:rPr>
              <a:t>Teacher</a:t>
            </a:r>
            <a:r>
              <a:rPr lang="en-US" sz="1100" i="1" baseline="0" dirty="0">
                <a:latin typeface="Calibri" panose="020F0502020204030204" pitchFamily="34" charset="0"/>
                <a:cs typeface="Calibri" panose="020F0502020204030204" pitchFamily="34" charset="0"/>
              </a:rPr>
              <a:t> Talking Points:</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100" b="0" baseline="0" dirty="0">
                <a:latin typeface="Calibri" panose="020F0502020204030204" pitchFamily="34" charset="0"/>
                <a:cs typeface="Calibri" panose="020F0502020204030204" pitchFamily="34" charset="0"/>
              </a:rPr>
              <a:t>(</a:t>
            </a:r>
            <a:r>
              <a:rPr lang="en-US" sz="1100" b="0" i="1" baseline="0" dirty="0">
                <a:latin typeface="Calibri" panose="020F0502020204030204" pitchFamily="34" charset="0"/>
                <a:cs typeface="Calibri" panose="020F0502020204030204" pitchFamily="34" charset="0"/>
              </a:rPr>
              <a:t>Click)</a:t>
            </a:r>
            <a:r>
              <a:rPr lang="en-US" sz="1100" b="0" i="0" baseline="0" dirty="0">
                <a:latin typeface="Calibri" panose="020F0502020204030204" pitchFamily="34" charset="0"/>
                <a:cs typeface="Calibri" panose="020F0502020204030204" pitchFamily="34" charset="0"/>
              </a:rPr>
              <a:t> </a:t>
            </a:r>
            <a:r>
              <a:rPr lang="en-US" sz="1100" b="0" i="0" dirty="0">
                <a:solidFill>
                  <a:srgbClr val="660800"/>
                </a:solidFill>
                <a:latin typeface="Calibri" panose="020F0502020204030204" pitchFamily="34" charset="0"/>
                <a:ea typeface="Lucida Sans Typewriter Oblique" charset="0"/>
                <a:cs typeface="Calibri" panose="020F0502020204030204" pitchFamily="34" charset="0"/>
              </a:rPr>
              <a:t>The ability to attract new smokers and develop them into a young adult franchise is key to brand development.</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100" b="0" baseline="0" dirty="0">
                <a:latin typeface="Calibri" panose="020F0502020204030204" pitchFamily="34" charset="0"/>
                <a:cs typeface="Calibri" panose="020F0502020204030204" pitchFamily="34" charset="0"/>
              </a:rPr>
              <a:t>(</a:t>
            </a:r>
            <a:r>
              <a:rPr lang="en-US" sz="1100" b="0" i="1" baseline="0" dirty="0">
                <a:latin typeface="Calibri" panose="020F0502020204030204" pitchFamily="34" charset="0"/>
                <a:cs typeface="Calibri" panose="020F0502020204030204" pitchFamily="34" charset="0"/>
              </a:rPr>
              <a:t>Click)</a:t>
            </a:r>
            <a:r>
              <a:rPr lang="en-US" sz="1100" b="0" i="0" baseline="0" dirty="0">
                <a:latin typeface="Calibri" panose="020F0502020204030204" pitchFamily="34" charset="0"/>
                <a:cs typeface="Calibri" panose="020F0502020204030204" pitchFamily="34" charset="0"/>
              </a:rPr>
              <a:t> </a:t>
            </a:r>
            <a:r>
              <a:rPr lang="en-US" sz="1100" b="0" i="0" dirty="0">
                <a:solidFill>
                  <a:srgbClr val="660800"/>
                </a:solidFill>
                <a:latin typeface="Calibri" panose="020F0502020204030204" pitchFamily="34" charset="0"/>
                <a:ea typeface="Lucida Sans Typewriter Oblique" charset="0"/>
                <a:cs typeface="Calibri" panose="020F0502020204030204" pitchFamily="34" charset="0"/>
              </a:rPr>
              <a:t>They represent tomorrow's cigarette business. . . As this 14-24 age group matures, they will account for a key share of the total cigarette volume -- for at least the next 25 years.</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100" b="0" i="0" baseline="0" dirty="0">
                <a:solidFill>
                  <a:srgbClr val="660800"/>
                </a:solidFill>
                <a:latin typeface="Calibri" panose="020F0502020204030204" pitchFamily="34" charset="0"/>
                <a:ea typeface="Lucida Sans Typewriter Oblique" charset="0"/>
                <a:cs typeface="Calibri" panose="020F0502020204030204" pitchFamily="34" charset="0"/>
              </a:rPr>
              <a:t>How do you feel about you and others your age being talked about in this way?</a:t>
            </a:r>
            <a:endParaRPr lang="en-US" sz="1100" baseline="0" dirty="0">
              <a:latin typeface="Calibri" panose="020F0502020204030204" pitchFamily="34" charset="0"/>
              <a:cs typeface="Calibri" panose="020F0502020204030204" pitchFamily="34" charset="0"/>
            </a:endParaRPr>
          </a:p>
          <a:p>
            <a:endParaRPr lang="en-US" sz="1100" dirty="0">
              <a:latin typeface="Calibri" panose="020F0502020204030204" pitchFamily="34" charset="0"/>
              <a:cs typeface="Calibri" panose="020F0502020204030204" pitchFamily="34" charset="0"/>
            </a:endParaRPr>
          </a:p>
          <a:p>
            <a:r>
              <a:rPr lang="en-US" sz="1100" dirty="0">
                <a:latin typeface="Calibri" panose="020F0502020204030204" pitchFamily="34" charset="0"/>
                <a:cs typeface="Calibri" panose="020F0502020204030204" pitchFamily="34" charset="0"/>
              </a:rPr>
              <a:t>[Sources:</a:t>
            </a:r>
            <a:r>
              <a:rPr lang="en-US" sz="1100" baseline="0" dirty="0">
                <a:latin typeface="Calibri" panose="020F0502020204030204" pitchFamily="34" charset="0"/>
                <a:cs typeface="Calibri" panose="020F0502020204030204" pitchFamily="34" charset="0"/>
              </a:rPr>
              <a:t> </a:t>
            </a:r>
          </a:p>
          <a:p>
            <a:r>
              <a:rPr lang="en-US" sz="1100" dirty="0">
                <a:latin typeface="Calibri" panose="020F0502020204030204" pitchFamily="34" charset="0"/>
                <a:cs typeface="Calibri" panose="020F0502020204030204" pitchFamily="34" charset="0"/>
              </a:rPr>
              <a:t>Quote</a:t>
            </a:r>
            <a:r>
              <a:rPr lang="en-US" sz="1100" baseline="0" dirty="0">
                <a:latin typeface="Calibri" panose="020F0502020204030204" pitchFamily="34" charset="0"/>
                <a:cs typeface="Calibri" panose="020F0502020204030204" pitchFamily="34" charset="0"/>
              </a:rPr>
              <a:t> 3: </a:t>
            </a:r>
            <a:r>
              <a:rPr lang="en-US" sz="1100" kern="1200" dirty="0">
                <a:solidFill>
                  <a:schemeClr val="tx1"/>
                </a:solidFill>
                <a:effectLst/>
                <a:latin typeface="Calibri" panose="020F0502020204030204" pitchFamily="34" charset="0"/>
                <a:ea typeface="+mn-ea"/>
                <a:cs typeface="Calibri" panose="020F0502020204030204" pitchFamily="34" charset="0"/>
              </a:rPr>
              <a:t>1999 Philip Morris report, "Five-Year Trends 1988-1992." Bates No. 2044895379-484 </a:t>
            </a:r>
          </a:p>
          <a:p>
            <a:r>
              <a:rPr lang="en-US" sz="1100" kern="1200" dirty="0">
                <a:solidFill>
                  <a:schemeClr val="tx1"/>
                </a:solidFill>
                <a:effectLst/>
                <a:latin typeface="Calibri" panose="020F0502020204030204" pitchFamily="34" charset="0"/>
                <a:ea typeface="+mn-ea"/>
                <a:cs typeface="Calibri" panose="020F0502020204030204" pitchFamily="34" charset="0"/>
              </a:rPr>
              <a:t>Quote</a:t>
            </a:r>
            <a:r>
              <a:rPr lang="en-US" sz="1100" kern="1200" baseline="0" dirty="0">
                <a:solidFill>
                  <a:schemeClr val="tx1"/>
                </a:solidFill>
                <a:effectLst/>
                <a:latin typeface="Calibri" panose="020F0502020204030204" pitchFamily="34" charset="0"/>
                <a:ea typeface="+mn-ea"/>
                <a:cs typeface="Calibri" panose="020F0502020204030204" pitchFamily="34" charset="0"/>
              </a:rPr>
              <a:t> 4: </a:t>
            </a:r>
            <a:r>
              <a:rPr lang="en-US" sz="1100" kern="1200" dirty="0">
                <a:solidFill>
                  <a:schemeClr val="tx1"/>
                </a:solidFill>
                <a:effectLst/>
                <a:latin typeface="Calibri" panose="020F0502020204030204" pitchFamily="34" charset="0"/>
                <a:ea typeface="+mn-ea"/>
                <a:cs typeface="Calibri" panose="020F0502020204030204" pitchFamily="34" charset="0"/>
              </a:rPr>
              <a:t>September 30, 1974 R.J. Reynolds Tobacco Co. marketing plan presented to the company's board of directors. Bates No. 501421310-1335]</a:t>
            </a:r>
            <a:endParaRPr lang="en-US" sz="1100" dirty="0">
              <a:latin typeface="Calibri" panose="020F0502020204030204" pitchFamily="34" charset="0"/>
              <a:cs typeface="Calibri" panose="020F0502020204030204" pitchFamily="34" charset="0"/>
            </a:endParaRPr>
          </a:p>
          <a:p>
            <a:pPr marL="171450" indent="-171450">
              <a:buFont typeface="Arial" charset="0"/>
              <a:buChar char="•"/>
            </a:pPr>
            <a:endParaRPr lang="en-US" sz="1100" dirty="0">
              <a:latin typeface="Calibri" panose="020F0502020204030204" pitchFamily="34" charset="0"/>
              <a:cs typeface="Calibri" panose="020F0502020204030204" pitchFamily="34" charset="0"/>
            </a:endParaRPr>
          </a:p>
          <a:p>
            <a:pPr marL="0" marR="0" lvl="0" indent="0" algn="l" defTabSz="457106" rtl="0" eaLnBrk="1" fontAlgn="auto" latinLnBrk="0" hangingPunct="1">
              <a:lnSpc>
                <a:spcPct val="100000"/>
              </a:lnSpc>
              <a:spcBef>
                <a:spcPts val="0"/>
              </a:spcBef>
              <a:spcAft>
                <a:spcPts val="0"/>
              </a:spcAft>
              <a:buClrTx/>
              <a:buSzTx/>
              <a:buFont typeface="Arial" charset="0"/>
              <a:buNone/>
              <a:tabLst/>
              <a:defRPr/>
            </a:pPr>
            <a:r>
              <a:rPr lang="en-US" sz="1100" dirty="0">
                <a:latin typeface="Calibri" panose="020F0502020204030204" pitchFamily="34" charset="0"/>
                <a:cs typeface="Calibri" panose="020F0502020204030204" pitchFamily="34" charset="0"/>
              </a:rPr>
              <a:t>Image Credit: </a:t>
            </a:r>
            <a:r>
              <a:rPr lang="en-US" sz="1100" dirty="0" err="1">
                <a:latin typeface="Calibri" panose="020F0502020204030204" pitchFamily="34" charset="0"/>
                <a:cs typeface="Calibri" panose="020F0502020204030204" pitchFamily="34" charset="0"/>
              </a:rPr>
              <a:t>Canva.com</a:t>
            </a:r>
            <a:endParaRPr lang="en-US" sz="1100" dirty="0">
              <a:latin typeface="Calibri" panose="020F0502020204030204" pitchFamily="34" charset="0"/>
              <a:cs typeface="Calibri" panose="020F0502020204030204" pitchFamily="34" charset="0"/>
            </a:endParaRPr>
          </a:p>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565D7B-3064-8C4C-981F-C5713E490D5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85277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200" eaLnBrk="1" fontAlgn="auto" latinLnBrk="0" hangingPunct="1">
              <a:lnSpc>
                <a:spcPct val="100000"/>
              </a:lnSpc>
              <a:spcBef>
                <a:spcPts val="0"/>
              </a:spcBef>
              <a:spcAft>
                <a:spcPts val="0"/>
              </a:spcAft>
              <a:buClrTx/>
              <a:buSzTx/>
              <a:buFont typeface="Arial" charset="0"/>
              <a:buNone/>
              <a:tabLst/>
              <a:defRPr/>
            </a:pPr>
            <a:r>
              <a:rPr lang="en-US" sz="1100" i="1" baseline="0" dirty="0">
                <a:latin typeface="Calibri" panose="020F0502020204030204" pitchFamily="34" charset="0"/>
                <a:cs typeface="Calibri" panose="020F0502020204030204" pitchFamily="34" charset="0"/>
              </a:rPr>
              <a:t>Teacher Talking Points:</a:t>
            </a:r>
          </a:p>
          <a:p>
            <a:pPr marL="285750" marR="0" indent="-285750" defTabSz="457200" eaLnBrk="1" fontAlgn="auto" latinLnBrk="0" hangingPunct="1">
              <a:lnSpc>
                <a:spcPct val="100000"/>
              </a:lnSpc>
              <a:spcBef>
                <a:spcPts val="0"/>
              </a:spcBef>
              <a:spcAft>
                <a:spcPts val="0"/>
              </a:spcAft>
              <a:buClrTx/>
              <a:buSzTx/>
              <a:buFont typeface="Arial" charset="0"/>
              <a:buChar char="•"/>
              <a:tabLst/>
              <a:defRPr/>
            </a:pPr>
            <a:r>
              <a:rPr lang="en-US" sz="1100" dirty="0">
                <a:latin typeface="Calibri" panose="020F0502020204030204" pitchFamily="34" charset="0"/>
                <a:cs typeface="Calibri" panose="020F0502020204030204" pitchFamily="34" charset="0"/>
              </a:rPr>
              <a:t>Imagine again that you are a tobacco executive, how would</a:t>
            </a:r>
            <a:r>
              <a:rPr lang="en-US" sz="1100" baseline="0" dirty="0">
                <a:latin typeface="Calibri" panose="020F0502020204030204" pitchFamily="34" charset="0"/>
                <a:cs typeface="Calibri" panose="020F0502020204030204" pitchFamily="34" charset="0"/>
              </a:rPr>
              <a:t> you try to lure in new, younger customers so that you can continue to make big profits?</a:t>
            </a:r>
            <a:endParaRPr lang="en-US" sz="1100" dirty="0">
              <a:latin typeface="Calibri" panose="020F0502020204030204" pitchFamily="34" charset="0"/>
              <a:cs typeface="Calibri" panose="020F0502020204030204" pitchFamily="34" charset="0"/>
            </a:endParaRPr>
          </a:p>
          <a:p>
            <a:pPr marL="285750" marR="0" indent="-285750" defTabSz="457200" eaLnBrk="1" fontAlgn="auto" latinLnBrk="0" hangingPunct="1">
              <a:lnSpc>
                <a:spcPct val="100000"/>
              </a:lnSpc>
              <a:spcBef>
                <a:spcPts val="0"/>
              </a:spcBef>
              <a:spcAft>
                <a:spcPts val="0"/>
              </a:spcAft>
              <a:buClrTx/>
              <a:buSzTx/>
              <a:buFont typeface="Arial" charset="0"/>
              <a:buChar char="•"/>
              <a:tabLst/>
              <a:defRPr/>
            </a:pPr>
            <a:r>
              <a:rPr lang="en-US" sz="1100" dirty="0">
                <a:latin typeface="Calibri" panose="020F0502020204030204" pitchFamily="34" charset="0"/>
                <a:cs typeface="Calibri" panose="020F0502020204030204" pitchFamily="34" charset="0"/>
              </a:rPr>
              <a:t>So, if you take</a:t>
            </a:r>
            <a:r>
              <a:rPr lang="en-US" sz="1100" baseline="0" dirty="0">
                <a:latin typeface="Calibri" panose="020F0502020204030204" pitchFamily="34" charset="0"/>
                <a:cs typeface="Calibri" panose="020F0502020204030204" pitchFamily="34" charset="0"/>
              </a:rPr>
              <a:t> a closer look at e-cig marketing, you’ll notice the industry’s attempts to make e-cigs/vapes trendy and appealing to young people</a:t>
            </a:r>
          </a:p>
          <a:p>
            <a:pPr marL="285750" marR="0" indent="-285750" defTabSz="457200" eaLnBrk="1" fontAlgn="auto" latinLnBrk="0" hangingPunct="1">
              <a:lnSpc>
                <a:spcPct val="100000"/>
              </a:lnSpc>
              <a:spcBef>
                <a:spcPts val="0"/>
              </a:spcBef>
              <a:spcAft>
                <a:spcPts val="0"/>
              </a:spcAft>
              <a:buClrTx/>
              <a:buSzTx/>
              <a:buFont typeface="Arial" charset="0"/>
              <a:buChar char="•"/>
              <a:tabLst/>
              <a:defRPr/>
            </a:pPr>
            <a:endParaRPr lang="en-US" sz="1100" baseline="0" dirty="0">
              <a:latin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 typeface="Arial" charset="0"/>
              <a:buNone/>
              <a:tabLst/>
              <a:defRPr/>
            </a:pPr>
            <a:r>
              <a:rPr lang="en-US" sz="1100" dirty="0">
                <a:latin typeface="Calibri" panose="020F0502020204030204" pitchFamily="34" charset="0"/>
                <a:cs typeface="Calibri" panose="020F0502020204030204" pitchFamily="34" charset="0"/>
              </a:rPr>
              <a:t>Image Credit: </a:t>
            </a:r>
            <a:r>
              <a:rPr lang="en-US" sz="1100" dirty="0" err="1">
                <a:latin typeface="Calibri" panose="020F0502020204030204" pitchFamily="34" charset="0"/>
                <a:cs typeface="Calibri" panose="020F0502020204030204" pitchFamily="34" charset="0"/>
              </a:rPr>
              <a:t>Canva.com</a:t>
            </a:r>
            <a:endParaRPr lang="en-US" sz="1100" dirty="0">
              <a:latin typeface="Calibri" panose="020F0502020204030204" pitchFamily="34" charset="0"/>
              <a:cs typeface="Calibri" panose="020F0502020204030204" pitchFamily="34" charset="0"/>
            </a:endParaRPr>
          </a:p>
          <a:p>
            <a:pPr marL="285750" marR="0" indent="-285750" defTabSz="457200" eaLnBrk="1" fontAlgn="auto" latinLnBrk="0" hangingPunct="1">
              <a:lnSpc>
                <a:spcPct val="100000"/>
              </a:lnSpc>
              <a:spcBef>
                <a:spcPts val="0"/>
              </a:spcBef>
              <a:spcAft>
                <a:spcPts val="0"/>
              </a:spcAft>
              <a:buClrTx/>
              <a:buSzTx/>
              <a:buFont typeface="Arial" charset="0"/>
              <a:buChar char="•"/>
              <a:tabLst/>
              <a:defRPr/>
            </a:pPr>
            <a:endParaRPr lang="en-US" dirty="0"/>
          </a:p>
        </p:txBody>
      </p:sp>
    </p:spTree>
    <p:extLst>
      <p:ext uri="{BB962C8B-B14F-4D97-AF65-F5344CB8AC3E}">
        <p14:creationId xmlns:p14="http://schemas.microsoft.com/office/powerpoint/2010/main" val="11582191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900" i="1" dirty="0">
                <a:latin typeface="Calibri" panose="020F0502020204030204" pitchFamily="34" charset="0"/>
                <a:ea typeface="Arial" charset="0"/>
                <a:cs typeface="Calibri" panose="020F0502020204030204" pitchFamily="34" charset="0"/>
              </a:rPr>
              <a:t>Teacher</a:t>
            </a:r>
            <a:r>
              <a:rPr lang="en-US" sz="900" i="1" baseline="0" dirty="0">
                <a:latin typeface="Calibri" panose="020F0502020204030204" pitchFamily="34" charset="0"/>
                <a:ea typeface="Arial" charset="0"/>
                <a:cs typeface="Calibri" panose="020F0502020204030204" pitchFamily="34" charset="0"/>
              </a:rPr>
              <a:t> Talking Points:</a:t>
            </a:r>
            <a:endParaRPr lang="en-US" sz="900" i="1" dirty="0">
              <a:latin typeface="Calibri" panose="020F0502020204030204" pitchFamily="34" charset="0"/>
              <a:ea typeface="Arial" charset="0"/>
              <a:cs typeface="Calibri" panose="020F0502020204030204" pitchFamily="34" charset="0"/>
            </a:endParaRPr>
          </a:p>
          <a:p>
            <a:pPr marL="285750" lvl="2" indent="-285750">
              <a:buFont typeface="Arial" charset="0"/>
              <a:buChar char="•"/>
            </a:pPr>
            <a:r>
              <a:rPr lang="en-US" sz="900" baseline="0" dirty="0">
                <a:latin typeface="Calibri" panose="020F0502020204030204" pitchFamily="34" charset="0"/>
                <a:ea typeface="Arial" charset="0"/>
                <a:cs typeface="Calibri" panose="020F0502020204030204" pitchFamily="34" charset="0"/>
              </a:rPr>
              <a:t>Earlier we discussed how pod-based companies have fruity and sweet flavor pods along with colors. </a:t>
            </a:r>
          </a:p>
          <a:p>
            <a:pPr marL="285750" lvl="2" indent="-285750">
              <a:buFont typeface="Arial" charset="0"/>
              <a:buChar char="•"/>
            </a:pPr>
            <a:r>
              <a:rPr lang="en-US" sz="900" baseline="0" dirty="0">
                <a:latin typeface="Calibri" panose="020F0502020204030204" pitchFamily="34" charset="0"/>
                <a:ea typeface="Arial" charset="0"/>
                <a:cs typeface="Calibri" panose="020F0502020204030204" pitchFamily="34" charset="0"/>
              </a:rPr>
              <a:t>(</a:t>
            </a:r>
            <a:r>
              <a:rPr lang="en-US" sz="900" i="1" baseline="0" dirty="0">
                <a:latin typeface="Calibri" panose="020F0502020204030204" pitchFamily="34" charset="0"/>
                <a:ea typeface="Arial" charset="0"/>
                <a:cs typeface="Calibri" panose="020F0502020204030204" pitchFamily="34" charset="0"/>
              </a:rPr>
              <a:t>Click</a:t>
            </a:r>
            <a:r>
              <a:rPr lang="en-US" sz="900" baseline="0" dirty="0">
                <a:latin typeface="Calibri" panose="020F0502020204030204" pitchFamily="34" charset="0"/>
                <a:ea typeface="Arial" charset="0"/>
                <a:cs typeface="Calibri" panose="020F0502020204030204" pitchFamily="34" charset="0"/>
              </a:rPr>
              <a:t>) </a:t>
            </a:r>
            <a:r>
              <a:rPr lang="en-US" sz="900" i="0" baseline="0" dirty="0">
                <a:latin typeface="Calibri" panose="020F0502020204030204" pitchFamily="34" charset="0"/>
                <a:ea typeface="Arial" charset="0"/>
                <a:cs typeface="Calibri" panose="020F0502020204030204" pitchFamily="34" charset="0"/>
              </a:rPr>
              <a:t>Why would there be over 15,500 e-juice flavor options such as Banana Butt and Honey Doo Doo? </a:t>
            </a:r>
          </a:p>
          <a:p>
            <a:pPr marL="285750" lvl="2" indent="-285750">
              <a:buFont typeface="Arial" charset="0"/>
              <a:buChar char="•"/>
            </a:pPr>
            <a:r>
              <a:rPr lang="en-US" sz="900" i="0" baseline="0" dirty="0">
                <a:latin typeface="Calibri" panose="020F0502020204030204" pitchFamily="34" charset="0"/>
                <a:ea typeface="Arial" charset="0"/>
                <a:cs typeface="Calibri" panose="020F0502020204030204" pitchFamily="34" charset="0"/>
              </a:rPr>
              <a:t>It’s important to be aware that this is another example of the pod-based companies following well-known advertising strategies from Big Tobacco’s playbook. </a:t>
            </a:r>
          </a:p>
          <a:p>
            <a:pPr marL="285750" lvl="2" indent="-285750">
              <a:buFont typeface="Arial" charset="0"/>
              <a:buChar char="•"/>
            </a:pPr>
            <a:r>
              <a:rPr lang="en-US" sz="900" i="0" baseline="0" dirty="0">
                <a:latin typeface="Calibri" panose="020F0502020204030204" pitchFamily="34" charset="0"/>
                <a:ea typeface="Arial" charset="0"/>
                <a:cs typeface="Calibri" panose="020F0502020204030204" pitchFamily="34" charset="0"/>
              </a:rPr>
              <a:t>They know that flavors are a great way to attract young costumers because they are the group most interested in sweet flavors and bright colors. </a:t>
            </a:r>
          </a:p>
          <a:p>
            <a:pPr marL="285750" marR="0" lvl="2" indent="-285750" defTabSz="457200" eaLnBrk="1" fontAlgn="auto" latinLnBrk="0" hangingPunct="1">
              <a:lnSpc>
                <a:spcPct val="100000"/>
              </a:lnSpc>
              <a:spcBef>
                <a:spcPts val="0"/>
              </a:spcBef>
              <a:spcAft>
                <a:spcPts val="0"/>
              </a:spcAft>
              <a:buClrTx/>
              <a:buSzTx/>
              <a:buFont typeface="Arial" charset="0"/>
              <a:buChar char="•"/>
              <a:tabLst/>
              <a:defRPr/>
            </a:pPr>
            <a:r>
              <a:rPr lang="en-US" sz="900" i="0" baseline="0" dirty="0">
                <a:latin typeface="Calibri" panose="020F0502020204030204" pitchFamily="34" charset="0"/>
                <a:ea typeface="Arial" charset="0"/>
                <a:cs typeface="Calibri" panose="020F0502020204030204" pitchFamily="34" charset="0"/>
              </a:rPr>
              <a:t>This tactic is so effective that flavored </a:t>
            </a:r>
            <a:r>
              <a:rPr lang="en-US" sz="900" baseline="0" dirty="0">
                <a:latin typeface="Calibri" panose="020F0502020204030204" pitchFamily="34" charset="0"/>
                <a:ea typeface="Arial" charset="0"/>
                <a:cs typeface="Calibri" panose="020F0502020204030204" pitchFamily="34" charset="0"/>
              </a:rPr>
              <a:t>cigarettes have been banned since 2009, since extensive research shows that they are more appealing to young people. The pod-based companies along with other e-cigarettes have yet to be regulated in this way. </a:t>
            </a:r>
          </a:p>
          <a:p>
            <a:pPr marL="285750" marR="0" lvl="2" indent="-285750" defTabSz="457200" eaLnBrk="1" fontAlgn="auto" latinLnBrk="0" hangingPunct="1">
              <a:lnSpc>
                <a:spcPct val="100000"/>
              </a:lnSpc>
              <a:spcBef>
                <a:spcPts val="0"/>
              </a:spcBef>
              <a:spcAft>
                <a:spcPts val="0"/>
              </a:spcAft>
              <a:buClrTx/>
              <a:buSzTx/>
              <a:buFont typeface="Arial" charset="0"/>
              <a:buChar char="•"/>
              <a:tabLst/>
              <a:defRPr/>
            </a:pPr>
            <a:r>
              <a:rPr lang="en-US" sz="900" baseline="0" dirty="0">
                <a:latin typeface="Calibri" panose="020F0502020204030204" pitchFamily="34" charset="0"/>
                <a:ea typeface="Arial" charset="0"/>
                <a:cs typeface="Calibri" panose="020F0502020204030204" pitchFamily="34" charset="0"/>
              </a:rPr>
              <a:t>(</a:t>
            </a:r>
            <a:r>
              <a:rPr lang="en-US" sz="900" i="1" baseline="0" dirty="0">
                <a:latin typeface="Calibri" panose="020F0502020204030204" pitchFamily="34" charset="0"/>
                <a:ea typeface="Arial" charset="0"/>
                <a:cs typeface="Calibri" panose="020F0502020204030204" pitchFamily="34" charset="0"/>
              </a:rPr>
              <a:t>Click</a:t>
            </a:r>
            <a:r>
              <a:rPr lang="en-US" sz="900" i="0" baseline="0" dirty="0">
                <a:latin typeface="Calibri" panose="020F0502020204030204" pitchFamily="34" charset="0"/>
                <a:ea typeface="Arial" charset="0"/>
                <a:cs typeface="Calibri" panose="020F0502020204030204" pitchFamily="34" charset="0"/>
              </a:rPr>
              <a:t>) More</a:t>
            </a:r>
            <a:r>
              <a:rPr lang="en-US" sz="900" baseline="0" dirty="0">
                <a:latin typeface="Calibri" panose="020F0502020204030204" pitchFamily="34" charset="0"/>
                <a:ea typeface="Arial" charset="0"/>
                <a:cs typeface="Calibri" panose="020F0502020204030204" pitchFamily="34" charset="0"/>
              </a:rPr>
              <a:t> and more evidence is piling, proving that these flavors are dangerous in and of themselves.</a:t>
            </a:r>
          </a:p>
          <a:p>
            <a:pPr marL="285750" marR="0" lvl="2" indent="-285750" defTabSz="457200" eaLnBrk="1" fontAlgn="auto" latinLnBrk="0" hangingPunct="1">
              <a:lnSpc>
                <a:spcPct val="100000"/>
              </a:lnSpc>
              <a:spcBef>
                <a:spcPts val="0"/>
              </a:spcBef>
              <a:spcAft>
                <a:spcPts val="0"/>
              </a:spcAft>
              <a:buClrTx/>
              <a:buSzTx/>
              <a:buFont typeface="Arial" charset="0"/>
              <a:buChar char="•"/>
              <a:tabLst/>
              <a:defRPr/>
            </a:pPr>
            <a:r>
              <a:rPr lang="en-US" sz="900" baseline="0" dirty="0">
                <a:latin typeface="Calibri" panose="020F0502020204030204" pitchFamily="34" charset="0"/>
                <a:ea typeface="Arial" charset="0"/>
                <a:cs typeface="Calibri" panose="020F0502020204030204" pitchFamily="34" charset="0"/>
              </a:rPr>
              <a:t>(</a:t>
            </a:r>
            <a:r>
              <a:rPr lang="en-US" sz="900" i="1" baseline="0" dirty="0">
                <a:latin typeface="Calibri" panose="020F0502020204030204" pitchFamily="34" charset="0"/>
                <a:ea typeface="Arial" charset="0"/>
                <a:cs typeface="Calibri" panose="020F0502020204030204" pitchFamily="34" charset="0"/>
              </a:rPr>
              <a:t>Click</a:t>
            </a:r>
            <a:r>
              <a:rPr lang="en-US" sz="900" baseline="0" dirty="0">
                <a:latin typeface="Calibri" panose="020F0502020204030204" pitchFamily="34" charset="0"/>
                <a:ea typeface="Arial" charset="0"/>
                <a:cs typeface="Calibri" panose="020F0502020204030204" pitchFamily="34" charset="0"/>
              </a:rPr>
              <a:t>) So far we know that flavors can impair lung function and increase risk for heart disease. </a:t>
            </a:r>
          </a:p>
          <a:p>
            <a:pPr marL="285750" marR="0" lvl="2" indent="-285750" defTabSz="457200" eaLnBrk="1" fontAlgn="auto" latinLnBrk="0" hangingPunct="1">
              <a:lnSpc>
                <a:spcPct val="100000"/>
              </a:lnSpc>
              <a:spcBef>
                <a:spcPts val="0"/>
              </a:spcBef>
              <a:spcAft>
                <a:spcPts val="0"/>
              </a:spcAft>
              <a:buClrTx/>
              <a:buSzTx/>
              <a:buFont typeface="Arial" charset="0"/>
              <a:buChar char="•"/>
              <a:tabLst/>
              <a:defRPr/>
            </a:pPr>
            <a:r>
              <a:rPr lang="en-US" sz="900" baseline="0" dirty="0">
                <a:latin typeface="Calibri" panose="020F0502020204030204" pitchFamily="34" charset="0"/>
                <a:ea typeface="Arial" charset="0"/>
                <a:cs typeface="Calibri" panose="020F0502020204030204" pitchFamily="34" charset="0"/>
              </a:rPr>
              <a:t>But pod-based companies continue to use them because they know it makes their products seem appealing and safe to teens.</a:t>
            </a:r>
          </a:p>
          <a:p>
            <a:pPr marL="285750" lvl="2" indent="-285750">
              <a:buFont typeface="Arial" charset="0"/>
              <a:buChar char="•"/>
            </a:pPr>
            <a:endParaRPr lang="en-US" sz="900" i="0" baseline="0" dirty="0">
              <a:latin typeface="Calibri" panose="020F0502020204030204" pitchFamily="34" charset="0"/>
              <a:ea typeface="Arial" charset="0"/>
              <a:cs typeface="Calibri" panose="020F0502020204030204" pitchFamily="34" charset="0"/>
            </a:endParaRPr>
          </a:p>
          <a:p>
            <a:pPr marL="0" indent="0">
              <a:buFont typeface="Arial" charset="0"/>
              <a:buNone/>
            </a:pPr>
            <a:r>
              <a:rPr lang="en-US" sz="900" baseline="0" dirty="0">
                <a:latin typeface="Calibri" panose="020F0502020204030204" pitchFamily="34" charset="0"/>
                <a:ea typeface="Arial" charset="0"/>
                <a:cs typeface="Calibri" panose="020F0502020204030204" pitchFamily="34" charset="0"/>
              </a:rPr>
              <a:t>Reference: </a:t>
            </a:r>
          </a:p>
          <a:p>
            <a:pPr marL="0" indent="0">
              <a:buFont typeface="Arial" charset="0"/>
              <a:buNone/>
            </a:pPr>
            <a:r>
              <a:rPr lang="en-US" sz="900" baseline="0" dirty="0">
                <a:latin typeface="Calibri" panose="020F0502020204030204" pitchFamily="34" charset="0"/>
                <a:ea typeface="Arial" charset="0"/>
                <a:cs typeface="Calibri" panose="020F0502020204030204" pitchFamily="34" charset="0"/>
              </a:rPr>
              <a:t>https://</a:t>
            </a:r>
            <a:r>
              <a:rPr lang="en-US" sz="900" baseline="0" dirty="0" err="1">
                <a:latin typeface="Calibri" panose="020F0502020204030204" pitchFamily="34" charset="0"/>
                <a:ea typeface="Arial" charset="0"/>
                <a:cs typeface="Calibri" panose="020F0502020204030204" pitchFamily="34" charset="0"/>
              </a:rPr>
              <a:t>www.flavorshookkids.org</a:t>
            </a:r>
            <a:r>
              <a:rPr lang="en-US" sz="900" baseline="0" dirty="0">
                <a:latin typeface="Calibri" panose="020F0502020204030204" pitchFamily="34" charset="0"/>
                <a:ea typeface="Arial" charset="0"/>
                <a:cs typeface="Calibri" panose="020F0502020204030204" pitchFamily="34" charset="0"/>
              </a:rPr>
              <a:t>/</a:t>
            </a:r>
          </a:p>
          <a:p>
            <a:pPr marL="0" indent="0">
              <a:buFont typeface="Arial" charset="0"/>
              <a:buNone/>
            </a:pPr>
            <a:r>
              <a:rPr lang="en-US" sz="900" baseline="0" dirty="0">
                <a:latin typeface="Calibri" panose="020F0502020204030204" pitchFamily="34" charset="0"/>
                <a:ea typeface="Arial" charset="0"/>
                <a:cs typeface="Calibri" panose="020F0502020204030204" pitchFamily="34" charset="0"/>
              </a:rPr>
              <a:t>http://</a:t>
            </a:r>
            <a:r>
              <a:rPr lang="en-US" sz="900" baseline="0" dirty="0" err="1">
                <a:latin typeface="Calibri" panose="020F0502020204030204" pitchFamily="34" charset="0"/>
                <a:ea typeface="Arial" charset="0"/>
                <a:cs typeface="Calibri" panose="020F0502020204030204" pitchFamily="34" charset="0"/>
              </a:rPr>
              <a:t>www.onlinejacc.org</a:t>
            </a:r>
            <a:r>
              <a:rPr lang="en-US" sz="900" baseline="0" dirty="0">
                <a:latin typeface="Calibri" panose="020F0502020204030204" pitchFamily="34" charset="0"/>
                <a:ea typeface="Arial" charset="0"/>
                <a:cs typeface="Calibri" panose="020F0502020204030204" pitchFamily="34" charset="0"/>
              </a:rPr>
              <a:t>/content/73/21/2722</a:t>
            </a:r>
          </a:p>
          <a:p>
            <a:pPr marL="0" indent="0">
              <a:buFont typeface="Arial" charset="0"/>
              <a:buNone/>
            </a:pPr>
            <a:r>
              <a:rPr lang="en-US" sz="900" u="sng" dirty="0">
                <a:latin typeface="Calibri" panose="020F0502020204030204" pitchFamily="34" charset="0"/>
                <a:ea typeface="Lucida Grande"/>
                <a:cs typeface="Calibri" panose="020F0502020204030204" pitchFamily="34" charset="0"/>
                <a:sym typeface="Lucida Grande"/>
                <a:hlinkClick r:id="rId3"/>
              </a:rPr>
              <a:t>https://www.sciencedaily.com/releases/2018/05/180523172310.htm</a:t>
            </a:r>
            <a:endParaRPr lang="en-US" sz="900" u="sng" dirty="0">
              <a:latin typeface="Calibri" panose="020F0502020204030204" pitchFamily="34" charset="0"/>
              <a:ea typeface="Lucida Grande"/>
              <a:cs typeface="Calibri" panose="020F0502020204030204" pitchFamily="34" charset="0"/>
              <a:sym typeface="Lucida Grande"/>
            </a:endParaRPr>
          </a:p>
          <a:p>
            <a:pPr marL="0" indent="0">
              <a:buFont typeface="Arial" charset="0"/>
              <a:buNone/>
            </a:pPr>
            <a:endParaRPr lang="en-US" sz="900" baseline="0" dirty="0">
              <a:latin typeface="Calibri" panose="020F0502020204030204" pitchFamily="34" charset="0"/>
              <a:ea typeface="Arial" charset="0"/>
              <a:cs typeface="Calibri" panose="020F0502020204030204" pitchFamily="34" charset="0"/>
            </a:endParaRPr>
          </a:p>
          <a:p>
            <a:pPr lvl="0" indent="0"/>
            <a:r>
              <a:rPr lang="en-US" sz="900" i="1" u="sng" dirty="0">
                <a:latin typeface="Calibri" panose="020F0502020204030204" pitchFamily="34" charset="0"/>
                <a:ea typeface="Arial" charset="0"/>
                <a:cs typeface="Calibri" panose="020F0502020204030204" pitchFamily="34" charset="0"/>
              </a:rPr>
              <a:t>Images</a:t>
            </a:r>
            <a:r>
              <a:rPr lang="en-US" sz="900" dirty="0">
                <a:latin typeface="Calibri" panose="020F0502020204030204" pitchFamily="34" charset="0"/>
                <a:ea typeface="Arial" charset="0"/>
                <a:cs typeface="Calibri" panose="020F0502020204030204" pitchFamily="34" charset="0"/>
              </a:rPr>
              <a:t>:</a:t>
            </a:r>
          </a:p>
          <a:p>
            <a:pPr lvl="0" indent="0"/>
            <a:r>
              <a:rPr lang="en-US" sz="900" dirty="0">
                <a:latin typeface="Calibri" panose="020F0502020204030204" pitchFamily="34" charset="0"/>
                <a:cs typeface="Calibri" panose="020F0502020204030204" pitchFamily="34" charset="0"/>
                <a:hlinkClick r:id="rId4"/>
              </a:rPr>
              <a:t>http://www.liherald.com/rockvillecentre/stories/rockville-centre-coalition-for-youth-persists-to-stop-flavored-juul-sales,114268</a:t>
            </a:r>
            <a:endParaRPr lang="en-US" sz="900" dirty="0">
              <a:latin typeface="Calibri" panose="020F0502020204030204" pitchFamily="34" charset="0"/>
              <a:cs typeface="Calibri" panose="020F0502020204030204" pitchFamily="34" charset="0"/>
            </a:endParaRPr>
          </a:p>
          <a:p>
            <a:pPr lvl="0" indent="0"/>
            <a:r>
              <a:rPr lang="en-US" sz="900" dirty="0">
                <a:latin typeface="Calibri" panose="020F0502020204030204" pitchFamily="34" charset="0"/>
                <a:cs typeface="Calibri" panose="020F0502020204030204" pitchFamily="34" charset="0"/>
                <a:hlinkClick r:id="rId5"/>
              </a:rPr>
              <a:t>https://thepodgod.shop/collections/puff-bars?page=1</a:t>
            </a:r>
            <a:endParaRPr lang="en-US" sz="900" dirty="0">
              <a:latin typeface="Calibri" panose="020F0502020204030204" pitchFamily="34" charset="0"/>
              <a:cs typeface="Calibri" panose="020F0502020204030204" pitchFamily="34" charset="0"/>
            </a:endParaRPr>
          </a:p>
          <a:p>
            <a:pPr lvl="0" indent="0"/>
            <a:r>
              <a:rPr lang="en-US" sz="900" dirty="0">
                <a:latin typeface="Calibri" panose="020F0502020204030204" pitchFamily="34" charset="0"/>
                <a:cs typeface="Calibri" panose="020F0502020204030204" pitchFamily="34" charset="0"/>
                <a:hlinkClick r:id="rId5"/>
              </a:rPr>
              <a:t>https://thepodgod.shop/collections/puff-bars?page=2</a:t>
            </a:r>
            <a:r>
              <a:rPr lang="en-US" sz="900" dirty="0">
                <a:latin typeface="Calibri" panose="020F0502020204030204" pitchFamily="34" charset="0"/>
                <a:cs typeface="Calibri" panose="020F0502020204030204" pitchFamily="34" charset="0"/>
              </a:rPr>
              <a:t> </a:t>
            </a:r>
          </a:p>
          <a:p>
            <a:pPr lvl="2" indent="0"/>
            <a:endParaRPr lang="en-US" dirty="0">
              <a:latin typeface="Arial" charset="0"/>
              <a:ea typeface="Arial" charset="0"/>
              <a:cs typeface="Arial" charset="0"/>
            </a:endParaRPr>
          </a:p>
        </p:txBody>
      </p:sp>
    </p:spTree>
    <p:extLst>
      <p:ext uri="{BB962C8B-B14F-4D97-AF65-F5344CB8AC3E}">
        <p14:creationId xmlns:p14="http://schemas.microsoft.com/office/powerpoint/2010/main" val="1297066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i="1" dirty="0">
                <a:latin typeface="+mn-lt"/>
                <a:cs typeface="Calibri" panose="020F0502020204030204" pitchFamily="34" charset="0"/>
              </a:rPr>
              <a:t>Teacher</a:t>
            </a:r>
            <a:r>
              <a:rPr lang="en-US" sz="1100" i="1" baseline="0" dirty="0">
                <a:latin typeface="+mn-lt"/>
                <a:cs typeface="Calibri" panose="020F0502020204030204" pitchFamily="34" charset="0"/>
              </a:rPr>
              <a:t> Talking Points:</a:t>
            </a:r>
          </a:p>
          <a:p>
            <a:pPr marL="171450" indent="-171450">
              <a:buFont typeface="Arial" charset="0"/>
              <a:buChar char="•"/>
            </a:pPr>
            <a:r>
              <a:rPr lang="en-US" sz="1100" i="0" baseline="0" dirty="0">
                <a:latin typeface="+mn-lt"/>
                <a:cs typeface="Calibri" panose="020F0502020204030204" pitchFamily="34" charset="0"/>
              </a:rPr>
              <a:t>Let’s see what the e-cig industry has to say about the many e-juice flavor options available.</a:t>
            </a:r>
          </a:p>
          <a:p>
            <a:pPr marL="171450" indent="-171450">
              <a:buFont typeface="Arial" charset="0"/>
              <a:buChar char="•"/>
            </a:pPr>
            <a:r>
              <a:rPr lang="en-US" sz="1100" i="0" baseline="0" dirty="0">
                <a:latin typeface="+mn-lt"/>
                <a:cs typeface="Calibri" panose="020F0502020204030204" pitchFamily="34" charset="0"/>
              </a:rPr>
              <a:t>This is a clip of California Senator, Barbara Boxer asking e-cig industry representatives about the topic.</a:t>
            </a:r>
          </a:p>
          <a:p>
            <a:pPr marL="0" indent="0">
              <a:buFont typeface="Arial" charset="0"/>
              <a:buNone/>
            </a:pPr>
            <a:r>
              <a:rPr lang="en-US" sz="1100" i="1" baseline="0" dirty="0">
                <a:latin typeface="+mn-lt"/>
                <a:cs typeface="Calibri" panose="020F0502020204030204" pitchFamily="34" charset="0"/>
              </a:rPr>
              <a:t>(Hover over black square and click to play video.)</a:t>
            </a:r>
          </a:p>
          <a:p>
            <a:pPr marL="171450" indent="-171450">
              <a:buFont typeface="Arial" charset="0"/>
              <a:buChar char="•"/>
            </a:pPr>
            <a:r>
              <a:rPr lang="en-US" sz="1100" i="0" baseline="0" dirty="0">
                <a:latin typeface="+mn-lt"/>
                <a:cs typeface="Calibri" panose="020F0502020204030204" pitchFamily="34" charset="0"/>
              </a:rPr>
              <a:t>What do you think about the e-cig industry’s response?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565D7B-3064-8C4C-981F-C5713E490D5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818086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i="1" dirty="0">
                <a:latin typeface="Calibri" panose="020F0502020204030204" pitchFamily="34" charset="0"/>
                <a:cs typeface="Calibri" panose="020F0502020204030204" pitchFamily="34" charset="0"/>
              </a:rPr>
              <a:t>Teacher</a:t>
            </a:r>
            <a:r>
              <a:rPr lang="en-US" sz="1100" i="1" baseline="0" dirty="0">
                <a:latin typeface="Calibri" panose="020F0502020204030204" pitchFamily="34" charset="0"/>
                <a:cs typeface="Calibri" panose="020F0502020204030204" pitchFamily="34" charset="0"/>
              </a:rPr>
              <a:t> Talking Points:</a:t>
            </a:r>
          </a:p>
          <a:p>
            <a:pPr marL="171450" indent="-171450">
              <a:buFont typeface="Arial" charset="0"/>
              <a:buChar char="•"/>
            </a:pPr>
            <a:r>
              <a:rPr lang="en-US" sz="1100" dirty="0">
                <a:latin typeface="Calibri" panose="020F0502020204030204" pitchFamily="34" charset="0"/>
                <a:cs typeface="Calibri" panose="020F0502020204030204" pitchFamily="34" charset="0"/>
              </a:rPr>
              <a:t>If you aren’t convinced that e-juice flavor</a:t>
            </a:r>
            <a:r>
              <a:rPr lang="en-US" sz="1100" baseline="0" dirty="0">
                <a:latin typeface="Calibri" panose="020F0502020204030204" pitchFamily="34" charset="0"/>
                <a:cs typeface="Calibri" panose="020F0502020204030204" pitchFamily="34" charset="0"/>
              </a:rPr>
              <a:t> are targeting kids and young people watch this video.</a:t>
            </a:r>
          </a:p>
          <a:p>
            <a:pPr marL="0" marR="0" indent="0" algn="l" defTabSz="914400" rtl="0" eaLnBrk="1" fontAlgn="auto" latinLnBrk="0" hangingPunct="1">
              <a:lnSpc>
                <a:spcPct val="100000"/>
              </a:lnSpc>
              <a:spcBef>
                <a:spcPts val="0"/>
              </a:spcBef>
              <a:spcAft>
                <a:spcPts val="0"/>
              </a:spcAft>
              <a:buClrTx/>
              <a:buSzTx/>
              <a:buFont typeface="Arial" charset="0"/>
              <a:buNone/>
              <a:tabLst/>
              <a:defRPr/>
            </a:pPr>
            <a:r>
              <a:rPr lang="en-US" sz="1100" i="1" baseline="0" dirty="0">
                <a:latin typeface="Calibri" panose="020F0502020204030204" pitchFamily="34" charset="0"/>
                <a:cs typeface="Calibri" panose="020F0502020204030204" pitchFamily="34" charset="0"/>
              </a:rPr>
              <a:t>(Hover over black square and click to play video.)</a:t>
            </a:r>
            <a:endParaRPr lang="en-US" sz="1100" baseline="0" dirty="0">
              <a:latin typeface="Calibri" panose="020F0502020204030204" pitchFamily="34" charset="0"/>
              <a:cs typeface="Calibri" panose="020F0502020204030204" pitchFamily="34" charset="0"/>
            </a:endParaRPr>
          </a:p>
          <a:p>
            <a:pPr marL="171450" indent="-171450">
              <a:buFont typeface="Arial" charset="0"/>
              <a:buChar char="•"/>
            </a:pPr>
            <a:r>
              <a:rPr lang="en-US" sz="1100" baseline="0" dirty="0">
                <a:latin typeface="Calibri" panose="020F0502020204030204" pitchFamily="34" charset="0"/>
                <a:cs typeface="Calibri" panose="020F0502020204030204" pitchFamily="34" charset="0"/>
              </a:rPr>
              <a:t>How do you feel about the kids’ responses to the flavored tobacco products?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565D7B-3064-8C4C-981F-C5713E490D5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594688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i="1" dirty="0">
                <a:latin typeface="Calibri" panose="020F0502020204030204" pitchFamily="34" charset="0"/>
                <a:cs typeface="Calibri" panose="020F0502020204030204" pitchFamily="34" charset="0"/>
              </a:rPr>
              <a:t>Teacher Talking</a:t>
            </a:r>
            <a:r>
              <a:rPr lang="en-US" sz="1100" i="1" baseline="0" dirty="0">
                <a:latin typeface="Calibri" panose="020F0502020204030204" pitchFamily="34" charset="0"/>
                <a:cs typeface="Calibri" panose="020F0502020204030204" pitchFamily="34" charset="0"/>
              </a:rPr>
              <a:t> Points:</a:t>
            </a:r>
          </a:p>
          <a:p>
            <a:pPr marL="171450" indent="-171450">
              <a:buFont typeface="Arial" charset="0"/>
              <a:buChar char="•"/>
            </a:pPr>
            <a:r>
              <a:rPr lang="en-US" sz="1100" i="0" baseline="0" dirty="0">
                <a:latin typeface="Calibri" panose="020F0502020204030204" pitchFamily="34" charset="0"/>
                <a:cs typeface="Calibri" panose="020F0502020204030204" pitchFamily="34" charset="0"/>
              </a:rPr>
              <a:t>These marketing strategies are not new.</a:t>
            </a:r>
          </a:p>
          <a:p>
            <a:pPr marL="171450" indent="-171450">
              <a:buFont typeface="Arial" charset="0"/>
              <a:buChar char="•"/>
            </a:pPr>
            <a:r>
              <a:rPr lang="en-US" sz="1100" i="0" baseline="0" dirty="0">
                <a:latin typeface="Calibri" panose="020F0502020204030204" pitchFamily="34" charset="0"/>
                <a:cs typeface="Calibri" panose="020F0502020204030204" pitchFamily="34" charset="0"/>
              </a:rPr>
              <a:t>Tobacco companies have been using recycling old tactics that have been successful in the past.</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100" b="0" i="0" u="none" strike="noStrike" kern="1200" dirty="0">
                <a:solidFill>
                  <a:schemeClr val="tx1"/>
                </a:solidFill>
                <a:effectLst/>
                <a:latin typeface="Calibri" panose="020F0502020204030204" pitchFamily="34" charset="0"/>
                <a:ea typeface="+mn-ea"/>
                <a:cs typeface="Calibri" panose="020F0502020204030204" pitchFamily="34" charset="0"/>
              </a:rPr>
              <a:t>Let’s compare some regular cigarette ads with recent e-cigs/</a:t>
            </a:r>
            <a:r>
              <a:rPr lang="en-US" sz="1100" b="0" i="0" u="none" strike="noStrike" kern="1200" dirty="0" err="1">
                <a:solidFill>
                  <a:schemeClr val="tx1"/>
                </a:solidFill>
                <a:effectLst/>
                <a:latin typeface="Calibri" panose="020F0502020204030204" pitchFamily="34" charset="0"/>
                <a:ea typeface="+mn-ea"/>
                <a:cs typeface="Calibri" panose="020F0502020204030204" pitchFamily="34" charset="0"/>
              </a:rPr>
              <a:t>vapes</a:t>
            </a:r>
            <a:r>
              <a:rPr lang="en-US" sz="1100" b="0" i="0" u="none" strike="noStrike" kern="1200" dirty="0">
                <a:solidFill>
                  <a:schemeClr val="tx1"/>
                </a:solidFill>
                <a:effectLst/>
                <a:latin typeface="Calibri" panose="020F0502020204030204" pitchFamily="34" charset="0"/>
                <a:ea typeface="+mn-ea"/>
                <a:cs typeface="Calibri" panose="020F0502020204030204" pitchFamily="34" charset="0"/>
              </a:rPr>
              <a:t> ads to prove that point. </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100" b="0" i="0" u="none" strike="noStrike" kern="1200" dirty="0">
                <a:solidFill>
                  <a:schemeClr val="tx1"/>
                </a:solidFill>
                <a:effectLst/>
                <a:latin typeface="Calibri" panose="020F0502020204030204" pitchFamily="34" charset="0"/>
                <a:ea typeface="+mn-ea"/>
                <a:cs typeface="Calibri" panose="020F0502020204030204" pitchFamily="34" charset="0"/>
              </a:rPr>
              <a:t>What</a:t>
            </a:r>
            <a:r>
              <a:rPr lang="en-US" sz="1100" b="0" i="0" u="none" strike="noStrike" kern="1200" baseline="0" dirty="0">
                <a:solidFill>
                  <a:schemeClr val="tx1"/>
                </a:solidFill>
                <a:effectLst/>
                <a:latin typeface="Calibri" panose="020F0502020204030204" pitchFamily="34" charset="0"/>
                <a:ea typeface="+mn-ea"/>
                <a:cs typeface="Calibri" panose="020F0502020204030204" pitchFamily="34" charset="0"/>
              </a:rPr>
              <a:t> similarities between these two ads do you notice?</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100" b="0" i="0" u="none" strike="noStrike" kern="1200" baseline="0" dirty="0">
                <a:solidFill>
                  <a:schemeClr val="tx1"/>
                </a:solidFill>
                <a:effectLst/>
                <a:latin typeface="Calibri" panose="020F0502020204030204" pitchFamily="34" charset="0"/>
                <a:ea typeface="+mn-ea"/>
                <a:cs typeface="Calibri" panose="020F0502020204030204" pitchFamily="34" charset="0"/>
              </a:rPr>
              <a:t>Why do you think these ads are successful in attracting customers?</a:t>
            </a:r>
          </a:p>
          <a:p>
            <a:pPr marL="0" marR="0" indent="0" algn="l" defTabSz="914400" rtl="0" eaLnBrk="1" fontAlgn="auto" latinLnBrk="0" hangingPunct="1">
              <a:lnSpc>
                <a:spcPct val="100000"/>
              </a:lnSpc>
              <a:spcBef>
                <a:spcPts val="0"/>
              </a:spcBef>
              <a:spcAft>
                <a:spcPts val="0"/>
              </a:spcAft>
              <a:buClrTx/>
              <a:buSzTx/>
              <a:buFont typeface="Arial" charset="0"/>
              <a:buNone/>
              <a:tabLst/>
              <a:defRPr/>
            </a:pPr>
            <a:endParaRPr lang="en-US" sz="1100" b="0" i="0" u="none" strike="noStrike" kern="1200" baseline="0" dirty="0">
              <a:solidFill>
                <a:schemeClr val="tx1"/>
              </a:solidFill>
              <a:effectLst/>
              <a:latin typeface="Calibri" panose="020F0502020204030204" pitchFamily="34" charset="0"/>
              <a:ea typeface="+mn-ea"/>
              <a:cs typeface="Calibri" panose="020F0502020204030204" pitchFamily="34" charset="0"/>
            </a:endParaRPr>
          </a:p>
          <a:p>
            <a:pPr marL="0" marR="0" indent="0" algn="l" defTabSz="914400" rtl="0" eaLnBrk="1" fontAlgn="auto" latinLnBrk="0" hangingPunct="1">
              <a:lnSpc>
                <a:spcPct val="100000"/>
              </a:lnSpc>
              <a:spcBef>
                <a:spcPts val="0"/>
              </a:spcBef>
              <a:spcAft>
                <a:spcPts val="0"/>
              </a:spcAft>
              <a:buClrTx/>
              <a:buSzTx/>
              <a:buFont typeface="Arial" charset="0"/>
              <a:buNone/>
              <a:tabLst/>
              <a:defRPr/>
            </a:pPr>
            <a:r>
              <a:rPr lang="en-US" sz="1100" b="0" i="1" u="none" strike="noStrike" kern="1200" baseline="0" dirty="0">
                <a:solidFill>
                  <a:schemeClr val="tx1"/>
                </a:solidFill>
                <a:effectLst/>
                <a:latin typeface="Calibri" panose="020F0502020204030204" pitchFamily="34" charset="0"/>
                <a:ea typeface="+mn-ea"/>
                <a:cs typeface="Calibri" panose="020F0502020204030204" pitchFamily="34" charset="0"/>
              </a:rPr>
              <a:t>Image Source: </a:t>
            </a:r>
            <a:r>
              <a:rPr lang="en-US" sz="1100" i="1" dirty="0">
                <a:latin typeface="Calibri" panose="020F0502020204030204" pitchFamily="34" charset="0"/>
                <a:cs typeface="Calibri" panose="020F0502020204030204" pitchFamily="34" charset="0"/>
              </a:rPr>
              <a:t>Stanford Research into the Impact of Tobacco Advertising (SRITA)</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565D7B-3064-8C4C-981F-C5713E490D5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88591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charset="0"/>
              <a:buNone/>
              <a:tabLst/>
              <a:defRPr/>
            </a:pPr>
            <a:r>
              <a:rPr lang="en-US" sz="1100" i="1" dirty="0">
                <a:latin typeface="Calibri" panose="020F0502020204030204" pitchFamily="34" charset="0"/>
                <a:cs typeface="Calibri" panose="020F0502020204030204" pitchFamily="34" charset="0"/>
              </a:rPr>
              <a:t>Teacher Talking</a:t>
            </a:r>
            <a:r>
              <a:rPr lang="en-US" sz="1100" i="1" baseline="0" dirty="0">
                <a:latin typeface="Calibri" panose="020F0502020204030204" pitchFamily="34" charset="0"/>
                <a:cs typeface="Calibri" panose="020F0502020204030204" pitchFamily="34" charset="0"/>
              </a:rPr>
              <a:t> Points:</a:t>
            </a:r>
            <a:endParaRPr lang="en-US" sz="1100" b="0" i="0" u="none" strike="noStrike" kern="1200" dirty="0">
              <a:solidFill>
                <a:schemeClr val="tx1"/>
              </a:solidFill>
              <a:effectLst/>
              <a:latin typeface="Calibri" panose="020F0502020204030204" pitchFamily="34" charset="0"/>
              <a:ea typeface="+mn-ea"/>
              <a:cs typeface="Calibri" panose="020F0502020204030204"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100" b="0" i="0" u="none" strike="noStrike" kern="1200" dirty="0">
                <a:solidFill>
                  <a:schemeClr val="tx1"/>
                </a:solidFill>
                <a:effectLst/>
                <a:latin typeface="Calibri" panose="020F0502020204030204" pitchFamily="34" charset="0"/>
                <a:ea typeface="+mn-ea"/>
                <a:cs typeface="Calibri" panose="020F0502020204030204" pitchFamily="34" charset="0"/>
              </a:rPr>
              <a:t>What</a:t>
            </a:r>
            <a:r>
              <a:rPr lang="en-US" sz="1100" b="0" i="0" u="none" strike="noStrike" kern="1200" baseline="0" dirty="0">
                <a:solidFill>
                  <a:schemeClr val="tx1"/>
                </a:solidFill>
                <a:effectLst/>
                <a:latin typeface="Calibri" panose="020F0502020204030204" pitchFamily="34" charset="0"/>
                <a:ea typeface="+mn-ea"/>
                <a:cs typeface="Calibri" panose="020F0502020204030204" pitchFamily="34" charset="0"/>
              </a:rPr>
              <a:t> similarities between these two ads do you notice?</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100" b="0" i="0" u="none" strike="noStrike" kern="1200" baseline="0" dirty="0">
                <a:solidFill>
                  <a:schemeClr val="tx1"/>
                </a:solidFill>
                <a:effectLst/>
                <a:latin typeface="Calibri" panose="020F0502020204030204" pitchFamily="34" charset="0"/>
                <a:ea typeface="+mn-ea"/>
                <a:cs typeface="Calibri" panose="020F0502020204030204" pitchFamily="34" charset="0"/>
              </a:rPr>
              <a:t>Why do you think these ads are successful in attracting customers?</a:t>
            </a:r>
          </a:p>
          <a:p>
            <a:pPr marL="0" marR="0" indent="0" algn="l" defTabSz="914400" rtl="0" eaLnBrk="1" fontAlgn="auto" latinLnBrk="0" hangingPunct="1">
              <a:lnSpc>
                <a:spcPct val="100000"/>
              </a:lnSpc>
              <a:spcBef>
                <a:spcPts val="0"/>
              </a:spcBef>
              <a:spcAft>
                <a:spcPts val="0"/>
              </a:spcAft>
              <a:buClrTx/>
              <a:buSzTx/>
              <a:buFont typeface="Arial" charset="0"/>
              <a:buNone/>
              <a:tabLst/>
              <a:defRPr/>
            </a:pPr>
            <a:endParaRPr lang="en-US" sz="1100" b="0" i="0" u="none" strike="noStrike" kern="1200" baseline="0" dirty="0">
              <a:solidFill>
                <a:schemeClr val="tx1"/>
              </a:solidFill>
              <a:effectLst/>
              <a:latin typeface="Calibri" panose="020F0502020204030204" pitchFamily="34" charset="0"/>
              <a:ea typeface="+mn-ea"/>
              <a:cs typeface="Calibri" panose="020F0502020204030204" pitchFamily="34" charset="0"/>
            </a:endParaRPr>
          </a:p>
          <a:p>
            <a:pPr marL="0" marR="0" indent="0" algn="l" defTabSz="914400" rtl="0" eaLnBrk="1" fontAlgn="auto" latinLnBrk="0" hangingPunct="1">
              <a:lnSpc>
                <a:spcPct val="100000"/>
              </a:lnSpc>
              <a:spcBef>
                <a:spcPts val="0"/>
              </a:spcBef>
              <a:spcAft>
                <a:spcPts val="0"/>
              </a:spcAft>
              <a:buClrTx/>
              <a:buSzTx/>
              <a:buFont typeface="Arial" charset="0"/>
              <a:buNone/>
              <a:tabLst/>
              <a:defRPr/>
            </a:pPr>
            <a:r>
              <a:rPr lang="en-US" sz="1100" b="0" i="1" u="none" strike="noStrike" kern="1200" baseline="0" dirty="0">
                <a:solidFill>
                  <a:schemeClr val="tx1"/>
                </a:solidFill>
                <a:effectLst/>
                <a:latin typeface="Calibri" panose="020F0502020204030204" pitchFamily="34" charset="0"/>
                <a:ea typeface="+mn-ea"/>
                <a:cs typeface="Calibri" panose="020F0502020204030204" pitchFamily="34" charset="0"/>
              </a:rPr>
              <a:t>Image Source: </a:t>
            </a:r>
            <a:r>
              <a:rPr lang="en-US" sz="1100" i="1" dirty="0">
                <a:latin typeface="Calibri" panose="020F0502020204030204" pitchFamily="34" charset="0"/>
                <a:cs typeface="Calibri" panose="020F0502020204030204" pitchFamily="34" charset="0"/>
              </a:rPr>
              <a:t>Stanford Research into the Impact of Tobacco Advertising (SRITA)</a:t>
            </a:r>
            <a:endParaRPr lang="en-US" sz="1100" b="0" i="1" u="none" strike="noStrike" kern="1200" baseline="0" dirty="0">
              <a:solidFill>
                <a:schemeClr val="tx1"/>
              </a:solidFill>
              <a:effectLst/>
              <a:latin typeface="Calibri" panose="020F0502020204030204" pitchFamily="34" charset="0"/>
              <a:ea typeface="+mn-ea"/>
              <a:cs typeface="Calibri" panose="020F0502020204030204" pitchFamily="34" charset="0"/>
            </a:endParaRPr>
          </a:p>
          <a:p>
            <a:pPr marL="0" marR="0" indent="0" algn="l" defTabSz="914400" rtl="0" eaLnBrk="1" fontAlgn="auto" latinLnBrk="0" hangingPunct="1">
              <a:lnSpc>
                <a:spcPct val="100000"/>
              </a:lnSpc>
              <a:spcBef>
                <a:spcPts val="0"/>
              </a:spcBef>
              <a:spcAft>
                <a:spcPts val="0"/>
              </a:spcAft>
              <a:buClrTx/>
              <a:buSzTx/>
              <a:buFont typeface="Arial" charset="0"/>
              <a:buNone/>
              <a:tabLst/>
              <a:defRPr/>
            </a:pPr>
            <a:endParaRPr lang="en-US" dirty="0">
              <a:effectLs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565D7B-3064-8C4C-981F-C5713E490D5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953884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charset="0"/>
              <a:buNone/>
              <a:tabLst/>
              <a:defRPr/>
            </a:pPr>
            <a:r>
              <a:rPr lang="en-US" sz="1100" i="1" dirty="0">
                <a:latin typeface="Calibri" panose="020F0502020204030204" pitchFamily="34" charset="0"/>
                <a:cs typeface="Calibri" panose="020F0502020204030204" pitchFamily="34" charset="0"/>
              </a:rPr>
              <a:t>Teacher Talking</a:t>
            </a:r>
            <a:r>
              <a:rPr lang="en-US" sz="1100" i="1" baseline="0" dirty="0">
                <a:latin typeface="Calibri" panose="020F0502020204030204" pitchFamily="34" charset="0"/>
                <a:cs typeface="Calibri" panose="020F0502020204030204" pitchFamily="34" charset="0"/>
              </a:rPr>
              <a:t> Points:</a:t>
            </a:r>
            <a:endParaRPr lang="en-US" sz="1100" b="0" i="0" u="none" strike="noStrike" kern="1200" dirty="0">
              <a:solidFill>
                <a:schemeClr val="tx1"/>
              </a:solidFill>
              <a:effectLst/>
              <a:latin typeface="Calibri" panose="020F0502020204030204" pitchFamily="34" charset="0"/>
              <a:ea typeface="+mn-ea"/>
              <a:cs typeface="Calibri" panose="020F0502020204030204"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100" b="0" i="0" u="none" strike="noStrike" kern="1200" dirty="0">
                <a:solidFill>
                  <a:schemeClr val="tx1"/>
                </a:solidFill>
                <a:effectLst/>
                <a:latin typeface="Calibri" panose="020F0502020204030204" pitchFamily="34" charset="0"/>
                <a:ea typeface="+mn-ea"/>
                <a:cs typeface="Calibri" panose="020F0502020204030204" pitchFamily="34" charset="0"/>
              </a:rPr>
              <a:t>What</a:t>
            </a:r>
            <a:r>
              <a:rPr lang="en-US" sz="1100" b="0" i="0" u="none" strike="noStrike" kern="1200" baseline="0" dirty="0">
                <a:solidFill>
                  <a:schemeClr val="tx1"/>
                </a:solidFill>
                <a:effectLst/>
                <a:latin typeface="Calibri" panose="020F0502020204030204" pitchFamily="34" charset="0"/>
                <a:ea typeface="+mn-ea"/>
                <a:cs typeface="Calibri" panose="020F0502020204030204" pitchFamily="34" charset="0"/>
              </a:rPr>
              <a:t> similarities between these two ads do you notice?</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100" b="0" i="0" u="none" strike="noStrike" kern="1200" baseline="0" dirty="0">
                <a:solidFill>
                  <a:schemeClr val="tx1"/>
                </a:solidFill>
                <a:effectLst/>
                <a:latin typeface="Calibri" panose="020F0502020204030204" pitchFamily="34" charset="0"/>
                <a:ea typeface="+mn-ea"/>
                <a:cs typeface="Calibri" panose="020F0502020204030204" pitchFamily="34" charset="0"/>
              </a:rPr>
              <a:t>Why do you think these ads are successful in attracting customers?</a:t>
            </a:r>
            <a:endParaRPr lang="en-US" sz="1100" dirty="0">
              <a:effectLst/>
              <a:latin typeface="Calibri" panose="020F0502020204030204" pitchFamily="34" charset="0"/>
              <a:cs typeface="Calibri" panose="020F050202020403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100" b="0" i="1" u="none" strike="noStrike" kern="1200" baseline="0" dirty="0">
              <a:solidFill>
                <a:schemeClr val="tx1"/>
              </a:solidFill>
              <a:effectLst/>
              <a:latin typeface="Calibri" panose="020F0502020204030204" pitchFamily="34" charset="0"/>
              <a:ea typeface="+mn-ea"/>
              <a:cs typeface="Calibri" panose="020F050202020403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100" b="0" i="1" u="none" strike="noStrike" kern="1200" baseline="0" dirty="0">
                <a:solidFill>
                  <a:schemeClr val="tx1"/>
                </a:solidFill>
                <a:effectLst/>
                <a:latin typeface="Calibri" panose="020F0502020204030204" pitchFamily="34" charset="0"/>
                <a:ea typeface="+mn-ea"/>
                <a:cs typeface="Calibri" panose="020F0502020204030204" pitchFamily="34" charset="0"/>
              </a:rPr>
              <a:t>Image Source: </a:t>
            </a:r>
            <a:r>
              <a:rPr lang="en-US" sz="1100" i="1" dirty="0">
                <a:latin typeface="Calibri" panose="020F0502020204030204" pitchFamily="34" charset="0"/>
                <a:cs typeface="Calibri" panose="020F0502020204030204" pitchFamily="34" charset="0"/>
              </a:rPr>
              <a:t>Stanford Research into the Impact of Tobacco Advertising (SRITA)</a:t>
            </a:r>
            <a:endParaRPr lang="en-US" sz="1100" b="0" i="1" u="none" strike="noStrike" kern="1200" baseline="0" dirty="0">
              <a:solidFill>
                <a:schemeClr val="tx1"/>
              </a:solidFill>
              <a:effectLst/>
              <a:latin typeface="Calibri" panose="020F0502020204030204" pitchFamily="34" charset="0"/>
              <a:ea typeface="+mn-ea"/>
              <a:cs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565D7B-3064-8C4C-981F-C5713E490D5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398134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Shape 24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5" name="Shape 24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rtl="0"/>
            <a:r>
              <a:rPr lang="en-US" sz="1100" b="0" i="1" u="none" strike="noStrike" kern="1200" dirty="0">
                <a:solidFill>
                  <a:schemeClr val="tx1"/>
                </a:solidFill>
                <a:effectLst/>
                <a:latin typeface="Calibri" panose="020F0502020204030204" pitchFamily="34" charset="0"/>
                <a:ea typeface="+mn-ea"/>
                <a:cs typeface="Calibri" panose="020F0502020204030204" pitchFamily="34" charset="0"/>
              </a:rPr>
              <a:t>Teacher Talking Points:</a:t>
            </a:r>
            <a:endParaRPr lang="en-US" sz="1100" dirty="0">
              <a:effectLst/>
              <a:latin typeface="Calibri" panose="020F0502020204030204" pitchFamily="34" charset="0"/>
              <a:cs typeface="Calibri" panose="020F0502020204030204" pitchFamily="34" charset="0"/>
            </a:endParaRPr>
          </a:p>
          <a:p>
            <a:pPr marL="171450" indent="-171450" rtl="0" fontAlgn="base">
              <a:buFont typeface="Arial" charset="0"/>
              <a:buChar char="•"/>
            </a:pPr>
            <a:r>
              <a:rPr lang="en-US" sz="1100" b="0" i="0" u="none" strike="noStrike" kern="1200" dirty="0">
                <a:solidFill>
                  <a:schemeClr val="tx1"/>
                </a:solidFill>
                <a:effectLst/>
                <a:latin typeface="Calibri" panose="020F0502020204030204" pitchFamily="34" charset="0"/>
                <a:ea typeface="+mn-ea"/>
                <a:cs typeface="Calibri" panose="020F0502020204030204" pitchFamily="34" charset="0"/>
              </a:rPr>
              <a:t>We are going to do a series of activities on the marketing and appeal of e-cigarette/vape products. </a:t>
            </a:r>
          </a:p>
          <a:p>
            <a:pPr lvl="0">
              <a:spcBef>
                <a:spcPts val="0"/>
              </a:spcBef>
              <a:buNone/>
            </a:pPr>
            <a:endParaRPr lang="en-US" sz="11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Calibri" panose="020F0502020204030204" pitchFamily="34" charset="0"/>
                <a:cs typeface="Calibri" panose="020F0502020204030204" pitchFamily="34" charset="0"/>
              </a:rPr>
              <a:t>Image Credit: </a:t>
            </a:r>
            <a:r>
              <a:rPr lang="en-US" sz="1100" b="0" dirty="0">
                <a:latin typeface="Calibri" panose="020F0502020204030204" pitchFamily="34" charset="0"/>
                <a:cs typeface="Calibri" panose="020F0502020204030204" pitchFamily="34" charset="0"/>
              </a:rPr>
              <a:t>Manuela Belli, Chameleon </a:t>
            </a:r>
            <a:r>
              <a:rPr lang="en-US" sz="1100" dirty="0">
                <a:latin typeface="Calibri" panose="020F0502020204030204" pitchFamily="34" charset="0"/>
                <a:cs typeface="Calibri" panose="020F0502020204030204" pitchFamily="34" charset="0"/>
              </a:rPr>
              <a:t>Design, Icon</a:t>
            </a:r>
            <a:r>
              <a:rPr lang="en-US" sz="1100" baseline="0" dirty="0">
                <a:latin typeface="Calibri" panose="020F0502020204030204" pitchFamily="34" charset="0"/>
                <a:cs typeface="Calibri" panose="020F0502020204030204" pitchFamily="34" charset="0"/>
              </a:rPr>
              <a:t> Island</a:t>
            </a:r>
            <a:r>
              <a:rPr lang="en-US" sz="1100" dirty="0">
                <a:latin typeface="Calibri" panose="020F0502020204030204" pitchFamily="34" charset="0"/>
                <a:cs typeface="Calibri" panose="020F0502020204030204" pitchFamily="34" charset="0"/>
              </a:rPr>
              <a:t> from</a:t>
            </a:r>
            <a:r>
              <a:rPr lang="en-US" sz="1100" baseline="0" dirty="0">
                <a:latin typeface="Calibri" panose="020F0502020204030204" pitchFamily="34" charset="0"/>
                <a:cs typeface="Calibri" panose="020F0502020204030204" pitchFamily="34" charset="0"/>
              </a:rPr>
              <a:t> Noun Project</a:t>
            </a:r>
          </a:p>
        </p:txBody>
      </p:sp>
    </p:spTree>
    <p:extLst>
      <p:ext uri="{BB962C8B-B14F-4D97-AF65-F5344CB8AC3E}">
        <p14:creationId xmlns:p14="http://schemas.microsoft.com/office/powerpoint/2010/main" val="24653772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charset="0"/>
              <a:buNone/>
              <a:tabLst/>
              <a:defRPr/>
            </a:pPr>
            <a:r>
              <a:rPr lang="en-US" sz="1100" i="1" dirty="0">
                <a:latin typeface="Calibri" panose="020F0502020204030204" pitchFamily="34" charset="0"/>
                <a:cs typeface="Calibri" panose="020F0502020204030204" pitchFamily="34" charset="0"/>
              </a:rPr>
              <a:t>Teacher Talking</a:t>
            </a:r>
            <a:r>
              <a:rPr lang="en-US" sz="1100" i="1" baseline="0" dirty="0">
                <a:latin typeface="Calibri" panose="020F0502020204030204" pitchFamily="34" charset="0"/>
                <a:cs typeface="Calibri" panose="020F0502020204030204" pitchFamily="34" charset="0"/>
              </a:rPr>
              <a:t> Points:</a:t>
            </a:r>
            <a:endParaRPr lang="en-US" sz="1100" b="0" i="0" u="none" strike="noStrike" kern="1200" dirty="0">
              <a:solidFill>
                <a:schemeClr val="tx1"/>
              </a:solidFill>
              <a:effectLst/>
              <a:latin typeface="Calibri" panose="020F0502020204030204" pitchFamily="34" charset="0"/>
              <a:ea typeface="+mn-ea"/>
              <a:cs typeface="Calibri" panose="020F0502020204030204"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100" b="0" i="0" u="none" strike="noStrike" kern="1200" dirty="0">
                <a:solidFill>
                  <a:schemeClr val="tx1"/>
                </a:solidFill>
                <a:effectLst/>
                <a:latin typeface="Calibri" panose="020F0502020204030204" pitchFamily="34" charset="0"/>
                <a:ea typeface="+mn-ea"/>
                <a:cs typeface="Calibri" panose="020F0502020204030204" pitchFamily="34" charset="0"/>
              </a:rPr>
              <a:t>What</a:t>
            </a:r>
            <a:r>
              <a:rPr lang="en-US" sz="1100" b="0" i="0" u="none" strike="noStrike" kern="1200" baseline="0" dirty="0">
                <a:solidFill>
                  <a:schemeClr val="tx1"/>
                </a:solidFill>
                <a:effectLst/>
                <a:latin typeface="Calibri" panose="020F0502020204030204" pitchFamily="34" charset="0"/>
                <a:ea typeface="+mn-ea"/>
                <a:cs typeface="Calibri" panose="020F0502020204030204" pitchFamily="34" charset="0"/>
              </a:rPr>
              <a:t> similarities between these two ads do you notice?</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100" b="0" i="0" u="none" strike="noStrike" kern="1200" baseline="0" dirty="0">
                <a:solidFill>
                  <a:schemeClr val="tx1"/>
                </a:solidFill>
                <a:effectLst/>
                <a:latin typeface="Calibri" panose="020F0502020204030204" pitchFamily="34" charset="0"/>
                <a:ea typeface="+mn-ea"/>
                <a:cs typeface="Calibri" panose="020F0502020204030204" pitchFamily="34" charset="0"/>
              </a:rPr>
              <a:t>Why do you think these ads are successful in attracting customers?</a:t>
            </a:r>
            <a:endParaRPr lang="en-US" sz="1100" dirty="0">
              <a:effectLst/>
              <a:latin typeface="Calibri" panose="020F0502020204030204" pitchFamily="34" charset="0"/>
              <a:cs typeface="Calibri" panose="020F050202020403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100" b="0" i="1" u="none" strike="noStrike" kern="1200" baseline="0" dirty="0">
              <a:solidFill>
                <a:schemeClr val="tx1"/>
              </a:solidFill>
              <a:effectLst/>
              <a:latin typeface="Calibri" panose="020F0502020204030204" pitchFamily="34" charset="0"/>
              <a:ea typeface="+mn-ea"/>
              <a:cs typeface="Calibri" panose="020F050202020403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100" b="0" i="1" u="none" strike="noStrike" kern="1200" baseline="0" dirty="0">
                <a:solidFill>
                  <a:schemeClr val="tx1"/>
                </a:solidFill>
                <a:effectLst/>
                <a:latin typeface="Calibri" panose="020F0502020204030204" pitchFamily="34" charset="0"/>
                <a:ea typeface="+mn-ea"/>
                <a:cs typeface="Calibri" panose="020F0502020204030204" pitchFamily="34" charset="0"/>
              </a:rPr>
              <a:t>Image Source: </a:t>
            </a:r>
            <a:r>
              <a:rPr lang="en-US" sz="1100" i="1" dirty="0">
                <a:latin typeface="Calibri" panose="020F0502020204030204" pitchFamily="34" charset="0"/>
                <a:cs typeface="Calibri" panose="020F0502020204030204" pitchFamily="34" charset="0"/>
              </a:rPr>
              <a:t>Stanford Research into the Impact of Tobacco Advertising (SRITA)</a:t>
            </a:r>
            <a:endParaRPr lang="en-US" sz="1100" b="0" i="1" u="none" strike="noStrike" kern="1200" baseline="0" dirty="0">
              <a:solidFill>
                <a:schemeClr val="tx1"/>
              </a:solidFill>
              <a:effectLst/>
              <a:latin typeface="Calibri" panose="020F0502020204030204" pitchFamily="34" charset="0"/>
              <a:ea typeface="+mn-ea"/>
              <a:cs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565D7B-3064-8C4C-981F-C5713E490D5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906909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i="1" dirty="0">
                <a:latin typeface="+mn-lt"/>
                <a:cs typeface="Calibri" panose="020F0502020204030204" pitchFamily="34" charset="0"/>
              </a:rPr>
              <a:t>Teacher Talking Points:</a:t>
            </a:r>
            <a:endParaRPr lang="en-US" sz="1100" dirty="0">
              <a:latin typeface="+mn-lt"/>
              <a:cs typeface="Calibri" panose="020F0502020204030204" pitchFamily="34" charset="0"/>
            </a:endParaRPr>
          </a:p>
          <a:p>
            <a:pPr marL="285750" marR="0" lvl="0" indent="-285750"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dirty="0">
                <a:effectLst/>
                <a:latin typeface="+mn-lt"/>
                <a:ea typeface="+mj-ea"/>
                <a:cs typeface="Calibri" panose="020F0502020204030204" pitchFamily="34" charset="0"/>
                <a:sym typeface="Helvetica Neue"/>
              </a:rPr>
              <a:t>It is incredibly important that Black people, and other people of color, are represented in movies, magazines, and other media. It’s a different story when the product that is being sold is addictive and deadly.</a:t>
            </a:r>
          </a:p>
          <a:p>
            <a:pPr marL="285750" marR="0" lvl="0" indent="-285750"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dirty="0">
                <a:effectLst/>
                <a:latin typeface="+mn-lt"/>
                <a:ea typeface="+mj-ea"/>
                <a:cs typeface="Calibri" panose="020F0502020204030204" pitchFamily="34" charset="0"/>
                <a:sym typeface="Helvetica Neue"/>
              </a:rPr>
              <a:t>It is even more frustrating to see how the Black community is targeted by tobacco companies when you know that smoking is a major cause of heart disease, the number one cause of death for people who are Black. </a:t>
            </a:r>
          </a:p>
          <a:p>
            <a:pPr marL="285750" marR="0" lvl="0" indent="-285750"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dirty="0">
                <a:effectLst/>
                <a:latin typeface="+mn-lt"/>
                <a:ea typeface="+mj-ea"/>
                <a:cs typeface="Calibri" panose="020F0502020204030204" pitchFamily="34" charset="0"/>
                <a:sym typeface="Helvetica Neue"/>
              </a:rPr>
              <a:t>We are going to watch a video to see spoken word artist Six Footah The Poet’s take on menthol.</a:t>
            </a:r>
          </a:p>
          <a:p>
            <a:pPr marL="285750" marR="0" lvl="0" indent="-285750" defTabSz="45720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b="0" i="0" dirty="0">
              <a:effectLst/>
              <a:latin typeface="+mn-lt"/>
              <a:ea typeface="+mj-ea"/>
              <a:cs typeface="Calibri" panose="020F0502020204030204" pitchFamily="34" charset="0"/>
              <a:sym typeface="Helvetica Neue"/>
            </a:endParaRPr>
          </a:p>
          <a:p>
            <a:pPr marL="0" lvl="0" indent="0" algn="l">
              <a:spcBef>
                <a:spcPts val="0"/>
              </a:spcBef>
              <a:buFont typeface="Arial" charset="0"/>
              <a:buNone/>
            </a:pPr>
            <a:r>
              <a:rPr lang="en-US" sz="1100" i="1" dirty="0">
                <a:effectLst/>
                <a:latin typeface="+mn-lt"/>
                <a:ea typeface="Lucida Grande"/>
                <a:cs typeface="Calibri" panose="020F0502020204030204" pitchFamily="34" charset="0"/>
                <a:sym typeface="Calibri"/>
              </a:rPr>
              <a:t>[</a:t>
            </a:r>
            <a:r>
              <a:rPr lang="en-US" sz="1100" b="1" i="1" dirty="0">
                <a:effectLst/>
                <a:latin typeface="+mn-lt"/>
                <a:ea typeface="Lucida Grande"/>
                <a:cs typeface="Calibri" panose="020F0502020204030204" pitchFamily="34" charset="0"/>
                <a:sym typeface="Calibri"/>
              </a:rPr>
              <a:t>Hover over slide and click the play button.</a:t>
            </a:r>
            <a:r>
              <a:rPr lang="en-US" sz="1100" i="1" dirty="0">
                <a:effectLst/>
                <a:latin typeface="+mn-lt"/>
                <a:ea typeface="Lucida Grande"/>
                <a:cs typeface="Calibri" panose="020F0502020204030204" pitchFamily="34" charset="0"/>
                <a:sym typeface="Calibri"/>
              </a:rPr>
              <a:t>]</a:t>
            </a:r>
          </a:p>
          <a:p>
            <a:pPr marL="0" lvl="0" indent="0" algn="l">
              <a:spcBef>
                <a:spcPts val="0"/>
              </a:spcBef>
              <a:buFont typeface="Arial" charset="0"/>
              <a:buNone/>
            </a:pPr>
            <a:endParaRPr lang="en-US" sz="1100" i="1" dirty="0">
              <a:effectLst/>
              <a:latin typeface="+mn-lt"/>
              <a:ea typeface="Lucida Grande"/>
              <a:cs typeface="Calibri" panose="020F0502020204030204" pitchFamily="34" charset="0"/>
              <a:sym typeface="Calibri"/>
            </a:endParaRPr>
          </a:p>
          <a:p>
            <a:pPr marL="0" lvl="0" indent="0" algn="l">
              <a:spcBef>
                <a:spcPts val="0"/>
              </a:spcBef>
              <a:buFont typeface="Arial" charset="0"/>
              <a:buNone/>
            </a:pPr>
            <a:r>
              <a:rPr lang="en-US" sz="1100" b="1" i="1" dirty="0">
                <a:solidFill>
                  <a:schemeClr val="dk1"/>
                </a:solidFill>
                <a:latin typeface="+mn-lt"/>
                <a:cs typeface="Calibri" panose="020F0502020204030204" pitchFamily="34" charset="0"/>
              </a:rPr>
              <a:t>If technical issues should arise then watch this video with your students on YouTube by using this link</a:t>
            </a:r>
            <a:r>
              <a:rPr lang="en-US" sz="1100" b="0" i="0" dirty="0">
                <a:solidFill>
                  <a:sysClr val="windowText" lastClr="000000"/>
                </a:solidFill>
                <a:effectLst/>
                <a:latin typeface="+mn-lt"/>
                <a:cs typeface="Calibri" panose="020F0502020204030204" pitchFamily="34" charset="0"/>
                <a:sym typeface="Calibri"/>
              </a:rPr>
              <a:t>: </a:t>
            </a:r>
            <a:r>
              <a:rPr lang="en-US" sz="1100" b="0" i="0" dirty="0">
                <a:solidFill>
                  <a:schemeClr val="dk1"/>
                </a:solidFill>
                <a:latin typeface="+mn-lt"/>
                <a:cs typeface="Calibri" panose="020F0502020204030204" pitchFamily="34" charset="0"/>
              </a:rPr>
              <a:t>https</a:t>
            </a:r>
            <a:r>
              <a:rPr lang="en-US" sz="1100" dirty="0">
                <a:solidFill>
                  <a:schemeClr val="dk1"/>
                </a:solidFill>
                <a:latin typeface="+mn-lt"/>
                <a:cs typeface="Calibri" panose="020F0502020204030204" pitchFamily="34" charset="0"/>
              </a:rPr>
              <a:t>://</a:t>
            </a:r>
            <a:r>
              <a:rPr lang="en-US" sz="1100" dirty="0" err="1">
                <a:solidFill>
                  <a:schemeClr val="dk1"/>
                </a:solidFill>
                <a:latin typeface="+mn-lt"/>
                <a:cs typeface="Calibri" panose="020F0502020204030204" pitchFamily="34" charset="0"/>
              </a:rPr>
              <a:t>www.youtube.com</a:t>
            </a:r>
            <a:r>
              <a:rPr lang="en-US" sz="1100" dirty="0">
                <a:solidFill>
                  <a:schemeClr val="dk1"/>
                </a:solidFill>
                <a:latin typeface="+mn-lt"/>
                <a:cs typeface="Calibri" panose="020F0502020204030204" pitchFamily="34" charset="0"/>
              </a:rPr>
              <a:t>/</a:t>
            </a:r>
            <a:r>
              <a:rPr lang="en-US" sz="1100" dirty="0" err="1">
                <a:solidFill>
                  <a:schemeClr val="dk1"/>
                </a:solidFill>
                <a:latin typeface="+mn-lt"/>
                <a:cs typeface="Calibri" panose="020F0502020204030204" pitchFamily="34" charset="0"/>
              </a:rPr>
              <a:t>watch?v</a:t>
            </a:r>
            <a:r>
              <a:rPr lang="en-US" sz="1100" dirty="0">
                <a:solidFill>
                  <a:schemeClr val="dk1"/>
                </a:solidFill>
                <a:latin typeface="+mn-lt"/>
                <a:cs typeface="Calibri" panose="020F0502020204030204" pitchFamily="34" charset="0"/>
              </a:rPr>
              <a:t>=j-pzmb-85wQ</a:t>
            </a:r>
          </a:p>
        </p:txBody>
      </p:sp>
    </p:spTree>
    <p:extLst>
      <p:ext uri="{BB962C8B-B14F-4D97-AF65-F5344CB8AC3E}">
        <p14:creationId xmlns:p14="http://schemas.microsoft.com/office/powerpoint/2010/main" val="16487942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i="1" dirty="0">
                <a:latin typeface="Calibri" panose="020F0502020204030204" pitchFamily="34" charset="0"/>
                <a:cs typeface="Calibri" panose="020F0502020204030204" pitchFamily="34" charset="0"/>
              </a:rPr>
              <a:t>Teacher Talking Points:</a:t>
            </a:r>
            <a:endParaRPr lang="en-US" sz="1100" dirty="0">
              <a:latin typeface="Calibri" panose="020F0502020204030204" pitchFamily="34" charset="0"/>
              <a:cs typeface="Calibri" panose="020F0502020204030204" pitchFamily="34" charset="0"/>
            </a:endParaRPr>
          </a:p>
          <a:p>
            <a:pPr marL="285750" marR="0" lvl="0" indent="-285750"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i="0" baseline="0" dirty="0">
                <a:latin typeface="Calibri" panose="020F0502020204030204" pitchFamily="34" charset="0"/>
                <a:ea typeface="Arial" charset="0"/>
                <a:cs typeface="Calibri" panose="020F0502020204030204" pitchFamily="34" charset="0"/>
              </a:rPr>
              <a:t>Flavored </a:t>
            </a:r>
            <a:r>
              <a:rPr lang="en-US" sz="1100" baseline="0" dirty="0">
                <a:latin typeface="Calibri" panose="020F0502020204030204" pitchFamily="34" charset="0"/>
                <a:ea typeface="Arial" charset="0"/>
                <a:cs typeface="Calibri" panose="020F0502020204030204" pitchFamily="34" charset="0"/>
              </a:rPr>
              <a:t>cigarettes have been banned since 2009, </a:t>
            </a:r>
            <a:r>
              <a:rPr lang="en-US" sz="1100" dirty="0">
                <a:latin typeface="Calibri" panose="020F0502020204030204" pitchFamily="34" charset="0"/>
                <a:cs typeface="Calibri" panose="020F0502020204030204" pitchFamily="34" charset="0"/>
              </a:rPr>
              <a:t>but Big Tobacco fought to keep menthol as a flavor. </a:t>
            </a:r>
          </a:p>
          <a:p>
            <a:pPr marL="285750" marR="0" lvl="0" indent="-285750"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latin typeface="Calibri" panose="020F0502020204030204" pitchFamily="34" charset="0"/>
                <a:cs typeface="Calibri" panose="020F0502020204030204" pitchFamily="34" charset="0"/>
              </a:rPr>
              <a:t>Historically, the Tobacco companies reinforced the popularity of menthol tobacco products by exploiting vulnerable communities. For example, in the African-American communities, a tobacco company would drive a van through districts and give away free cigarettes.</a:t>
            </a:r>
            <a:endParaRPr lang="en-US" sz="1100" b="1" dirty="0">
              <a:effectLst/>
              <a:latin typeface="Calibri" panose="020F0502020204030204" pitchFamily="34" charset="0"/>
              <a:ea typeface="Lucida Grande"/>
              <a:cs typeface="Calibri" panose="020F0502020204030204" pitchFamily="34" charset="0"/>
              <a:sym typeface="Lucida Grande"/>
            </a:endParaRPr>
          </a:p>
          <a:p>
            <a:pPr marL="285750" indent="-285750">
              <a:buFont typeface="Arial" panose="020B0604020202020204" pitchFamily="34" charset="0"/>
              <a:buChar char="•"/>
            </a:pPr>
            <a:r>
              <a:rPr lang="en-US" sz="1100" dirty="0">
                <a:effectLst/>
                <a:latin typeface="Calibri" panose="020F0502020204030204" pitchFamily="34" charset="0"/>
                <a:ea typeface="Lucida Grande"/>
                <a:cs typeface="Calibri" panose="020F0502020204030204" pitchFamily="34" charset="0"/>
                <a:sym typeface="Lucida Grande"/>
              </a:rPr>
              <a:t>And recent studies have concluded that menthol cigarettes lead to increased smoking initiation among youth and young adults, greater addiction, and decreased success in quitting smoking. </a:t>
            </a:r>
          </a:p>
          <a:p>
            <a:pPr marL="285750" indent="-285750">
              <a:buFont typeface="Arial" panose="020B0604020202020204" pitchFamily="34" charset="0"/>
              <a:buChar char="•"/>
            </a:pPr>
            <a:r>
              <a:rPr lang="en-US" sz="1100" dirty="0">
                <a:effectLst/>
                <a:latin typeface="Calibri" panose="020F0502020204030204" pitchFamily="34" charset="0"/>
                <a:ea typeface="Lucida Grande"/>
                <a:cs typeface="Calibri" panose="020F0502020204030204" pitchFamily="34" charset="0"/>
                <a:sym typeface="Lucida Grande"/>
              </a:rPr>
              <a:t>Removal of menthol cigarettes from the marketplace would benefit public health in the United States, especially among communities of color and other vulnerable groups of people.</a:t>
            </a:r>
          </a:p>
          <a:p>
            <a:pPr marL="285750" indent="-285750">
              <a:buFont typeface="Arial" panose="020B0604020202020204" pitchFamily="34" charset="0"/>
              <a:buChar char="•"/>
            </a:pPr>
            <a:endParaRPr lang="en-US" sz="1100" dirty="0">
              <a:effectLst/>
              <a:latin typeface="Calibri" panose="020F0502020204030204" pitchFamily="34" charset="0"/>
              <a:ea typeface="Lucida Grande"/>
              <a:cs typeface="Calibri" panose="020F0502020204030204" pitchFamily="34" charset="0"/>
              <a:sym typeface="Lucida Grande"/>
            </a:endParaRPr>
          </a:p>
          <a:p>
            <a:pPr marL="0" indent="0">
              <a:buFont typeface="Arial" panose="020B0604020202020204" pitchFamily="34" charset="0"/>
              <a:buNone/>
            </a:pPr>
            <a:r>
              <a:rPr lang="en-US" sz="1100" u="sng" dirty="0">
                <a:effectLst/>
                <a:latin typeface="Calibri" panose="020F0502020204030204" pitchFamily="34" charset="0"/>
                <a:ea typeface="Lucida Grande"/>
                <a:cs typeface="Calibri" panose="020F0502020204030204" pitchFamily="34" charset="0"/>
                <a:sym typeface="Lucida Grande"/>
              </a:rPr>
              <a:t>Images</a:t>
            </a:r>
            <a:r>
              <a:rPr lang="en-US" sz="1100" dirty="0">
                <a:effectLst/>
                <a:latin typeface="Calibri" panose="020F0502020204030204" pitchFamily="34" charset="0"/>
                <a:ea typeface="Lucida Grande"/>
                <a:cs typeface="Calibri" panose="020F0502020204030204" pitchFamily="34" charset="0"/>
                <a:sym typeface="Lucida Grande"/>
              </a:rPr>
              <a:t>: </a:t>
            </a:r>
          </a:p>
          <a:p>
            <a:pPr marL="0" indent="0">
              <a:buFont typeface="Arial" panose="020B0604020202020204" pitchFamily="34" charset="0"/>
              <a:buNone/>
            </a:pPr>
            <a:r>
              <a:rPr lang="en-US" sz="1100" dirty="0">
                <a:latin typeface="Calibri" panose="020F0502020204030204" pitchFamily="34" charset="0"/>
                <a:cs typeface="Calibri" panose="020F0502020204030204" pitchFamily="34" charset="0"/>
                <a:hlinkClick r:id="rId3"/>
              </a:rPr>
              <a:t>https://californiahealthline.org/news/flavor-bans-multiply-but-menthol-continues-to-divide/</a:t>
            </a:r>
            <a:endParaRPr lang="en-US" sz="11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811184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100" i="1" dirty="0">
                <a:latin typeface="Calibri" panose="020F0502020204030204" pitchFamily="34" charset="0"/>
                <a:ea typeface="Arial" charset="0"/>
                <a:cs typeface="Calibri" panose="020F0502020204030204" pitchFamily="34" charset="0"/>
              </a:rPr>
              <a:t>Teacher</a:t>
            </a:r>
            <a:r>
              <a:rPr lang="en-US" sz="1100" i="1" baseline="0" dirty="0">
                <a:latin typeface="Calibri" panose="020F0502020204030204" pitchFamily="34" charset="0"/>
                <a:ea typeface="Arial" charset="0"/>
                <a:cs typeface="Calibri" panose="020F0502020204030204" pitchFamily="34" charset="0"/>
              </a:rPr>
              <a:t> Talking Points:</a:t>
            </a:r>
          </a:p>
          <a:p>
            <a:pPr marL="285750" marR="0" lvl="0" indent="-285750"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effectLst/>
                <a:latin typeface="Calibri" panose="020F0502020204030204" pitchFamily="34" charset="0"/>
                <a:ea typeface="Lucida Grande"/>
                <a:cs typeface="Calibri" panose="020F0502020204030204" pitchFamily="34" charset="0"/>
                <a:sym typeface="Lucida Grande"/>
              </a:rPr>
              <a:t>(</a:t>
            </a:r>
            <a:r>
              <a:rPr lang="en-US" sz="1100" i="1" dirty="0">
                <a:effectLst/>
                <a:latin typeface="Calibri" panose="020F0502020204030204" pitchFamily="34" charset="0"/>
                <a:ea typeface="Lucida Grande"/>
                <a:cs typeface="Calibri" panose="020F0502020204030204" pitchFamily="34" charset="0"/>
                <a:sym typeface="Lucida Grande"/>
              </a:rPr>
              <a:t>Click</a:t>
            </a:r>
            <a:r>
              <a:rPr lang="en-US" sz="1100" dirty="0">
                <a:effectLst/>
                <a:latin typeface="Calibri" panose="020F0502020204030204" pitchFamily="34" charset="0"/>
                <a:ea typeface="Lucida Grande"/>
                <a:cs typeface="Calibri" panose="020F0502020204030204" pitchFamily="34" charset="0"/>
                <a:sym typeface="Lucida Grande"/>
              </a:rPr>
              <a:t>) Here are a few examples of menthol ads targeting the African-American community.</a:t>
            </a:r>
          </a:p>
          <a:p>
            <a:pPr marL="285750" marR="0" lvl="0" indent="-285750"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effectLst/>
                <a:latin typeface="Calibri" panose="020F0502020204030204" pitchFamily="34" charset="0"/>
                <a:ea typeface="Lucida Grande"/>
                <a:cs typeface="Calibri" panose="020F0502020204030204" pitchFamily="34" charset="0"/>
                <a:sym typeface="Lucida Grande"/>
              </a:rPr>
              <a:t>The images in these ads take advantage of some important community values and use them to promote menthol cigarettes. </a:t>
            </a:r>
          </a:p>
          <a:p>
            <a:pPr marL="285750" marR="0" lvl="0" indent="-285750"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effectLst/>
                <a:latin typeface="Calibri" panose="020F0502020204030204" pitchFamily="34" charset="0"/>
                <a:ea typeface="Lucida Grande"/>
                <a:cs typeface="Calibri" panose="020F0502020204030204" pitchFamily="34" charset="0"/>
                <a:sym typeface="Lucida Grande"/>
              </a:rPr>
              <a:t>Strong bonds between couples are depicted.</a:t>
            </a:r>
          </a:p>
          <a:p>
            <a:pPr marL="285750" marR="0" lvl="0" indent="-285750"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effectLst/>
                <a:latin typeface="Calibri" panose="020F0502020204030204" pitchFamily="34" charset="0"/>
                <a:ea typeface="Lucida Grande"/>
                <a:cs typeface="Calibri" panose="020F0502020204030204" pitchFamily="34" charset="0"/>
                <a:sym typeface="Lucida Grande"/>
              </a:rPr>
              <a:t>There is a message of black empowerment and independence. </a:t>
            </a:r>
          </a:p>
          <a:p>
            <a:pPr marL="285750" marR="0" lvl="0" indent="-285750"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effectLst/>
                <a:latin typeface="Calibri" panose="020F0502020204030204" pitchFamily="34" charset="0"/>
                <a:ea typeface="Lucida Grande"/>
                <a:cs typeface="Calibri" panose="020F0502020204030204" pitchFamily="34" charset="0"/>
                <a:sym typeface="Lucida Grande"/>
              </a:rPr>
              <a:t>The ads of the African-American women show them as relaxed and cool. </a:t>
            </a:r>
          </a:p>
          <a:p>
            <a:pPr marL="285750" marR="0" lvl="0" indent="-285750"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effectLst/>
                <a:latin typeface="Calibri" panose="020F0502020204030204" pitchFamily="34" charset="0"/>
                <a:ea typeface="Lucida Grande"/>
                <a:cs typeface="Calibri" panose="020F0502020204030204" pitchFamily="34" charset="0"/>
                <a:sym typeface="Lucida Grande"/>
              </a:rPr>
              <a:t>Using community values to try and sell a deadly product to a community is one of the many horrible strategies that tobacco/nicotine companies have used in the past and continues to use today.</a:t>
            </a:r>
          </a:p>
          <a:p>
            <a:pPr marL="285750" marR="0" lvl="0" indent="-285750" defTabSz="45720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dirty="0">
              <a:effectLst/>
              <a:latin typeface="Calibri" panose="020F0502020204030204" pitchFamily="34" charset="0"/>
              <a:ea typeface="Lucida Grande"/>
              <a:cs typeface="Calibri" panose="020F0502020204030204" pitchFamily="34" charset="0"/>
              <a:sym typeface="Lucida Grande"/>
            </a:endParaRPr>
          </a:p>
          <a:p>
            <a:pPr marL="0" marR="0" lvl="0" indent="0" defTabSz="45720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dirty="0">
                <a:effectLst/>
                <a:latin typeface="Calibri" panose="020F0502020204030204" pitchFamily="34" charset="0"/>
                <a:ea typeface="Lucida Grande"/>
                <a:cs typeface="Calibri" panose="020F0502020204030204" pitchFamily="34" charset="0"/>
                <a:sym typeface="Lucida Grande"/>
              </a:rPr>
              <a:t>Slide Credit: Tiffani Mason, Derrick Kirk, Dr. Phillip Gardiner</a:t>
            </a:r>
          </a:p>
        </p:txBody>
      </p:sp>
    </p:spTree>
    <p:extLst>
      <p:ext uri="{BB962C8B-B14F-4D97-AF65-F5344CB8AC3E}">
        <p14:creationId xmlns:p14="http://schemas.microsoft.com/office/powerpoint/2010/main" val="17360563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Shape 5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0" name="Shape 6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rtl="0"/>
            <a:r>
              <a:rPr lang="en-US" sz="1100" b="0" i="1" u="none" strike="noStrike" kern="1200" dirty="0">
                <a:solidFill>
                  <a:schemeClr val="tx1"/>
                </a:solidFill>
                <a:effectLst/>
                <a:latin typeface="Calibri" panose="020F0502020204030204" pitchFamily="34" charset="0"/>
                <a:ea typeface="+mn-ea"/>
                <a:cs typeface="Calibri" panose="020F0502020204030204" pitchFamily="34" charset="0"/>
              </a:rPr>
              <a:t>Teacher Talking Points:</a:t>
            </a:r>
            <a:endParaRPr lang="en-US" sz="1100" dirty="0">
              <a:effectLst/>
              <a:latin typeface="Calibri" panose="020F0502020204030204" pitchFamily="34" charset="0"/>
              <a:cs typeface="Calibri" panose="020F0502020204030204" pitchFamily="34" charset="0"/>
            </a:endParaRPr>
          </a:p>
          <a:p>
            <a:pPr marL="171450" indent="-171450" rtl="0" fontAlgn="base">
              <a:buFont typeface="Arial" charset="0"/>
              <a:buChar char="•"/>
            </a:pPr>
            <a:r>
              <a:rPr lang="en-US" sz="1100" b="0" i="0" u="none" strike="noStrike" kern="1200" dirty="0">
                <a:solidFill>
                  <a:schemeClr val="tx1"/>
                </a:solidFill>
                <a:effectLst/>
                <a:latin typeface="Calibri" panose="020F0502020204030204" pitchFamily="34" charset="0"/>
                <a:ea typeface="+mn-ea"/>
                <a:cs typeface="Calibri" panose="020F0502020204030204" pitchFamily="34" charset="0"/>
              </a:rPr>
              <a:t>In this last activity we’re going to give you the opportunity to deconstruct and reconstruct e-cigarette advertisements. </a:t>
            </a:r>
            <a:endParaRPr lang="en-US" sz="11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440483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100" i="1" dirty="0">
                <a:latin typeface="Calibri" panose="020F0502020204030204" pitchFamily="34" charset="0"/>
                <a:cs typeface="Calibri" panose="020F0502020204030204" pitchFamily="34" charset="0"/>
              </a:rPr>
              <a:t>Teacher Talking Points:</a:t>
            </a:r>
          </a:p>
          <a:p>
            <a:pPr marL="171450" indent="-171450" rtl="0" fontAlgn="base">
              <a:buFont typeface="Arial" charset="0"/>
              <a:buChar char="•"/>
            </a:pPr>
            <a:r>
              <a:rPr lang="en-US" sz="1100" dirty="0">
                <a:latin typeface="Calibri" panose="020F0502020204030204" pitchFamily="34" charset="0"/>
                <a:cs typeface="Calibri" panose="020F0502020204030204" pitchFamily="34" charset="0"/>
              </a:rPr>
              <a:t>Think</a:t>
            </a:r>
            <a:r>
              <a:rPr lang="en-US" sz="1100" baseline="0" dirty="0">
                <a:latin typeface="Calibri" panose="020F0502020204030204" pitchFamily="34" charset="0"/>
                <a:cs typeface="Calibri" panose="020F0502020204030204" pitchFamily="34" charset="0"/>
              </a:rPr>
              <a:t> of</a:t>
            </a:r>
            <a:r>
              <a:rPr lang="en-US" sz="1100" dirty="0">
                <a:latin typeface="Calibri" panose="020F0502020204030204" pitchFamily="34" charset="0"/>
                <a:cs typeface="Calibri" panose="020F0502020204030204" pitchFamily="34" charset="0"/>
              </a:rPr>
              <a:t> an advertisement that you really like</a:t>
            </a:r>
          </a:p>
          <a:p>
            <a:pPr marL="171450" indent="-171450" rtl="0" fontAlgn="base">
              <a:buFont typeface="Arial" charset="0"/>
              <a:buChar char="•"/>
            </a:pPr>
            <a:r>
              <a:rPr lang="en-US" sz="1100" dirty="0">
                <a:latin typeface="Calibri" panose="020F0502020204030204" pitchFamily="34" charset="0"/>
                <a:cs typeface="Calibri" panose="020F0502020204030204" pitchFamily="34" charset="0"/>
              </a:rPr>
              <a:t>Now</a:t>
            </a:r>
            <a:r>
              <a:rPr lang="en-US" sz="1100" baseline="0" dirty="0">
                <a:latin typeface="Calibri" panose="020F0502020204030204" pitchFamily="34" charset="0"/>
                <a:cs typeface="Calibri" panose="020F0502020204030204" pitchFamily="34" charset="0"/>
              </a:rPr>
              <a:t> think of one </a:t>
            </a:r>
            <a:r>
              <a:rPr lang="en-US" sz="1100" dirty="0">
                <a:latin typeface="Calibri" panose="020F0502020204030204" pitchFamily="34" charset="0"/>
                <a:cs typeface="Calibri" panose="020F0502020204030204" pitchFamily="34" charset="0"/>
              </a:rPr>
              <a:t>that really annoys you</a:t>
            </a:r>
          </a:p>
          <a:p>
            <a:pPr marL="171450" indent="-171450" rtl="0" fontAlgn="base">
              <a:buFont typeface="Arial" charset="0"/>
              <a:buChar char="•"/>
            </a:pPr>
            <a:r>
              <a:rPr lang="en-US" sz="1100" dirty="0">
                <a:latin typeface="Calibri" panose="020F0502020204030204" pitchFamily="34" charset="0"/>
                <a:cs typeface="Calibri" panose="020F0502020204030204" pitchFamily="34" charset="0"/>
              </a:rPr>
              <a:t>Turn to a partner and share the ad that you thought about and why</a:t>
            </a:r>
          </a:p>
          <a:p>
            <a:pPr marL="171450" indent="-171450" rtl="0" fontAlgn="base">
              <a:buFont typeface="Arial" charset="0"/>
              <a:buChar char="•"/>
            </a:pPr>
            <a:r>
              <a:rPr lang="en-US" sz="1100" dirty="0">
                <a:latin typeface="Calibri" panose="020F0502020204030204" pitchFamily="34" charset="0"/>
                <a:cs typeface="Calibri" panose="020F0502020204030204" pitchFamily="34" charset="0"/>
              </a:rPr>
              <a:t>If</a:t>
            </a:r>
            <a:r>
              <a:rPr lang="en-US" sz="1100" baseline="0" dirty="0">
                <a:latin typeface="Calibri" panose="020F0502020204030204" pitchFamily="34" charset="0"/>
                <a:cs typeface="Calibri" panose="020F0502020204030204" pitchFamily="34" charset="0"/>
              </a:rPr>
              <a:t> you’re having trouble, you can use these examples for reference </a:t>
            </a:r>
            <a:r>
              <a:rPr lang="en-US" sz="1100" i="1" baseline="0" dirty="0">
                <a:latin typeface="Calibri" panose="020F0502020204030204" pitchFamily="34" charset="0"/>
                <a:cs typeface="Calibri" panose="020F0502020204030204" pitchFamily="34" charset="0"/>
              </a:rPr>
              <a:t>(click).</a:t>
            </a:r>
          </a:p>
          <a:p>
            <a:pPr marL="0" indent="0" rtl="0" fontAlgn="base">
              <a:buFont typeface="Arial" charset="0"/>
              <a:buNone/>
            </a:pPr>
            <a:r>
              <a:rPr lang="en-US" sz="1100" i="1" dirty="0">
                <a:latin typeface="Calibri" panose="020F0502020204030204" pitchFamily="34" charset="0"/>
                <a:cs typeface="Calibri" panose="020F0502020204030204" pitchFamily="34" charset="0"/>
              </a:rPr>
              <a:t>(After about 1-2</a:t>
            </a:r>
            <a:r>
              <a:rPr lang="en-US" sz="1100" i="1" baseline="0" dirty="0">
                <a:latin typeface="Calibri" panose="020F0502020204030204" pitchFamily="34" charset="0"/>
                <a:cs typeface="Calibri" panose="020F0502020204030204" pitchFamily="34" charset="0"/>
              </a:rPr>
              <a:t> minutes, a</a:t>
            </a:r>
            <a:r>
              <a:rPr lang="en-US" sz="1100" i="1" dirty="0">
                <a:latin typeface="Calibri" panose="020F0502020204030204" pitchFamily="34" charset="0"/>
                <a:cs typeface="Calibri" panose="020F0502020204030204" pitchFamily="34" charset="0"/>
              </a:rPr>
              <a:t>sk for a few volunteers to share an ad that came to mind.)</a:t>
            </a:r>
          </a:p>
          <a:p>
            <a:pPr marL="171450" indent="-171450" rtl="0" fontAlgn="base">
              <a:buFont typeface="Arial" charset="0"/>
              <a:buChar char="•"/>
            </a:pPr>
            <a:r>
              <a:rPr lang="en-US" sz="1100" b="0" i="0" u="none" strike="noStrike" kern="1200" dirty="0">
                <a:solidFill>
                  <a:schemeClr val="tx1"/>
                </a:solidFill>
                <a:effectLst/>
                <a:latin typeface="Calibri" panose="020F0502020204030204" pitchFamily="34" charset="0"/>
                <a:ea typeface="+mn-ea"/>
                <a:cs typeface="Calibri" panose="020F0502020204030204" pitchFamily="34" charset="0"/>
              </a:rPr>
              <a:t>What are some of the things that the different ads have in common? </a:t>
            </a:r>
            <a:r>
              <a:rPr lang="en-US" sz="1100" b="0" i="1" u="none" strike="noStrike" kern="1200" dirty="0">
                <a:solidFill>
                  <a:schemeClr val="tx1"/>
                </a:solidFill>
                <a:effectLst/>
                <a:latin typeface="Calibri" panose="020F0502020204030204" pitchFamily="34" charset="0"/>
                <a:ea typeface="+mn-ea"/>
                <a:cs typeface="Calibri" panose="020F0502020204030204" pitchFamily="34" charset="0"/>
              </a:rPr>
              <a:t>[Record responses on the board or easel paper.]</a:t>
            </a:r>
          </a:p>
          <a:p>
            <a:pPr marL="171450" indent="-171450">
              <a:buFont typeface="Arial" charset="0"/>
              <a:buChar char="•"/>
            </a:pPr>
            <a:r>
              <a:rPr lang="en-US" sz="1100" b="0" i="0" u="none" strike="noStrike" kern="1200" dirty="0">
                <a:solidFill>
                  <a:schemeClr val="tx1"/>
                </a:solidFill>
                <a:effectLst/>
                <a:latin typeface="Calibri" panose="020F0502020204030204" pitchFamily="34" charset="0"/>
                <a:ea typeface="+mn-ea"/>
                <a:cs typeface="Calibri" panose="020F0502020204030204" pitchFamily="34" charset="0"/>
              </a:rPr>
              <a:t>What are some of the things that the advertisers did to get your attention? (i.e., funny, famous spokesperson, attractive people, etc.) </a:t>
            </a:r>
            <a:r>
              <a:rPr lang="en-US" sz="1100" b="0" i="1" u="none" strike="noStrike" kern="1200" dirty="0">
                <a:solidFill>
                  <a:schemeClr val="tx1"/>
                </a:solidFill>
                <a:effectLst/>
                <a:latin typeface="Calibri" panose="020F0502020204030204" pitchFamily="34" charset="0"/>
                <a:ea typeface="+mn-ea"/>
                <a:cs typeface="Calibri" panose="020F0502020204030204" pitchFamily="34" charset="0"/>
              </a:rPr>
              <a:t>[Record responses on the board or easel paper.]</a:t>
            </a:r>
            <a:endParaRPr lang="en-US" sz="11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565D7B-3064-8C4C-981F-C5713E490D5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728704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100" b="0" i="1" u="none" strike="noStrike" kern="1200" dirty="0">
                <a:solidFill>
                  <a:schemeClr val="tx1"/>
                </a:solidFill>
                <a:effectLst/>
                <a:latin typeface="Calibri" panose="020F0502020204030204" pitchFamily="34" charset="0"/>
                <a:ea typeface="+mn-ea"/>
                <a:cs typeface="Calibri" panose="020F0502020204030204" pitchFamily="34" charset="0"/>
              </a:rPr>
              <a:t>Teacher Talking Points:</a:t>
            </a:r>
          </a:p>
          <a:p>
            <a:pPr marL="171450" indent="-171450" rtl="0">
              <a:buFont typeface="Arial" charset="0"/>
              <a:buChar char="•"/>
            </a:pPr>
            <a:r>
              <a:rPr lang="en-US" sz="1100" b="0" i="0" u="none" strike="noStrike" kern="1200" dirty="0">
                <a:solidFill>
                  <a:schemeClr val="tx1"/>
                </a:solidFill>
                <a:effectLst/>
                <a:latin typeface="Calibri" panose="020F0502020204030204" pitchFamily="34" charset="0"/>
                <a:ea typeface="+mn-ea"/>
                <a:cs typeface="Calibri" panose="020F0502020204030204" pitchFamily="34" charset="0"/>
              </a:rPr>
              <a:t>Companies spend </a:t>
            </a:r>
            <a:r>
              <a:rPr lang="en-US" sz="1100" b="0" i="0" u="sng" kern="1200" dirty="0">
                <a:solidFill>
                  <a:schemeClr val="tx1"/>
                </a:solidFill>
                <a:effectLst/>
                <a:latin typeface="Calibri" panose="020F0502020204030204" pitchFamily="34" charset="0"/>
                <a:ea typeface="+mn-ea"/>
                <a:cs typeface="Calibri" panose="020F0502020204030204" pitchFamily="34" charset="0"/>
              </a:rPr>
              <a:t>a lot</a:t>
            </a:r>
            <a:r>
              <a:rPr lang="en-US" sz="1100" b="0" i="0" u="none" strike="noStrike" kern="1200" dirty="0">
                <a:solidFill>
                  <a:schemeClr val="tx1"/>
                </a:solidFill>
                <a:effectLst/>
                <a:latin typeface="Calibri" panose="020F0502020204030204" pitchFamily="34" charset="0"/>
                <a:ea typeface="+mn-ea"/>
                <a:cs typeface="Calibri" panose="020F0502020204030204" pitchFamily="34" charset="0"/>
              </a:rPr>
              <a:t> of money figuring out how to get the attention of the people who they would like to buy their product. </a:t>
            </a:r>
          </a:p>
          <a:p>
            <a:pPr marL="171450" indent="-171450" rtl="0">
              <a:buFont typeface="Arial" charset="0"/>
              <a:buChar char="•"/>
            </a:pPr>
            <a:r>
              <a:rPr lang="en-US" sz="1100" dirty="0">
                <a:latin typeface="Calibri" panose="020F0502020204030204" pitchFamily="34" charset="0"/>
                <a:cs typeface="Calibri" panose="020F0502020204030204" pitchFamily="34" charset="0"/>
              </a:rPr>
              <a:t>E-cigarette companies are no</a:t>
            </a:r>
            <a:r>
              <a:rPr lang="en-US" sz="1100" baseline="0" dirty="0">
                <a:latin typeface="Calibri" panose="020F0502020204030204" pitchFamily="34" charset="0"/>
                <a:cs typeface="Calibri" panose="020F0502020204030204" pitchFamily="34" charset="0"/>
              </a:rPr>
              <a:t> different.</a:t>
            </a:r>
            <a:r>
              <a:rPr lang="en-US" sz="1100" dirty="0">
                <a:latin typeface="Calibri" panose="020F0502020204030204" pitchFamily="34" charset="0"/>
                <a:cs typeface="Calibri" panose="020F0502020204030204" pitchFamily="34" charset="0"/>
              </a:rPr>
              <a:t> In 2018, e-cig/vape</a:t>
            </a:r>
            <a:r>
              <a:rPr lang="en-US" sz="1100" baseline="0" dirty="0">
                <a:latin typeface="Calibri" panose="020F0502020204030204" pitchFamily="34" charset="0"/>
                <a:cs typeface="Calibri" panose="020F0502020204030204" pitchFamily="34" charset="0"/>
              </a:rPr>
              <a:t> companies</a:t>
            </a:r>
            <a:r>
              <a:rPr lang="en-US" sz="1100" dirty="0">
                <a:latin typeface="Calibri" panose="020F0502020204030204" pitchFamily="34" charset="0"/>
                <a:cs typeface="Calibri" panose="020F0502020204030204" pitchFamily="34" charset="0"/>
              </a:rPr>
              <a:t> spent $110 million on advertising for print, radio, television, Internet and outdoors. </a:t>
            </a:r>
            <a:endParaRPr lang="en-US" sz="1100" dirty="0">
              <a:effectLst/>
              <a:latin typeface="Calibri" panose="020F0502020204030204" pitchFamily="34" charset="0"/>
              <a:cs typeface="Calibri" panose="020F0502020204030204" pitchFamily="34" charset="0"/>
            </a:endParaRPr>
          </a:p>
          <a:p>
            <a:pPr marL="171450" indent="-171450" rtl="0">
              <a:buFont typeface="Arial" charset="0"/>
              <a:buChar char="•"/>
            </a:pPr>
            <a:r>
              <a:rPr lang="en-US" sz="1100" b="0" i="0" u="none" strike="noStrike" kern="1200" dirty="0">
                <a:solidFill>
                  <a:schemeClr val="tx1"/>
                </a:solidFill>
                <a:effectLst/>
                <a:latin typeface="Calibri" panose="020F0502020204030204" pitchFamily="34" charset="0"/>
                <a:ea typeface="+mn-ea"/>
                <a:cs typeface="Calibri" panose="020F0502020204030204" pitchFamily="34" charset="0"/>
              </a:rPr>
              <a:t>Why do you think that companies are willing to spend so much money on advertising?</a:t>
            </a:r>
          </a:p>
          <a:p>
            <a:endParaRPr lang="en-US" sz="1100" dirty="0">
              <a:latin typeface="Calibri" panose="020F0502020204030204" pitchFamily="34" charset="0"/>
              <a:cs typeface="Calibri" panose="020F0502020204030204" pitchFamily="34" charset="0"/>
            </a:endParaRPr>
          </a:p>
          <a:p>
            <a:pPr marL="0" marR="0" lvl="0" indent="0" algn="l" defTabSz="457106" rtl="0" eaLnBrk="1" fontAlgn="auto" latinLnBrk="0" hangingPunct="1">
              <a:lnSpc>
                <a:spcPct val="100000"/>
              </a:lnSpc>
              <a:spcBef>
                <a:spcPts val="0"/>
              </a:spcBef>
              <a:spcAft>
                <a:spcPts val="0"/>
              </a:spcAft>
              <a:buClrTx/>
              <a:buSzTx/>
              <a:buFontTx/>
              <a:buNone/>
              <a:tabLst/>
              <a:defRPr/>
            </a:pPr>
            <a:r>
              <a:rPr lang="en-US" sz="1100" dirty="0">
                <a:latin typeface="Calibri" panose="020F0502020204030204" pitchFamily="34" charset="0"/>
                <a:cs typeface="Calibri" panose="020F0502020204030204" pitchFamily="34" charset="0"/>
              </a:rPr>
              <a:t>Reference: https://</a:t>
            </a:r>
            <a:r>
              <a:rPr lang="en-US" sz="1100" dirty="0" err="1">
                <a:latin typeface="Calibri" panose="020F0502020204030204" pitchFamily="34" charset="0"/>
                <a:cs typeface="Calibri" panose="020F0502020204030204" pitchFamily="34" charset="0"/>
              </a:rPr>
              <a:t>pubmed.ncbi.nlm.nih.gov</a:t>
            </a:r>
            <a:r>
              <a:rPr lang="en-US" sz="1100" dirty="0">
                <a:latin typeface="Calibri" panose="020F0502020204030204" pitchFamily="34" charset="0"/>
                <a:cs typeface="Calibri" panose="020F0502020204030204" pitchFamily="34" charset="0"/>
              </a:rPr>
              <a:t>/32108086/ </a:t>
            </a:r>
          </a:p>
          <a:p>
            <a:pPr marL="0" marR="0" lvl="0" indent="0" algn="l" defTabSz="457106" rtl="0" eaLnBrk="1" fontAlgn="auto" latinLnBrk="0" hangingPunct="1">
              <a:lnSpc>
                <a:spcPct val="100000"/>
              </a:lnSpc>
              <a:spcBef>
                <a:spcPts val="0"/>
              </a:spcBef>
              <a:spcAft>
                <a:spcPts val="0"/>
              </a:spcAft>
              <a:buClrTx/>
              <a:buSzTx/>
              <a:buFontTx/>
              <a:buNone/>
              <a:tabLst/>
              <a:defRPr/>
            </a:pPr>
            <a:endParaRPr lang="en-US" sz="1100" dirty="0">
              <a:latin typeface="Calibri" panose="020F0502020204030204" pitchFamily="34" charset="0"/>
              <a:cs typeface="Calibri" panose="020F0502020204030204" pitchFamily="34" charset="0"/>
            </a:endParaRPr>
          </a:p>
          <a:p>
            <a:pPr marL="0" marR="0" lvl="0" indent="0" algn="l" defTabSz="457106" rtl="0" eaLnBrk="1" fontAlgn="auto" latinLnBrk="0" hangingPunct="1">
              <a:lnSpc>
                <a:spcPct val="100000"/>
              </a:lnSpc>
              <a:spcBef>
                <a:spcPts val="0"/>
              </a:spcBef>
              <a:spcAft>
                <a:spcPts val="0"/>
              </a:spcAft>
              <a:buClrTx/>
              <a:buSzTx/>
              <a:buFontTx/>
              <a:buNone/>
              <a:tabLst/>
              <a:defRPr/>
            </a:pPr>
            <a:r>
              <a:rPr lang="en-US" sz="1100" dirty="0">
                <a:latin typeface="Calibri" panose="020F0502020204030204" pitchFamily="34" charset="0"/>
                <a:cs typeface="Calibri" panose="020F0502020204030204" pitchFamily="34" charset="0"/>
              </a:rPr>
              <a:t>Image Credit: </a:t>
            </a:r>
            <a:r>
              <a:rPr lang="en-US" sz="1100" dirty="0" err="1">
                <a:latin typeface="Calibri" panose="020F0502020204030204" pitchFamily="34" charset="0"/>
                <a:cs typeface="Calibri" panose="020F0502020204030204" pitchFamily="34" charset="0"/>
              </a:rPr>
              <a:t>Canva.com</a:t>
            </a:r>
            <a:endParaRPr lang="en-US" sz="1100" dirty="0">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565D7B-3064-8C4C-981F-C5713E490D5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83570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100" b="0" i="1" u="none" strike="noStrike" kern="1200" dirty="0">
                <a:solidFill>
                  <a:schemeClr val="tx1"/>
                </a:solidFill>
                <a:effectLst/>
                <a:latin typeface="Calibri" panose="020F0502020204030204" pitchFamily="34" charset="0"/>
                <a:ea typeface="+mn-ea"/>
                <a:cs typeface="Calibri" panose="020F0502020204030204" pitchFamily="34" charset="0"/>
              </a:rPr>
              <a:t>Teacher</a:t>
            </a:r>
            <a:r>
              <a:rPr lang="en-US" sz="1100" b="0" i="1" u="none" strike="noStrike" kern="1200" baseline="0" dirty="0">
                <a:solidFill>
                  <a:schemeClr val="tx1"/>
                </a:solidFill>
                <a:effectLst/>
                <a:latin typeface="Calibri" panose="020F0502020204030204" pitchFamily="34" charset="0"/>
                <a:ea typeface="+mn-ea"/>
                <a:cs typeface="Calibri" panose="020F0502020204030204" pitchFamily="34" charset="0"/>
              </a:rPr>
              <a:t> Talking Points:</a:t>
            </a:r>
          </a:p>
          <a:p>
            <a:pPr marL="171450" indent="-171450" rtl="0" fontAlgn="base">
              <a:buFont typeface="Arial" charset="0"/>
              <a:buChar char="•"/>
            </a:pPr>
            <a:r>
              <a:rPr lang="en-US" sz="1100" b="0" i="0" u="none" strike="noStrike" kern="1200" dirty="0">
                <a:solidFill>
                  <a:schemeClr val="tx1"/>
                </a:solidFill>
                <a:effectLst/>
                <a:latin typeface="Calibri" panose="020F0502020204030204" pitchFamily="34" charset="0"/>
                <a:ea typeface="+mn-ea"/>
                <a:cs typeface="Calibri" panose="020F0502020204030204" pitchFamily="34" charset="0"/>
              </a:rPr>
              <a:t>Does anyone know what a </a:t>
            </a:r>
            <a:r>
              <a:rPr lang="en-US" sz="1100" b="0" i="0" u="sng" strike="noStrike" kern="1200" dirty="0">
                <a:solidFill>
                  <a:schemeClr val="tx1"/>
                </a:solidFill>
                <a:effectLst/>
                <a:latin typeface="Calibri" panose="020F0502020204030204" pitchFamily="34" charset="0"/>
                <a:ea typeface="+mn-ea"/>
                <a:cs typeface="Calibri" panose="020F0502020204030204" pitchFamily="34" charset="0"/>
              </a:rPr>
              <a:t>target audience</a:t>
            </a:r>
            <a:r>
              <a:rPr lang="en-US" sz="1100" b="0" i="0" u="none" strike="noStrike" kern="1200" dirty="0">
                <a:solidFill>
                  <a:schemeClr val="tx1"/>
                </a:solidFill>
                <a:effectLst/>
                <a:latin typeface="Calibri" panose="020F0502020204030204" pitchFamily="34" charset="0"/>
                <a:ea typeface="+mn-ea"/>
                <a:cs typeface="Calibri" panose="020F0502020204030204" pitchFamily="34" charset="0"/>
              </a:rPr>
              <a:t> is?</a:t>
            </a:r>
          </a:p>
          <a:p>
            <a:pPr rtl="0" fontAlgn="base"/>
            <a:endParaRPr lang="en-US" sz="1100" b="0" i="1" u="none" strike="noStrike" kern="1200" dirty="0">
              <a:solidFill>
                <a:schemeClr val="tx1"/>
              </a:solidFill>
              <a:effectLst/>
              <a:latin typeface="Calibri" panose="020F0502020204030204" pitchFamily="34" charset="0"/>
              <a:ea typeface="+mn-ea"/>
              <a:cs typeface="Calibri" panose="020F0502020204030204" pitchFamily="34" charset="0"/>
            </a:endParaRPr>
          </a:p>
          <a:p>
            <a:pPr rtl="0" fontAlgn="base"/>
            <a:r>
              <a:rPr lang="en-US" sz="1100" b="0" i="1" u="none" strike="noStrike" kern="1200" dirty="0">
                <a:solidFill>
                  <a:schemeClr val="tx1"/>
                </a:solidFill>
                <a:effectLst/>
                <a:latin typeface="Calibri" panose="020F0502020204030204" pitchFamily="34" charset="0"/>
                <a:ea typeface="+mn-ea"/>
                <a:cs typeface="Calibri" panose="020F0502020204030204" pitchFamily="34" charset="0"/>
              </a:rPr>
              <a:t>Combine responses from a few students to form a class definition. </a:t>
            </a:r>
          </a:p>
          <a:p>
            <a:pPr rtl="0" fontAlgn="base"/>
            <a:endParaRPr lang="en-US" sz="1100" b="0" i="1" u="none" strike="noStrike" kern="1200" dirty="0">
              <a:solidFill>
                <a:schemeClr val="tx1"/>
              </a:solidFill>
              <a:effectLst/>
              <a:latin typeface="Calibri" panose="020F0502020204030204" pitchFamily="34" charset="0"/>
              <a:ea typeface="+mn-ea"/>
              <a:cs typeface="Calibri" panose="020F0502020204030204" pitchFamily="34" charset="0"/>
            </a:endParaRPr>
          </a:p>
          <a:p>
            <a:pPr rtl="0" fontAlgn="base"/>
            <a:r>
              <a:rPr lang="en-US" sz="1100" b="0" i="1" u="none" strike="noStrike" kern="1200" dirty="0">
                <a:solidFill>
                  <a:schemeClr val="tx1"/>
                </a:solidFill>
                <a:effectLst/>
                <a:latin typeface="Calibri" panose="020F0502020204030204" pitchFamily="34" charset="0"/>
                <a:ea typeface="+mn-ea"/>
                <a:cs typeface="Calibri" panose="020F0502020204030204" pitchFamily="34" charset="0"/>
              </a:rPr>
              <a:t>If needed, summarize with the following definition: A target audience is a specific group of people, for which a particular product is aimed.</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565D7B-3064-8C4C-981F-C5713E490D5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33696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dirty="0">
                <a:latin typeface="+mn-lt"/>
              </a:rPr>
              <a:t>Instructions in document.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565D7B-3064-8C4C-981F-C5713E490D5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296950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100" b="0" i="1" u="none" strike="noStrike" kern="1200" dirty="0">
                <a:solidFill>
                  <a:schemeClr val="tx1"/>
                </a:solidFill>
                <a:effectLst/>
                <a:latin typeface="Calibri" panose="020F0502020204030204" pitchFamily="34" charset="0"/>
                <a:ea typeface="+mn-ea"/>
                <a:cs typeface="Calibri" panose="020F0502020204030204" pitchFamily="34" charset="0"/>
              </a:rPr>
              <a:t>Teacher Talking Points:</a:t>
            </a:r>
            <a:endParaRPr lang="en-US" sz="1100" dirty="0">
              <a:effectLst/>
              <a:latin typeface="Calibri" panose="020F0502020204030204" pitchFamily="34" charset="0"/>
              <a:cs typeface="Calibri" panose="020F0502020204030204" pitchFamily="34" charset="0"/>
            </a:endParaRPr>
          </a:p>
          <a:p>
            <a:pPr marL="171450" indent="-171450" rtl="0" fontAlgn="base">
              <a:buFont typeface="Arial" charset="0"/>
              <a:buChar char="•"/>
            </a:pPr>
            <a:r>
              <a:rPr lang="en-US" sz="1100" b="0" i="0" u="none" strike="noStrike" kern="1200" dirty="0">
                <a:solidFill>
                  <a:schemeClr val="tx1"/>
                </a:solidFill>
                <a:effectLst/>
                <a:latin typeface="Calibri" panose="020F0502020204030204" pitchFamily="34" charset="0"/>
                <a:ea typeface="+mn-ea"/>
                <a:cs typeface="Calibri" panose="020F0502020204030204" pitchFamily="34" charset="0"/>
              </a:rPr>
              <a:t>Why do people your age use e-cigs/vapes?</a:t>
            </a:r>
          </a:p>
          <a:p>
            <a:pPr marL="0" indent="0" rtl="0" fontAlgn="base">
              <a:buFont typeface="Arial" charset="0"/>
              <a:buNone/>
            </a:pPr>
            <a:endParaRPr lang="en-US" sz="1100" b="0" i="0" u="none" strike="noStrike" kern="1200" dirty="0">
              <a:solidFill>
                <a:schemeClr val="tx1"/>
              </a:solidFill>
              <a:effectLst/>
              <a:latin typeface="Calibri" panose="020F0502020204030204" pitchFamily="34" charset="0"/>
              <a:ea typeface="+mn-ea"/>
              <a:cs typeface="Calibri" panose="020F0502020204030204" pitchFamily="34" charset="0"/>
            </a:endParaRPr>
          </a:p>
          <a:p>
            <a:pPr marL="0" marR="0" indent="0" algn="l" defTabSz="914400" rtl="0" eaLnBrk="1" fontAlgn="base" latinLnBrk="0" hangingPunct="1">
              <a:lnSpc>
                <a:spcPct val="100000"/>
              </a:lnSpc>
              <a:spcBef>
                <a:spcPts val="0"/>
              </a:spcBef>
              <a:spcAft>
                <a:spcPts val="0"/>
              </a:spcAft>
              <a:buClrTx/>
              <a:buSzTx/>
              <a:buFont typeface="Arial" charset="0"/>
              <a:buNone/>
              <a:tabLst/>
              <a:defRPr/>
            </a:pPr>
            <a:r>
              <a:rPr lang="en-US" sz="1100" b="0" i="1" u="none" strike="noStrike" kern="1200" dirty="0">
                <a:solidFill>
                  <a:schemeClr val="tx1"/>
                </a:solidFill>
                <a:effectLst/>
                <a:latin typeface="Calibri" panose="020F0502020204030204" pitchFamily="34" charset="0"/>
                <a:ea typeface="+mn-ea"/>
                <a:cs typeface="Calibri" panose="020F0502020204030204" pitchFamily="34" charset="0"/>
              </a:rPr>
              <a:t>Allow</a:t>
            </a:r>
            <a:r>
              <a:rPr lang="en-US" sz="1100" b="0" i="1" u="none" strike="noStrike" kern="1200" baseline="0" dirty="0">
                <a:solidFill>
                  <a:schemeClr val="tx1"/>
                </a:solidFill>
                <a:effectLst/>
                <a:latin typeface="Calibri" panose="020F0502020204030204" pitchFamily="34" charset="0"/>
                <a:ea typeface="+mn-ea"/>
                <a:cs typeface="Calibri" panose="020F0502020204030204" pitchFamily="34" charset="0"/>
              </a:rPr>
              <a:t> for discussion between students. Use questions below to facilitate discussion if desired.</a:t>
            </a:r>
            <a:endParaRPr lang="en-US" sz="1100" b="0" i="0" u="none" strike="noStrike" kern="1200" dirty="0">
              <a:solidFill>
                <a:schemeClr val="tx1"/>
              </a:solidFill>
              <a:effectLst/>
              <a:latin typeface="Calibri" panose="020F0502020204030204" pitchFamily="34" charset="0"/>
              <a:ea typeface="+mn-ea"/>
              <a:cs typeface="Calibri" panose="020F0502020204030204" pitchFamily="34" charset="0"/>
            </a:endParaRPr>
          </a:p>
          <a:p>
            <a:pPr marL="628650" lvl="1" indent="-171450" rtl="0" fontAlgn="base">
              <a:buFont typeface="Arial" charset="0"/>
              <a:buChar char="•"/>
            </a:pPr>
            <a:r>
              <a:rPr lang="en-US" sz="1100" b="0" i="0" u="none" strike="noStrike" kern="1200" dirty="0">
                <a:solidFill>
                  <a:schemeClr val="tx1"/>
                </a:solidFill>
                <a:effectLst/>
                <a:latin typeface="Calibri" panose="020F0502020204030204" pitchFamily="34" charset="0"/>
                <a:ea typeface="+mn-ea"/>
                <a:cs typeface="Calibri" panose="020F0502020204030204" pitchFamily="34" charset="0"/>
              </a:rPr>
              <a:t>How do e-cig/vape commercials influence a teen’s choice?</a:t>
            </a:r>
          </a:p>
          <a:p>
            <a:pPr marL="628650" lvl="1" indent="-171450" rtl="0" fontAlgn="base">
              <a:buFont typeface="Arial" charset="0"/>
              <a:buChar char="•"/>
            </a:pPr>
            <a:r>
              <a:rPr lang="en-US" sz="1100" b="0" i="0" u="none" strike="noStrike" kern="1200" dirty="0">
                <a:solidFill>
                  <a:schemeClr val="tx1"/>
                </a:solidFill>
                <a:effectLst/>
                <a:latin typeface="Calibri" panose="020F0502020204030204" pitchFamily="34" charset="0"/>
                <a:ea typeface="+mn-ea"/>
                <a:cs typeface="Calibri" panose="020F0502020204030204" pitchFamily="34" charset="0"/>
              </a:rPr>
              <a:t>How could friends influence a teen’s choice?</a:t>
            </a:r>
          </a:p>
          <a:p>
            <a:pPr marL="628650" lvl="1" indent="-171450" rtl="0" fontAlgn="base">
              <a:buFont typeface="Arial" charset="0"/>
              <a:buChar char="•"/>
            </a:pPr>
            <a:r>
              <a:rPr lang="en-US" sz="1100" b="0" i="0" u="none" strike="noStrike" kern="1200" dirty="0">
                <a:solidFill>
                  <a:schemeClr val="tx1"/>
                </a:solidFill>
                <a:effectLst/>
                <a:latin typeface="Calibri" panose="020F0502020204030204" pitchFamily="34" charset="0"/>
                <a:ea typeface="+mn-ea"/>
                <a:cs typeface="Calibri" panose="020F0502020204030204" pitchFamily="34" charset="0"/>
              </a:rPr>
              <a:t>How could parents/family influence a teen’s choice?</a:t>
            </a:r>
          </a:p>
          <a:p>
            <a:pPr marL="628650" lvl="1" indent="-171450" rtl="0" fontAlgn="base">
              <a:buFont typeface="Arial" charset="0"/>
              <a:buChar char="•"/>
            </a:pPr>
            <a:r>
              <a:rPr lang="en-US" sz="1100" b="0" i="0" u="none" strike="noStrike" kern="1200" dirty="0">
                <a:solidFill>
                  <a:schemeClr val="tx1"/>
                </a:solidFill>
                <a:effectLst/>
                <a:latin typeface="Calibri" panose="020F0502020204030204" pitchFamily="34" charset="0"/>
                <a:ea typeface="+mn-ea"/>
                <a:cs typeface="Calibri" panose="020F0502020204030204" pitchFamily="34" charset="0"/>
              </a:rPr>
              <a:t>In what ways could myths or misinformation about e-cigs/vapes affect a teen’s choice?</a:t>
            </a:r>
          </a:p>
          <a:p>
            <a:pPr marL="628650" lvl="1" indent="-171450" rtl="0" fontAlgn="base">
              <a:buFont typeface="Arial" charset="0"/>
              <a:buChar char="•"/>
            </a:pPr>
            <a:r>
              <a:rPr lang="en-US" sz="1100" b="0" i="0" u="none" strike="noStrike" kern="1200" dirty="0">
                <a:solidFill>
                  <a:schemeClr val="tx1"/>
                </a:solidFill>
                <a:effectLst/>
                <a:latin typeface="Calibri" panose="020F0502020204030204" pitchFamily="34" charset="0"/>
                <a:ea typeface="+mn-ea"/>
                <a:cs typeface="Calibri" panose="020F0502020204030204" pitchFamily="34" charset="0"/>
              </a:rPr>
              <a:t>In what ways does social media influence a teen’s decision?</a:t>
            </a:r>
          </a:p>
          <a:p>
            <a:pPr marL="628650" lvl="1" indent="-171450" rtl="0" fontAlgn="base">
              <a:buFont typeface="Arial" charset="0"/>
              <a:buChar char="•"/>
            </a:pPr>
            <a:r>
              <a:rPr lang="en-US" sz="1100" b="0" i="0" u="none" strike="noStrike" kern="1200" dirty="0">
                <a:solidFill>
                  <a:schemeClr val="tx1"/>
                </a:solidFill>
                <a:effectLst/>
                <a:latin typeface="Calibri" panose="020F0502020204030204" pitchFamily="34" charset="0"/>
                <a:ea typeface="+mn-ea"/>
                <a:cs typeface="Calibri" panose="020F0502020204030204" pitchFamily="34" charset="0"/>
              </a:rPr>
              <a:t>How do the many flavor options make e-cigs/vapes appealing?</a:t>
            </a:r>
            <a:endParaRPr lang="en-US" sz="11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1100" dirty="0">
              <a:latin typeface="Calibri" panose="020F0502020204030204" pitchFamily="34" charset="0"/>
              <a:cs typeface="Calibri" panose="020F0502020204030204" pitchFamily="34" charset="0"/>
            </a:endParaRPr>
          </a:p>
          <a:p>
            <a:pPr marL="0" indent="0">
              <a:buFont typeface="Arial" panose="020B0604020202020204" pitchFamily="34" charset="0"/>
              <a:buNone/>
            </a:pPr>
            <a:r>
              <a:rPr lang="en-US" sz="1100" i="1" u="sng" dirty="0">
                <a:effectLst/>
                <a:latin typeface="Calibri" panose="020F0502020204030204" pitchFamily="34" charset="0"/>
                <a:ea typeface="Calibri"/>
                <a:cs typeface="Calibri" panose="020F0502020204030204" pitchFamily="34" charset="0"/>
                <a:sym typeface="Calibri"/>
              </a:rPr>
              <a:t>Image</a:t>
            </a:r>
            <a:r>
              <a:rPr lang="en-US" sz="1100" dirty="0">
                <a:effectLst/>
                <a:latin typeface="Calibri" panose="020F0502020204030204" pitchFamily="34" charset="0"/>
                <a:ea typeface="Calibri"/>
                <a:cs typeface="Calibri" panose="020F0502020204030204" pitchFamily="34" charset="0"/>
                <a:sym typeface="Calibri"/>
              </a:rPr>
              <a:t>: </a:t>
            </a:r>
          </a:p>
          <a:p>
            <a:pPr marL="0" indent="0">
              <a:buFont typeface="Arial" panose="020B0604020202020204" pitchFamily="34" charset="0"/>
              <a:buNone/>
            </a:pPr>
            <a:r>
              <a:rPr lang="en-US" sz="1100" dirty="0">
                <a:effectLst/>
                <a:latin typeface="Calibri" panose="020F0502020204030204" pitchFamily="34" charset="0"/>
                <a:ea typeface="Calibri"/>
                <a:cs typeface="Calibri" panose="020F0502020204030204" pitchFamily="34" charset="0"/>
                <a:sym typeface="Calibri"/>
              </a:rPr>
              <a:t>Pixabay.com</a:t>
            </a:r>
          </a:p>
          <a:p>
            <a:pPr marL="285750" indent="-285750">
              <a:buFont typeface="Arial" panose="020B0604020202020204" pitchFamily="34" charset="0"/>
              <a:buChar char="•"/>
            </a:pPr>
            <a:endParaRPr lang="en-US" sz="1100" dirty="0"/>
          </a:p>
        </p:txBody>
      </p:sp>
    </p:spTree>
    <p:extLst>
      <p:ext uri="{BB962C8B-B14F-4D97-AF65-F5344CB8AC3E}">
        <p14:creationId xmlns:p14="http://schemas.microsoft.com/office/powerpoint/2010/main" val="42211698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100" b="0" i="1" u="none" strike="noStrike" kern="1200" dirty="0">
                <a:solidFill>
                  <a:schemeClr val="tx1"/>
                </a:solidFill>
                <a:effectLst/>
                <a:latin typeface="Calibri" panose="020F0502020204030204" pitchFamily="34" charset="0"/>
                <a:ea typeface="+mn-ea"/>
                <a:cs typeface="Calibri" panose="020F0502020204030204" pitchFamily="34" charset="0"/>
              </a:rPr>
              <a:t>Teacher Talking Points:</a:t>
            </a:r>
            <a:endParaRPr lang="en-US" sz="1100" dirty="0">
              <a:effectLst/>
              <a:latin typeface="Calibri" panose="020F0502020204030204" pitchFamily="34" charset="0"/>
              <a:cs typeface="Calibri" panose="020F0502020204030204" pitchFamily="34" charset="0"/>
            </a:endParaRPr>
          </a:p>
          <a:p>
            <a:pPr marL="171450" indent="-171450" rtl="0" fontAlgn="base">
              <a:buFont typeface="Arial" charset="0"/>
              <a:buChar char="•"/>
            </a:pPr>
            <a:r>
              <a:rPr lang="en-US" sz="1100" b="0" i="0" u="none" strike="noStrike" kern="1200" dirty="0">
                <a:solidFill>
                  <a:schemeClr val="tx1"/>
                </a:solidFill>
                <a:effectLst/>
                <a:latin typeface="Calibri" panose="020F0502020204030204" pitchFamily="34" charset="0"/>
                <a:ea typeface="+mn-ea"/>
                <a:cs typeface="Calibri" panose="020F0502020204030204" pitchFamily="34" charset="0"/>
              </a:rPr>
              <a:t>Why do you think adults use e-cigs/vapes?</a:t>
            </a:r>
          </a:p>
          <a:p>
            <a:pPr marL="0" marR="0" indent="0" algn="l" defTabSz="914400" rtl="0" eaLnBrk="1" fontAlgn="base" latinLnBrk="0" hangingPunct="1">
              <a:lnSpc>
                <a:spcPct val="100000"/>
              </a:lnSpc>
              <a:spcBef>
                <a:spcPts val="0"/>
              </a:spcBef>
              <a:spcAft>
                <a:spcPts val="0"/>
              </a:spcAft>
              <a:buClrTx/>
              <a:buSzTx/>
              <a:buFont typeface="Arial" charset="0"/>
              <a:buNone/>
              <a:tabLst/>
              <a:defRPr/>
            </a:pPr>
            <a:endParaRPr lang="en-US" sz="1100" b="0" i="1" u="none" strike="noStrike" kern="1200" dirty="0">
              <a:solidFill>
                <a:schemeClr val="tx1"/>
              </a:solidFill>
              <a:effectLst/>
              <a:latin typeface="Calibri" panose="020F0502020204030204" pitchFamily="34" charset="0"/>
              <a:ea typeface="+mn-ea"/>
              <a:cs typeface="Calibri" panose="020F0502020204030204" pitchFamily="34" charset="0"/>
            </a:endParaRPr>
          </a:p>
          <a:p>
            <a:pPr marL="0" marR="0" indent="0" algn="l" defTabSz="914400" rtl="0" eaLnBrk="1" fontAlgn="base" latinLnBrk="0" hangingPunct="1">
              <a:lnSpc>
                <a:spcPct val="100000"/>
              </a:lnSpc>
              <a:spcBef>
                <a:spcPts val="0"/>
              </a:spcBef>
              <a:spcAft>
                <a:spcPts val="0"/>
              </a:spcAft>
              <a:buClrTx/>
              <a:buSzTx/>
              <a:buFont typeface="Arial" charset="0"/>
              <a:buNone/>
              <a:tabLst/>
              <a:defRPr/>
            </a:pPr>
            <a:r>
              <a:rPr lang="en-US" sz="1100" b="0" i="1" u="none" strike="noStrike" kern="1200" dirty="0">
                <a:solidFill>
                  <a:schemeClr val="tx1"/>
                </a:solidFill>
                <a:effectLst/>
                <a:latin typeface="Calibri" panose="020F0502020204030204" pitchFamily="34" charset="0"/>
                <a:ea typeface="+mn-ea"/>
                <a:cs typeface="Calibri" panose="020F0502020204030204" pitchFamily="34" charset="0"/>
              </a:rPr>
              <a:t>Allow</a:t>
            </a:r>
            <a:r>
              <a:rPr lang="en-US" sz="1100" b="0" i="1" u="none" strike="noStrike" kern="1200" baseline="0" dirty="0">
                <a:solidFill>
                  <a:schemeClr val="tx1"/>
                </a:solidFill>
                <a:effectLst/>
                <a:latin typeface="Calibri" panose="020F0502020204030204" pitchFamily="34" charset="0"/>
                <a:ea typeface="+mn-ea"/>
                <a:cs typeface="Calibri" panose="020F0502020204030204" pitchFamily="34" charset="0"/>
              </a:rPr>
              <a:t> for discussion between students. Use questions below to facilitate discussion if desired.</a:t>
            </a:r>
            <a:endParaRPr lang="en-US" sz="1100" b="0" i="0" u="none" strike="noStrike" kern="1200" dirty="0">
              <a:solidFill>
                <a:schemeClr val="tx1"/>
              </a:solidFill>
              <a:effectLst/>
              <a:latin typeface="Calibri" panose="020F0502020204030204" pitchFamily="34" charset="0"/>
              <a:ea typeface="+mn-ea"/>
              <a:cs typeface="Calibri" panose="020F0502020204030204" pitchFamily="34" charset="0"/>
            </a:endParaRPr>
          </a:p>
          <a:p>
            <a:pPr marL="628650" lvl="1" indent="-171450" rtl="0" fontAlgn="base">
              <a:buFont typeface="Arial" charset="0"/>
              <a:buChar char="•"/>
            </a:pPr>
            <a:r>
              <a:rPr lang="en-US" sz="1100" b="0" i="0" u="none" strike="noStrike" kern="1200" dirty="0">
                <a:solidFill>
                  <a:schemeClr val="tx1"/>
                </a:solidFill>
                <a:effectLst/>
                <a:latin typeface="Calibri" panose="020F0502020204030204" pitchFamily="34" charset="0"/>
                <a:ea typeface="+mn-ea"/>
                <a:cs typeface="Calibri" panose="020F0502020204030204" pitchFamily="34" charset="0"/>
              </a:rPr>
              <a:t>How does an adult’s social environment influence their decision to smoke?</a:t>
            </a:r>
          </a:p>
          <a:p>
            <a:pPr marL="628650" lvl="1" indent="-171450" rtl="0" fontAlgn="base">
              <a:buFont typeface="Arial" charset="0"/>
              <a:buChar char="•"/>
            </a:pPr>
            <a:r>
              <a:rPr lang="en-US" sz="1100" b="0" i="0" u="none" strike="noStrike" kern="1200" dirty="0">
                <a:solidFill>
                  <a:schemeClr val="tx1"/>
                </a:solidFill>
                <a:effectLst/>
                <a:latin typeface="Calibri" panose="020F0502020204030204" pitchFamily="34" charset="0"/>
                <a:ea typeface="+mn-ea"/>
                <a:cs typeface="Calibri" panose="020F0502020204030204" pitchFamily="34" charset="0"/>
              </a:rPr>
              <a:t>How could someone’s job affect their choice to smoke?</a:t>
            </a:r>
          </a:p>
          <a:p>
            <a:pPr marL="628650" lvl="1" indent="-171450" rtl="0" fontAlgn="base">
              <a:buFont typeface="Arial" charset="0"/>
              <a:buChar char="•"/>
            </a:pPr>
            <a:r>
              <a:rPr lang="en-US" sz="1100" b="0" i="0" u="none" strike="noStrike" kern="1200" dirty="0">
                <a:solidFill>
                  <a:schemeClr val="tx1"/>
                </a:solidFill>
                <a:effectLst/>
                <a:latin typeface="Calibri" panose="020F0502020204030204" pitchFamily="34" charset="0"/>
                <a:ea typeface="+mn-ea"/>
                <a:cs typeface="Calibri" panose="020F0502020204030204" pitchFamily="34" charset="0"/>
              </a:rPr>
              <a:t>In what ways does social media influence an adult’s decision?</a:t>
            </a:r>
          </a:p>
          <a:p>
            <a:pPr marL="628650" lvl="1" indent="-171450" rtl="0" fontAlgn="base">
              <a:buFont typeface="Arial" charset="0"/>
              <a:buChar char="•"/>
            </a:pPr>
            <a:r>
              <a:rPr lang="en-US" sz="1100" b="0" i="0" u="none" strike="noStrike" kern="1200" dirty="0">
                <a:solidFill>
                  <a:schemeClr val="tx1"/>
                </a:solidFill>
                <a:effectLst/>
                <a:latin typeface="Calibri" panose="020F0502020204030204" pitchFamily="34" charset="0"/>
                <a:ea typeface="+mn-ea"/>
                <a:cs typeface="Calibri" panose="020F0502020204030204" pitchFamily="34" charset="0"/>
              </a:rPr>
              <a:t>How an adult’s past decision to smoke cigarettes affect their decision to use e-cigs/vapes</a:t>
            </a:r>
            <a:endParaRPr lang="en-US" sz="1100" dirty="0">
              <a:latin typeface="Calibri" panose="020F0502020204030204" pitchFamily="34" charset="0"/>
              <a:cs typeface="Calibri" panose="020F050202020403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100" dirty="0">
              <a:latin typeface="Calibri" panose="020F0502020204030204" pitchFamily="34" charset="0"/>
              <a:cs typeface="Calibri" panose="020F050202020403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a:latin typeface="Calibri" panose="020F0502020204030204" pitchFamily="34" charset="0"/>
                <a:cs typeface="Calibri" panose="020F0502020204030204" pitchFamily="34" charset="0"/>
              </a:rPr>
              <a:t>Image Credit: </a:t>
            </a:r>
            <a:r>
              <a:rPr lang="en-US" sz="1100" dirty="0" err="1">
                <a:latin typeface="Calibri" panose="020F0502020204030204" pitchFamily="34" charset="0"/>
                <a:cs typeface="Calibri" panose="020F0502020204030204" pitchFamily="34" charset="0"/>
              </a:rPr>
              <a:t>Canva.com</a:t>
            </a:r>
            <a:endParaRPr lang="en-US" sz="11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1100" dirty="0"/>
          </a:p>
        </p:txBody>
      </p:sp>
    </p:spTree>
    <p:extLst>
      <p:ext uri="{BB962C8B-B14F-4D97-AF65-F5344CB8AC3E}">
        <p14:creationId xmlns:p14="http://schemas.microsoft.com/office/powerpoint/2010/main" val="16310989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100" b="0" i="1" u="none" strike="noStrike" kern="1200" dirty="0">
                <a:solidFill>
                  <a:schemeClr val="tx1"/>
                </a:solidFill>
                <a:effectLst/>
                <a:latin typeface="Calibri" panose="020F0502020204030204" pitchFamily="34" charset="0"/>
                <a:ea typeface="+mn-ea"/>
                <a:cs typeface="Calibri" panose="020F0502020204030204" pitchFamily="34" charset="0"/>
              </a:rPr>
              <a:t>Teacher Talking Points:</a:t>
            </a:r>
            <a:endParaRPr lang="en-US" sz="1100" dirty="0">
              <a:effectLst/>
              <a:latin typeface="Calibri" panose="020F0502020204030204" pitchFamily="34" charset="0"/>
              <a:cs typeface="Calibri" panose="020F0502020204030204" pitchFamily="34" charset="0"/>
            </a:endParaRPr>
          </a:p>
          <a:p>
            <a:pPr marL="171450" indent="-171450" rtl="0" fontAlgn="base">
              <a:buFont typeface="Arial" charset="0"/>
              <a:buChar char="•"/>
            </a:pPr>
            <a:r>
              <a:rPr lang="en-US" sz="1100" b="0" i="0" u="none" strike="noStrike" kern="1200" dirty="0">
                <a:solidFill>
                  <a:schemeClr val="tx1"/>
                </a:solidFill>
                <a:effectLst/>
                <a:latin typeface="Calibri" panose="020F0502020204030204" pitchFamily="34" charset="0"/>
                <a:ea typeface="+mn-ea"/>
                <a:cs typeface="Calibri" panose="020F0502020204030204" pitchFamily="34" charset="0"/>
              </a:rPr>
              <a:t>Why do people your age don’t use e-cigs/vapes?</a:t>
            </a:r>
          </a:p>
          <a:p>
            <a:pPr marL="0" indent="0" rtl="0" fontAlgn="base">
              <a:buFont typeface="Arial" charset="0"/>
              <a:buNone/>
            </a:pPr>
            <a:endParaRPr lang="en-US" sz="1100" b="0" i="1" u="none" strike="noStrike" kern="1200" dirty="0">
              <a:solidFill>
                <a:schemeClr val="tx1"/>
              </a:solidFill>
              <a:effectLst/>
              <a:latin typeface="Calibri" panose="020F0502020204030204" pitchFamily="34" charset="0"/>
              <a:ea typeface="+mn-ea"/>
              <a:cs typeface="Calibri" panose="020F0502020204030204" pitchFamily="34" charset="0"/>
            </a:endParaRPr>
          </a:p>
          <a:p>
            <a:pPr marL="0" indent="0" rtl="0" fontAlgn="base">
              <a:buFont typeface="Arial" charset="0"/>
              <a:buNone/>
            </a:pPr>
            <a:r>
              <a:rPr lang="en-US" sz="1100" b="0" i="1" u="none" strike="noStrike" kern="1200" dirty="0">
                <a:solidFill>
                  <a:schemeClr val="tx1"/>
                </a:solidFill>
                <a:effectLst/>
                <a:latin typeface="Calibri" panose="020F0502020204030204" pitchFamily="34" charset="0"/>
                <a:ea typeface="+mn-ea"/>
                <a:cs typeface="Calibri" panose="020F0502020204030204" pitchFamily="34" charset="0"/>
              </a:rPr>
              <a:t>Allow</a:t>
            </a:r>
            <a:r>
              <a:rPr lang="en-US" sz="1100" b="0" i="1" u="none" strike="noStrike" kern="1200" baseline="0" dirty="0">
                <a:solidFill>
                  <a:schemeClr val="tx1"/>
                </a:solidFill>
                <a:effectLst/>
                <a:latin typeface="Calibri" panose="020F0502020204030204" pitchFamily="34" charset="0"/>
                <a:ea typeface="+mn-ea"/>
                <a:cs typeface="Calibri" panose="020F0502020204030204" pitchFamily="34" charset="0"/>
              </a:rPr>
              <a:t> for discussion between students. Use questions below to facilitate discussion if desired.</a:t>
            </a:r>
            <a:endParaRPr lang="en-US" sz="1100" b="0" i="1" u="none" strike="noStrike" kern="1200" dirty="0">
              <a:solidFill>
                <a:schemeClr val="tx1"/>
              </a:solidFill>
              <a:effectLst/>
              <a:latin typeface="Calibri" panose="020F0502020204030204" pitchFamily="34" charset="0"/>
              <a:ea typeface="+mn-ea"/>
              <a:cs typeface="Calibri" panose="020F0502020204030204" pitchFamily="34" charset="0"/>
            </a:endParaRPr>
          </a:p>
          <a:p>
            <a:pPr marL="628650" lvl="1" indent="-171450" rtl="0" fontAlgn="base">
              <a:buFont typeface="Arial" charset="0"/>
              <a:buChar char="•"/>
            </a:pPr>
            <a:r>
              <a:rPr lang="en-US" sz="1100" b="0" i="0" u="none" strike="noStrike" kern="1200" dirty="0">
                <a:solidFill>
                  <a:schemeClr val="tx1"/>
                </a:solidFill>
                <a:effectLst/>
                <a:latin typeface="Calibri" panose="020F0502020204030204" pitchFamily="34" charset="0"/>
                <a:ea typeface="+mn-ea"/>
                <a:cs typeface="Calibri" panose="020F0502020204030204" pitchFamily="34" charset="0"/>
              </a:rPr>
              <a:t>How do e-cig/vape commercials influence a teen’s choice?</a:t>
            </a:r>
          </a:p>
          <a:p>
            <a:pPr marL="628650" lvl="1" indent="-171450" rtl="0" fontAlgn="base">
              <a:buFont typeface="Arial" charset="0"/>
              <a:buChar char="•"/>
            </a:pPr>
            <a:r>
              <a:rPr lang="en-US" sz="1100" b="0" i="0" u="none" strike="noStrike" kern="1200" dirty="0">
                <a:solidFill>
                  <a:schemeClr val="tx1"/>
                </a:solidFill>
                <a:effectLst/>
                <a:latin typeface="Calibri" panose="020F0502020204030204" pitchFamily="34" charset="0"/>
                <a:ea typeface="+mn-ea"/>
                <a:cs typeface="Calibri" panose="020F0502020204030204" pitchFamily="34" charset="0"/>
              </a:rPr>
              <a:t>How could friends influence a teen’s choice?</a:t>
            </a:r>
          </a:p>
          <a:p>
            <a:pPr marL="628650" lvl="1" indent="-171450" rtl="0" fontAlgn="base">
              <a:buFont typeface="Arial" charset="0"/>
              <a:buChar char="•"/>
            </a:pPr>
            <a:r>
              <a:rPr lang="en-US" sz="1100" b="0" i="0" u="none" strike="noStrike" kern="1200" dirty="0">
                <a:solidFill>
                  <a:schemeClr val="tx1"/>
                </a:solidFill>
                <a:effectLst/>
                <a:latin typeface="Calibri" panose="020F0502020204030204" pitchFamily="34" charset="0"/>
                <a:ea typeface="+mn-ea"/>
                <a:cs typeface="Calibri" panose="020F0502020204030204" pitchFamily="34" charset="0"/>
              </a:rPr>
              <a:t>How could parents/family influence a teen’s choice?</a:t>
            </a:r>
          </a:p>
          <a:p>
            <a:pPr marL="628650" lvl="1" indent="-171450" rtl="0" fontAlgn="base">
              <a:buFont typeface="Arial" charset="0"/>
              <a:buChar char="•"/>
            </a:pPr>
            <a:r>
              <a:rPr lang="en-US" sz="1100" b="0" i="0" u="none" strike="noStrike" kern="1200" dirty="0">
                <a:solidFill>
                  <a:schemeClr val="tx1"/>
                </a:solidFill>
                <a:effectLst/>
                <a:latin typeface="Calibri" panose="020F0502020204030204" pitchFamily="34" charset="0"/>
                <a:ea typeface="+mn-ea"/>
                <a:cs typeface="Calibri" panose="020F0502020204030204" pitchFamily="34" charset="0"/>
              </a:rPr>
              <a:t>In what ways could information about e-cigs/vapes affect a teen’s choice?</a:t>
            </a:r>
          </a:p>
          <a:p>
            <a:pPr marL="628650" lvl="1" indent="-171450" rtl="0" fontAlgn="base">
              <a:buFont typeface="Arial" charset="0"/>
              <a:buChar char="•"/>
            </a:pPr>
            <a:r>
              <a:rPr lang="en-US" sz="1100" b="0" i="0" u="none" strike="noStrike" kern="1200" dirty="0">
                <a:solidFill>
                  <a:schemeClr val="tx1"/>
                </a:solidFill>
                <a:effectLst/>
                <a:latin typeface="Calibri" panose="020F0502020204030204" pitchFamily="34" charset="0"/>
                <a:ea typeface="+mn-ea"/>
                <a:cs typeface="Calibri" panose="020F0502020204030204" pitchFamily="34" charset="0"/>
              </a:rPr>
              <a:t>In what ways does social media influence a teen’s decision</a:t>
            </a:r>
          </a:p>
          <a:p>
            <a:pPr marL="628650" lvl="1" indent="-171450" rtl="0" fontAlgn="base">
              <a:buFont typeface="Arial" charset="0"/>
              <a:buChar char="•"/>
            </a:pPr>
            <a:endParaRPr lang="en-US" sz="1100" b="0" i="0" u="none" strike="noStrike" kern="1200" dirty="0">
              <a:solidFill>
                <a:schemeClr val="tx1"/>
              </a:solidFill>
              <a:effectLst/>
              <a:latin typeface="Calibri" panose="020F0502020204030204" pitchFamily="34" charset="0"/>
              <a:ea typeface="+mn-ea"/>
              <a:cs typeface="Calibri" panose="020F0502020204030204" pitchFamily="34" charset="0"/>
            </a:endParaRPr>
          </a:p>
          <a:p>
            <a:pPr marL="0" indent="0">
              <a:buFont typeface="Arial" panose="020B0604020202020204" pitchFamily="34" charset="0"/>
              <a:buNone/>
            </a:pPr>
            <a:r>
              <a:rPr lang="en-US" sz="1100" i="1" u="sng" dirty="0">
                <a:effectLst/>
                <a:latin typeface="Calibri" panose="020F0502020204030204" pitchFamily="34" charset="0"/>
                <a:ea typeface="Calibri"/>
                <a:cs typeface="Calibri" panose="020F0502020204030204" pitchFamily="34" charset="0"/>
                <a:sym typeface="Calibri"/>
              </a:rPr>
              <a:t>Image</a:t>
            </a:r>
            <a:r>
              <a:rPr lang="en-US" sz="1100" dirty="0">
                <a:effectLst/>
                <a:latin typeface="Calibri" panose="020F0502020204030204" pitchFamily="34" charset="0"/>
                <a:ea typeface="Calibri"/>
                <a:cs typeface="Calibri" panose="020F0502020204030204" pitchFamily="34" charset="0"/>
                <a:sym typeface="Calibri"/>
              </a:rPr>
              <a:t>: </a:t>
            </a:r>
          </a:p>
          <a:p>
            <a:pPr marL="0" indent="0">
              <a:buFont typeface="Arial" panose="020B0604020202020204" pitchFamily="34" charset="0"/>
              <a:buNone/>
            </a:pPr>
            <a:r>
              <a:rPr lang="en-US" sz="1100" dirty="0" err="1">
                <a:effectLst/>
                <a:latin typeface="Calibri" panose="020F0502020204030204" pitchFamily="34" charset="0"/>
                <a:ea typeface="Calibri"/>
                <a:cs typeface="Calibri" panose="020F0502020204030204" pitchFamily="34" charset="0"/>
                <a:sym typeface="Calibri"/>
              </a:rPr>
              <a:t>Pixabay.com</a:t>
            </a:r>
            <a:endParaRPr lang="en-US" sz="1100" dirty="0">
              <a:effectLst/>
              <a:latin typeface="Calibri" panose="020F0502020204030204" pitchFamily="34" charset="0"/>
              <a:ea typeface="Calibri"/>
              <a:cs typeface="Calibri" panose="020F0502020204030204" pitchFamily="34" charset="0"/>
              <a:sym typeface="Calibri"/>
            </a:endParaRPr>
          </a:p>
          <a:p>
            <a:pPr marL="457200" lvl="1" indent="0" rtl="0" fontAlgn="base">
              <a:buFont typeface="Arial" charset="0"/>
              <a:buNone/>
            </a:pPr>
            <a:endParaRPr lang="en-US" sz="1100" b="0" i="0" u="none" strike="noStrike"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8668415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i="1" dirty="0">
                <a:latin typeface="Calibri" panose="020F0502020204030204" pitchFamily="34" charset="0"/>
                <a:cs typeface="Calibri" panose="020F0502020204030204" pitchFamily="34" charset="0"/>
              </a:rPr>
              <a:t>Teacher Talking Points:</a:t>
            </a:r>
          </a:p>
          <a:p>
            <a:pPr marL="171450" indent="-171450">
              <a:buFont typeface="Arial" charset="0"/>
              <a:buChar char="•"/>
            </a:pPr>
            <a:r>
              <a:rPr lang="en-US" sz="1100" i="0" dirty="0">
                <a:latin typeface="Calibri" panose="020F0502020204030204" pitchFamily="34" charset="0"/>
                <a:cs typeface="Calibri" panose="020F0502020204030204" pitchFamily="34" charset="0"/>
              </a:rPr>
              <a:t>What</a:t>
            </a:r>
            <a:r>
              <a:rPr lang="en-US" sz="1100" i="0" baseline="0" dirty="0">
                <a:latin typeface="Calibri" panose="020F0502020204030204" pitchFamily="34" charset="0"/>
                <a:cs typeface="Calibri" panose="020F0502020204030204" pitchFamily="34" charset="0"/>
              </a:rPr>
              <a:t> do you notice about our responses? (</a:t>
            </a:r>
            <a:r>
              <a:rPr lang="en-US" sz="1100" i="1" baseline="0" dirty="0">
                <a:latin typeface="Calibri" panose="020F0502020204030204" pitchFamily="34" charset="0"/>
                <a:cs typeface="Calibri" panose="020F0502020204030204" pitchFamily="34" charset="0"/>
              </a:rPr>
              <a:t>Allow for discussion.</a:t>
            </a:r>
            <a:r>
              <a:rPr lang="en-US" sz="1100" i="0" baseline="0" dirty="0">
                <a:latin typeface="Calibri" panose="020F0502020204030204" pitchFamily="34" charset="0"/>
                <a:cs typeface="Calibri" panose="020F0502020204030204" pitchFamily="34" charset="0"/>
              </a:rPr>
              <a:t>)</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100" i="0" baseline="0" dirty="0">
                <a:latin typeface="Calibri" panose="020F0502020204030204" pitchFamily="34" charset="0"/>
                <a:cs typeface="Calibri" panose="020F0502020204030204" pitchFamily="34" charset="0"/>
              </a:rPr>
              <a:t>What similarities or differences stand out to you? (</a:t>
            </a:r>
            <a:r>
              <a:rPr lang="en-US" sz="1100" i="1" baseline="0" dirty="0">
                <a:latin typeface="Calibri" panose="020F0502020204030204" pitchFamily="34" charset="0"/>
                <a:cs typeface="Calibri" panose="020F0502020204030204" pitchFamily="34" charset="0"/>
              </a:rPr>
              <a:t>Allow for discussion.</a:t>
            </a:r>
            <a:r>
              <a:rPr lang="en-US" sz="1100" i="0" baseline="0" dirty="0">
                <a:latin typeface="Calibri" panose="020F0502020204030204" pitchFamily="34" charset="0"/>
                <a:cs typeface="Calibri" panose="020F0502020204030204" pitchFamily="34" charset="0"/>
              </a:rPr>
              <a:t>)</a:t>
            </a:r>
          </a:p>
          <a:p>
            <a:pPr marL="171450" indent="-171450">
              <a:buFont typeface="Arial" charset="0"/>
              <a:buChar char="•"/>
            </a:pPr>
            <a:r>
              <a:rPr lang="en-US" sz="1100" i="0" dirty="0">
                <a:latin typeface="Calibri" panose="020F0502020204030204" pitchFamily="34" charset="0"/>
                <a:cs typeface="Calibri" panose="020F0502020204030204" pitchFamily="34" charset="0"/>
              </a:rPr>
              <a:t>It’s important to remember that individuals’ choices</a:t>
            </a:r>
            <a:r>
              <a:rPr lang="en-US" sz="1100" i="0" baseline="0" dirty="0">
                <a:latin typeface="Calibri" panose="020F0502020204030204" pitchFamily="34" charset="0"/>
                <a:cs typeface="Calibri" panose="020F0502020204030204" pitchFamily="34" charset="0"/>
              </a:rPr>
              <a:t> about whether to use e-cigs/</a:t>
            </a:r>
            <a:r>
              <a:rPr lang="en-US" sz="1100" i="0" baseline="0" dirty="0" err="1">
                <a:latin typeface="Calibri" panose="020F0502020204030204" pitchFamily="34" charset="0"/>
                <a:cs typeface="Calibri" panose="020F0502020204030204" pitchFamily="34" charset="0"/>
              </a:rPr>
              <a:t>vapes</a:t>
            </a:r>
            <a:r>
              <a:rPr lang="en-US" sz="1100" i="0" baseline="0" dirty="0">
                <a:latin typeface="Calibri" panose="020F0502020204030204" pitchFamily="34" charset="0"/>
                <a:cs typeface="Calibri" panose="020F0502020204030204" pitchFamily="34" charset="0"/>
              </a:rPr>
              <a:t> can be very different and can be influenced by many factors</a:t>
            </a:r>
          </a:p>
          <a:p>
            <a:pPr marL="171450" indent="-171450">
              <a:buFont typeface="Arial" charset="0"/>
              <a:buChar char="•"/>
            </a:pPr>
            <a:r>
              <a:rPr lang="en-US" sz="1100" i="0" baseline="0" dirty="0">
                <a:latin typeface="Calibri" panose="020F0502020204030204" pitchFamily="34" charset="0"/>
                <a:cs typeface="Calibri" panose="020F0502020204030204" pitchFamily="34" charset="0"/>
              </a:rPr>
              <a:t>E-cig/</a:t>
            </a:r>
            <a:r>
              <a:rPr lang="en-US" sz="1100" i="0" baseline="0" dirty="0" err="1">
                <a:latin typeface="Calibri" panose="020F0502020204030204" pitchFamily="34" charset="0"/>
                <a:cs typeface="Calibri" panose="020F0502020204030204" pitchFamily="34" charset="0"/>
              </a:rPr>
              <a:t>vape</a:t>
            </a:r>
            <a:r>
              <a:rPr lang="en-US" sz="1100" i="0" baseline="0" dirty="0">
                <a:latin typeface="Calibri" panose="020F0502020204030204" pitchFamily="34" charset="0"/>
                <a:cs typeface="Calibri" panose="020F0502020204030204" pitchFamily="34" charset="0"/>
              </a:rPr>
              <a:t> companies recognize these differences between individuals and have made ad campaigns meant to target groups of people based on these characteristics. Examples of these targeting tactics are discussed in Unit 4 Activity 2.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565D7B-3064-8C4C-981F-C5713E490D5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791439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Shape 5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0" name="Shape 6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rtl="0"/>
            <a:r>
              <a:rPr lang="en-US" sz="1100" b="0" i="1" u="none" strike="noStrike" kern="1200" dirty="0">
                <a:solidFill>
                  <a:schemeClr val="tx1"/>
                </a:solidFill>
                <a:effectLst/>
                <a:latin typeface="Calibri" panose="020F0502020204030204" pitchFamily="34" charset="0"/>
                <a:ea typeface="+mn-ea"/>
                <a:cs typeface="Calibri" panose="020F0502020204030204" pitchFamily="34" charset="0"/>
              </a:rPr>
              <a:t>Teacher Talking Points:</a:t>
            </a:r>
            <a:endParaRPr lang="en-US" sz="1100" dirty="0">
              <a:effectLst/>
              <a:latin typeface="Calibri" panose="020F0502020204030204" pitchFamily="34" charset="0"/>
              <a:cs typeface="Calibri" panose="020F0502020204030204" pitchFamily="34" charset="0"/>
            </a:endParaRPr>
          </a:p>
          <a:p>
            <a:pPr marL="171450" indent="-171450" rtl="0" fontAlgn="base">
              <a:buFont typeface="Arial" charset="0"/>
              <a:buChar char="•"/>
            </a:pPr>
            <a:r>
              <a:rPr lang="en-US" sz="1100" b="0" i="0" u="none" strike="noStrike" kern="1200" dirty="0">
                <a:solidFill>
                  <a:schemeClr val="tx1"/>
                </a:solidFill>
                <a:effectLst/>
                <a:latin typeface="Calibri" panose="020F0502020204030204" pitchFamily="34" charset="0"/>
                <a:ea typeface="+mn-ea"/>
                <a:cs typeface="Calibri" panose="020F0502020204030204" pitchFamily="34" charset="0"/>
              </a:rPr>
              <a:t>We discussed why people use or don’t use e-cigarettes/vapes. Now we’re going to dive into the deceptive marketing strategies that e-cigarette companies use. </a:t>
            </a:r>
            <a:endParaRPr lang="en-US" sz="11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Calibri" panose="020F0502020204030204" pitchFamily="34" charset="0"/>
                <a:cs typeface="Calibri" panose="020F0502020204030204" pitchFamily="34" charset="0"/>
              </a:rPr>
              <a:t>Image Credit: </a:t>
            </a:r>
            <a:r>
              <a:rPr lang="en-US" sz="1100" dirty="0" err="1">
                <a:latin typeface="Calibri" panose="020F0502020204030204" pitchFamily="34" charset="0"/>
                <a:cs typeface="Calibri" panose="020F0502020204030204" pitchFamily="34" charset="0"/>
              </a:rPr>
              <a:t>Canva.com</a:t>
            </a:r>
            <a:endParaRPr lang="en-US" sz="11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 b="1" dirty="0"/>
          </a:p>
        </p:txBody>
      </p:sp>
    </p:spTree>
    <p:extLst>
      <p:ext uri="{BB962C8B-B14F-4D97-AF65-F5344CB8AC3E}">
        <p14:creationId xmlns:p14="http://schemas.microsoft.com/office/powerpoint/2010/main" val="7875038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defTabSz="457200" eaLnBrk="1" fontAlgn="auto" latinLnBrk="0" hangingPunct="1">
              <a:lnSpc>
                <a:spcPct val="100000"/>
              </a:lnSpc>
              <a:spcBef>
                <a:spcPts val="0"/>
              </a:spcBef>
              <a:spcAft>
                <a:spcPts val="0"/>
              </a:spcAft>
              <a:buClrTx/>
              <a:buSzTx/>
              <a:buFontTx/>
              <a:buNone/>
              <a:tabLst/>
              <a:defRPr/>
            </a:pPr>
            <a:r>
              <a:rPr lang="en-US" sz="1100" i="1" dirty="0">
                <a:latin typeface="Calibri" panose="020F0502020204030204" pitchFamily="34" charset="0"/>
                <a:ea typeface="Arial" charset="0"/>
                <a:cs typeface="Calibri" panose="020F0502020204030204" pitchFamily="34" charset="0"/>
              </a:rPr>
              <a:t>Teacher</a:t>
            </a:r>
            <a:r>
              <a:rPr lang="en-US" sz="1100" i="1" baseline="0" dirty="0">
                <a:latin typeface="Calibri" panose="020F0502020204030204" pitchFamily="34" charset="0"/>
                <a:ea typeface="Arial" charset="0"/>
                <a:cs typeface="Calibri" panose="020F0502020204030204" pitchFamily="34" charset="0"/>
              </a:rPr>
              <a:t> Talking Points:</a:t>
            </a:r>
          </a:p>
          <a:p>
            <a:pPr marL="285750" marR="0" indent="-285750" defTabSz="457200" eaLnBrk="1" fontAlgn="auto" latinLnBrk="0" hangingPunct="1">
              <a:lnSpc>
                <a:spcPct val="100000"/>
              </a:lnSpc>
              <a:spcBef>
                <a:spcPts val="0"/>
              </a:spcBef>
              <a:spcAft>
                <a:spcPts val="0"/>
              </a:spcAft>
              <a:buClrTx/>
              <a:buSzTx/>
              <a:buFont typeface="Arial" charset="0"/>
              <a:buChar char="•"/>
              <a:tabLst/>
              <a:defRPr/>
            </a:pPr>
            <a:r>
              <a:rPr lang="en-US" sz="1100" i="0" dirty="0">
                <a:latin typeface="Calibri" panose="020F0502020204030204" pitchFamily="34" charset="0"/>
                <a:ea typeface="Arial" charset="0"/>
                <a:cs typeface="Calibri" panose="020F0502020204030204" pitchFamily="34" charset="0"/>
              </a:rPr>
              <a:t>S</a:t>
            </a:r>
            <a:r>
              <a:rPr lang="en-US" sz="1100" dirty="0">
                <a:latin typeface="Calibri" panose="020F0502020204030204" pitchFamily="34" charset="0"/>
                <a:ea typeface="Arial" charset="0"/>
                <a:cs typeface="Calibri" panose="020F0502020204030204" pitchFamily="34" charset="0"/>
              </a:rPr>
              <a:t>ome of the brands behind these new products</a:t>
            </a:r>
            <a:r>
              <a:rPr lang="en-US" sz="1100" baseline="0" dirty="0">
                <a:latin typeface="Calibri" panose="020F0502020204030204" pitchFamily="34" charset="0"/>
                <a:ea typeface="Arial" charset="0"/>
                <a:cs typeface="Calibri" panose="020F0502020204030204" pitchFamily="34" charset="0"/>
              </a:rPr>
              <a:t> are actually the</a:t>
            </a:r>
            <a:r>
              <a:rPr lang="en-US" sz="1100" dirty="0">
                <a:latin typeface="Calibri" panose="020F0502020204030204" pitchFamily="34" charset="0"/>
                <a:ea typeface="Arial" charset="0"/>
                <a:cs typeface="Calibri" panose="020F0502020204030204" pitchFamily="34" charset="0"/>
              </a:rPr>
              <a:t> same corporations</a:t>
            </a:r>
            <a:r>
              <a:rPr lang="en-US" sz="1100" baseline="0" dirty="0">
                <a:latin typeface="Calibri" panose="020F0502020204030204" pitchFamily="34" charset="0"/>
                <a:ea typeface="Arial" charset="0"/>
                <a:cs typeface="Calibri" panose="020F0502020204030204" pitchFamily="34" charset="0"/>
              </a:rPr>
              <a:t> that produced traditional cigarettes. </a:t>
            </a:r>
          </a:p>
          <a:p>
            <a:pPr marL="285750" marR="0" indent="-285750" defTabSz="457200" eaLnBrk="1" fontAlgn="auto" latinLnBrk="0" hangingPunct="1">
              <a:lnSpc>
                <a:spcPct val="100000"/>
              </a:lnSpc>
              <a:spcBef>
                <a:spcPts val="0"/>
              </a:spcBef>
              <a:spcAft>
                <a:spcPts val="0"/>
              </a:spcAft>
              <a:buClrTx/>
              <a:buSzTx/>
              <a:buFont typeface="Arial" charset="0"/>
              <a:buChar char="•"/>
              <a:tabLst/>
              <a:defRPr/>
            </a:pPr>
            <a:r>
              <a:rPr lang="en-US" sz="1100" dirty="0">
                <a:latin typeface="Calibri" panose="020F0502020204030204" pitchFamily="34" charset="0"/>
                <a:ea typeface="Arial" charset="0"/>
                <a:cs typeface="Calibri" panose="020F0502020204030204" pitchFamily="34" charset="0"/>
              </a:rPr>
              <a:t>The</a:t>
            </a:r>
            <a:r>
              <a:rPr lang="en-US" sz="1100" baseline="0" dirty="0">
                <a:latin typeface="Calibri" panose="020F0502020204030204" pitchFamily="34" charset="0"/>
                <a:ea typeface="Arial" charset="0"/>
                <a:cs typeface="Calibri" panose="020F0502020204030204" pitchFamily="34" charset="0"/>
              </a:rPr>
              <a:t> company that</a:t>
            </a:r>
            <a:r>
              <a:rPr lang="en-US" sz="1100" dirty="0">
                <a:latin typeface="Calibri" panose="020F0502020204030204" pitchFamily="34" charset="0"/>
                <a:ea typeface="Arial" charset="0"/>
                <a:cs typeface="Calibri" panose="020F0502020204030204" pitchFamily="34" charset="0"/>
              </a:rPr>
              <a:t> sells Newport</a:t>
            </a:r>
            <a:r>
              <a:rPr lang="en-US" sz="1100" baseline="0" dirty="0">
                <a:latin typeface="Calibri" panose="020F0502020204030204" pitchFamily="34" charset="0"/>
                <a:ea typeface="Arial" charset="0"/>
                <a:cs typeface="Calibri" panose="020F0502020204030204" pitchFamily="34" charset="0"/>
              </a:rPr>
              <a:t> sells Blu, Marlboro used to sell Mark Ten,</a:t>
            </a:r>
            <a:r>
              <a:rPr lang="en-US" sz="1100" dirty="0">
                <a:latin typeface="Calibri" panose="020F0502020204030204" pitchFamily="34" charset="0"/>
                <a:ea typeface="Arial" charset="0"/>
                <a:cs typeface="Calibri" panose="020F0502020204030204" pitchFamily="34" charset="0"/>
              </a:rPr>
              <a:t> and Camel sells Vuse. </a:t>
            </a:r>
            <a:r>
              <a:rPr lang="en-US" sz="1100" b="0" dirty="0">
                <a:latin typeface="Calibri" panose="020F0502020204030204" pitchFamily="34" charset="0"/>
                <a:ea typeface="Arial" charset="0"/>
                <a:cs typeface="Calibri" panose="020F0502020204030204" pitchFamily="34" charset="0"/>
              </a:rPr>
              <a:t>They have kept up with products like JUUL, by releasing their own pod-based e-cigarettes (</a:t>
            </a:r>
            <a:r>
              <a:rPr lang="en-US" sz="1100" b="0" i="1" dirty="0">
                <a:latin typeface="Calibri" panose="020F0502020204030204" pitchFamily="34" charset="0"/>
                <a:ea typeface="Arial" charset="0"/>
                <a:cs typeface="Calibri" panose="020F0502020204030204" pitchFamily="34" charset="0"/>
              </a:rPr>
              <a:t>click</a:t>
            </a:r>
            <a:r>
              <a:rPr lang="en-US" sz="1100" b="0" dirty="0">
                <a:latin typeface="Calibri" panose="020F0502020204030204" pitchFamily="34" charset="0"/>
                <a:ea typeface="Arial" charset="0"/>
                <a:cs typeface="Calibri" panose="020F0502020204030204" pitchFamily="34" charset="0"/>
              </a:rPr>
              <a:t>). </a:t>
            </a:r>
          </a:p>
          <a:p>
            <a:pPr marL="285750" marR="0" indent="-285750" defTabSz="457200" eaLnBrk="1" fontAlgn="auto" latinLnBrk="0" hangingPunct="1">
              <a:lnSpc>
                <a:spcPct val="100000"/>
              </a:lnSpc>
              <a:spcBef>
                <a:spcPts val="0"/>
              </a:spcBef>
              <a:spcAft>
                <a:spcPts val="0"/>
              </a:spcAft>
              <a:buClrTx/>
              <a:buSzTx/>
              <a:buFont typeface="Arial" charset="0"/>
              <a:buChar char="•"/>
              <a:tabLst/>
              <a:defRPr/>
            </a:pPr>
            <a:r>
              <a:rPr lang="en-US" sz="1100" dirty="0">
                <a:latin typeface="Calibri" panose="020F0502020204030204" pitchFamily="34" charset="0"/>
                <a:ea typeface="Arial" charset="0"/>
                <a:cs typeface="Calibri" panose="020F0502020204030204" pitchFamily="34" charset="0"/>
              </a:rPr>
              <a:t>Basically,</a:t>
            </a:r>
            <a:r>
              <a:rPr lang="en-US" sz="1100" baseline="0" dirty="0">
                <a:latin typeface="Calibri" panose="020F0502020204030204" pitchFamily="34" charset="0"/>
                <a:ea typeface="Arial" charset="0"/>
                <a:cs typeface="Calibri" panose="020F0502020204030204" pitchFamily="34" charset="0"/>
              </a:rPr>
              <a:t> these Big Tobacco corporations are replacing their old cigarette customers with new customers around your age that they hope to keep for a lifetime by promoting a new product. </a:t>
            </a:r>
            <a:endParaRPr lang="en-US" sz="1100" dirty="0">
              <a:latin typeface="Calibri" panose="020F0502020204030204" pitchFamily="34" charset="0"/>
              <a:ea typeface="Arial" charset="0"/>
              <a:cs typeface="Calibri" panose="020F0502020204030204" pitchFamily="34" charset="0"/>
            </a:endParaRPr>
          </a:p>
        </p:txBody>
      </p:sp>
    </p:spTree>
    <p:extLst>
      <p:ext uri="{BB962C8B-B14F-4D97-AF65-F5344CB8AC3E}">
        <p14:creationId xmlns:p14="http://schemas.microsoft.com/office/powerpoint/2010/main" val="40018911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692150"/>
            <a:ext cx="4619625" cy="3463925"/>
          </a:xfrm>
        </p:spPr>
      </p:sp>
      <p:sp>
        <p:nvSpPr>
          <p:cNvPr id="3" name="Notes Placeholder 2"/>
          <p:cNvSpPr>
            <a:spLocks noGrp="1"/>
          </p:cNvSpPr>
          <p:nvPr>
            <p:ph type="body" idx="1"/>
          </p:nvPr>
        </p:nvSpPr>
        <p:spPr/>
        <p:txBody>
          <a:bodyPr/>
          <a:lstStyle/>
          <a:p>
            <a:r>
              <a:rPr lang="en-US" sz="1100" i="1" dirty="0">
                <a:latin typeface="Calibri" panose="020F0502020204030204" pitchFamily="34" charset="0"/>
                <a:ea typeface="Arial" charset="0"/>
                <a:cs typeface="Calibri" panose="020F0502020204030204" pitchFamily="34" charset="0"/>
              </a:rPr>
              <a:t>Teacher</a:t>
            </a:r>
            <a:r>
              <a:rPr lang="en-US" sz="1100" i="1" baseline="0" dirty="0">
                <a:latin typeface="Calibri" panose="020F0502020204030204" pitchFamily="34" charset="0"/>
                <a:ea typeface="Arial" charset="0"/>
                <a:cs typeface="Calibri" panose="020F0502020204030204" pitchFamily="34" charset="0"/>
              </a:rPr>
              <a:t> Talking Points:</a:t>
            </a:r>
          </a:p>
          <a:p>
            <a:pPr marL="289036" indent="-289036">
              <a:buFont typeface="Arial" charset="0"/>
              <a:buChar char="•"/>
            </a:pPr>
            <a:r>
              <a:rPr lang="en-US" sz="1100" i="0" baseline="0" dirty="0">
                <a:latin typeface="Calibri" panose="020F0502020204030204" pitchFamily="34" charset="0"/>
                <a:ea typeface="Arial" charset="0"/>
                <a:cs typeface="Calibri" panose="020F0502020204030204" pitchFamily="34" charset="0"/>
              </a:rPr>
              <a:t>The e-cigarette/vape pen industry knows that many of their customers are getting older and need to be replaced with new customers so they can make more profits. </a:t>
            </a:r>
          </a:p>
          <a:p>
            <a:pPr marL="289036" indent="-289036">
              <a:buFont typeface="Arial" charset="0"/>
              <a:buChar char="•"/>
            </a:pPr>
            <a:r>
              <a:rPr lang="en-US" sz="1100" i="0" baseline="0" dirty="0">
                <a:latin typeface="Calibri" panose="020F0502020204030204" pitchFamily="34" charset="0"/>
                <a:ea typeface="Arial" charset="0"/>
                <a:cs typeface="Calibri" panose="020F0502020204030204" pitchFamily="34" charset="0"/>
              </a:rPr>
              <a:t>Who do you think they see as the ideal customer? </a:t>
            </a:r>
          </a:p>
          <a:p>
            <a:pPr marL="289036" indent="-289036">
              <a:buFont typeface="Arial" charset="0"/>
              <a:buChar char="•"/>
            </a:pPr>
            <a:endParaRPr lang="en-US" i="0" baseline="0" dirty="0">
              <a:latin typeface="Arial" charset="0"/>
              <a:ea typeface="Arial" charset="0"/>
              <a:cs typeface="Arial" charset="0"/>
            </a:endParaRPr>
          </a:p>
        </p:txBody>
      </p:sp>
    </p:spTree>
    <p:extLst>
      <p:ext uri="{BB962C8B-B14F-4D97-AF65-F5344CB8AC3E}">
        <p14:creationId xmlns:p14="http://schemas.microsoft.com/office/powerpoint/2010/main" val="32228063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1"/>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1"/>
            </a:lvl1pPr>
            <a:lvl2pPr marL="342916" indent="0" algn="ctr">
              <a:buNone/>
              <a:defRPr sz="1500"/>
            </a:lvl2pPr>
            <a:lvl3pPr marL="685831" indent="0" algn="ctr">
              <a:buNone/>
              <a:defRPr sz="1350"/>
            </a:lvl3pPr>
            <a:lvl4pPr marL="1028747" indent="0" algn="ctr">
              <a:buNone/>
              <a:defRPr sz="1200"/>
            </a:lvl4pPr>
            <a:lvl5pPr marL="1371662" indent="0" algn="ctr">
              <a:buNone/>
              <a:defRPr sz="1200"/>
            </a:lvl5pPr>
            <a:lvl6pPr marL="1714578" indent="0" algn="ctr">
              <a:buNone/>
              <a:defRPr sz="1200"/>
            </a:lvl6pPr>
            <a:lvl7pPr marL="2057493" indent="0" algn="ctr">
              <a:buNone/>
              <a:defRPr sz="1200"/>
            </a:lvl7pPr>
            <a:lvl8pPr marL="2400410" indent="0" algn="ctr">
              <a:buNone/>
              <a:defRPr sz="1200"/>
            </a:lvl8pPr>
            <a:lvl9pPr marL="2743325"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99D65F69-69AB-5C4C-851B-7169B1BA0D1E}" type="datetimeFigureOut">
              <a:rPr lang="en-US" smtClean="0"/>
              <a:t>7/15/21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lvl="0"/>
            <a:fld id="{86CB4B4D-7CA3-9044-876B-883B54F8677D}" type="slidenum">
              <a:rPr lang="uk-UA" smtClean="0"/>
              <a:t>‹#›</a:t>
            </a:fld>
            <a:endParaRPr lang="uk-UA"/>
          </a:p>
        </p:txBody>
      </p:sp>
    </p:spTree>
    <p:extLst>
      <p:ext uri="{BB962C8B-B14F-4D97-AF65-F5344CB8AC3E}">
        <p14:creationId xmlns:p14="http://schemas.microsoft.com/office/powerpoint/2010/main" val="36440353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D65F69-69AB-5C4C-851B-7169B1BA0D1E}" type="datetimeFigureOut">
              <a:rPr lang="en-US" smtClean="0"/>
              <a:t>7/15/21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lvl="0"/>
            <a:fld id="{86CB4B4D-7CA3-9044-876B-883B54F8677D}" type="slidenum">
              <a:rPr lang="uk-UA" smtClean="0"/>
              <a:t>‹#›</a:t>
            </a:fld>
            <a:endParaRPr lang="uk-UA"/>
          </a:p>
        </p:txBody>
      </p:sp>
    </p:spTree>
    <p:extLst>
      <p:ext uri="{BB962C8B-B14F-4D97-AF65-F5344CB8AC3E}">
        <p14:creationId xmlns:p14="http://schemas.microsoft.com/office/powerpoint/2010/main" val="5096324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8"/>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8"/>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D65F69-69AB-5C4C-851B-7169B1BA0D1E}" type="datetimeFigureOut">
              <a:rPr lang="en-US" smtClean="0"/>
              <a:t>7/15/21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lvl="0"/>
            <a:fld id="{86CB4B4D-7CA3-9044-876B-883B54F8677D}" type="slidenum">
              <a:rPr lang="uk-UA" smtClean="0"/>
              <a:t>‹#›</a:t>
            </a:fld>
            <a:endParaRPr lang="uk-UA"/>
          </a:p>
        </p:txBody>
      </p:sp>
    </p:spTree>
    <p:extLst>
      <p:ext uri="{BB962C8B-B14F-4D97-AF65-F5344CB8AC3E}">
        <p14:creationId xmlns:p14="http://schemas.microsoft.com/office/powerpoint/2010/main" val="9144534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992767"/>
            <a:ext cx="8520600" cy="2736800"/>
          </a:xfrm>
          <a:prstGeom prst="rect">
            <a:avLst/>
          </a:prstGeom>
        </p:spPr>
        <p:txBody>
          <a:bodyPr lIns="91425" tIns="91425" rIns="91425" bIns="91425" anchor="b" anchorCtr="0"/>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a:endParaRPr/>
          </a:p>
        </p:txBody>
      </p:sp>
      <p:sp>
        <p:nvSpPr>
          <p:cNvPr id="11" name="Shape 11"/>
          <p:cNvSpPr txBox="1">
            <a:spLocks noGrp="1"/>
          </p:cNvSpPr>
          <p:nvPr>
            <p:ph type="subTitle" idx="1"/>
          </p:nvPr>
        </p:nvSpPr>
        <p:spPr>
          <a:xfrm>
            <a:off x="311700" y="3778833"/>
            <a:ext cx="8520600" cy="10568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a:endParaRPr/>
          </a:p>
        </p:txBody>
      </p:sp>
      <p:sp>
        <p:nvSpPr>
          <p:cNvPr id="12" name="Shape 12"/>
          <p:cNvSpPr txBox="1">
            <a:spLocks noGrp="1"/>
          </p:cNvSpPr>
          <p:nvPr>
            <p:ph type="sldNum" idx="12"/>
          </p:nvPr>
        </p:nvSpPr>
        <p:spPr>
          <a:xfrm>
            <a:off x="8472457" y="6217621"/>
            <a:ext cx="548700" cy="5248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9791136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867800"/>
            <a:ext cx="8520600" cy="1122400"/>
          </a:xfrm>
          <a:prstGeom prst="rect">
            <a:avLst/>
          </a:prstGeom>
        </p:spPr>
        <p:txBody>
          <a:bodyPr lIns="91425" tIns="91425" rIns="91425" bIns="91425" anchor="ctr" anchorCtr="0"/>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a:endParaRPr/>
          </a:p>
        </p:txBody>
      </p:sp>
      <p:sp>
        <p:nvSpPr>
          <p:cNvPr id="15" name="Shape 15"/>
          <p:cNvSpPr txBox="1">
            <a:spLocks noGrp="1"/>
          </p:cNvSpPr>
          <p:nvPr>
            <p:ph type="sldNum" idx="12"/>
          </p:nvPr>
        </p:nvSpPr>
        <p:spPr>
          <a:xfrm>
            <a:off x="8472457" y="6217621"/>
            <a:ext cx="548700" cy="5248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35643115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593367"/>
            <a:ext cx="8520600" cy="7636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311700" y="1536633"/>
            <a:ext cx="3999900" cy="45552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3" name="Shape 23"/>
          <p:cNvSpPr txBox="1">
            <a:spLocks noGrp="1"/>
          </p:cNvSpPr>
          <p:nvPr>
            <p:ph type="body" idx="2"/>
          </p:nvPr>
        </p:nvSpPr>
        <p:spPr>
          <a:xfrm>
            <a:off x="4832400" y="1536633"/>
            <a:ext cx="3999900" cy="45552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4" name="Shape 24"/>
          <p:cNvSpPr txBox="1">
            <a:spLocks noGrp="1"/>
          </p:cNvSpPr>
          <p:nvPr>
            <p:ph type="sldNum" idx="12"/>
          </p:nvPr>
        </p:nvSpPr>
        <p:spPr>
          <a:xfrm>
            <a:off x="8472457" y="6217621"/>
            <a:ext cx="548700" cy="5248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40290246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740800"/>
            <a:ext cx="2808000" cy="1007600"/>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0" name="Shape 30"/>
          <p:cNvSpPr txBox="1">
            <a:spLocks noGrp="1"/>
          </p:cNvSpPr>
          <p:nvPr>
            <p:ph type="body" idx="1"/>
          </p:nvPr>
        </p:nvSpPr>
        <p:spPr>
          <a:xfrm>
            <a:off x="311700" y="1852800"/>
            <a:ext cx="2808000" cy="42392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1" name="Shape 31"/>
          <p:cNvSpPr txBox="1">
            <a:spLocks noGrp="1"/>
          </p:cNvSpPr>
          <p:nvPr>
            <p:ph type="sldNum" idx="12"/>
          </p:nvPr>
        </p:nvSpPr>
        <p:spPr>
          <a:xfrm>
            <a:off x="8472457" y="6217621"/>
            <a:ext cx="548700" cy="5248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40205441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Main 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600200"/>
            <a:ext cx="6367800" cy="5454400"/>
          </a:xfrm>
          <a:prstGeom prst="rect">
            <a:avLst/>
          </a:prstGeom>
        </p:spPr>
        <p:txBody>
          <a:bodyPr lIns="91425" tIns="91425" rIns="91425" bIns="91425" anchor="ctr" anchorCtr="0"/>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a:endParaRPr/>
          </a:p>
        </p:txBody>
      </p:sp>
      <p:sp>
        <p:nvSpPr>
          <p:cNvPr id="34" name="Shape 34"/>
          <p:cNvSpPr txBox="1">
            <a:spLocks noGrp="1"/>
          </p:cNvSpPr>
          <p:nvPr>
            <p:ph type="sldNum" idx="12"/>
          </p:nvPr>
        </p:nvSpPr>
        <p:spPr>
          <a:xfrm>
            <a:off x="8472457" y="6217621"/>
            <a:ext cx="548700" cy="5248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39828730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5"/>
        <p:cNvGrpSpPr/>
        <p:nvPr/>
      </p:nvGrpSpPr>
      <p:grpSpPr>
        <a:xfrm>
          <a:off x="0" y="0"/>
          <a:ext cx="0" cy="0"/>
          <a:chOff x="0" y="0"/>
          <a:chExt cx="0" cy="0"/>
        </a:xfrm>
      </p:grpSpPr>
      <p:sp>
        <p:nvSpPr>
          <p:cNvPr id="36" name="Shape 36"/>
          <p:cNvSpPr/>
          <p:nvPr/>
        </p:nvSpPr>
        <p:spPr>
          <a:xfrm>
            <a:off x="4572000" y="-167"/>
            <a:ext cx="4572000" cy="6858000"/>
          </a:xfrm>
          <a:prstGeom prst="rect">
            <a:avLst/>
          </a:prstGeom>
          <a:solidFill>
            <a:schemeClr val="lt2"/>
          </a:solidFill>
          <a:ln>
            <a:noFill/>
          </a:ln>
        </p:spPr>
        <p:txBody>
          <a:bodyPr lIns="91425" tIns="91425" rIns="91425" bIns="91425" anchor="ctr" anchorCtr="0">
            <a:noAutofit/>
          </a:bodyPr>
          <a:lstStyle/>
          <a:p>
            <a:pPr lvl="0">
              <a:spcBef>
                <a:spcPts val="0"/>
              </a:spcBef>
              <a:buNone/>
            </a:pPr>
            <a:endParaRPr sz="1800"/>
          </a:p>
        </p:txBody>
      </p:sp>
      <p:sp>
        <p:nvSpPr>
          <p:cNvPr id="37" name="Shape 37"/>
          <p:cNvSpPr txBox="1">
            <a:spLocks noGrp="1"/>
          </p:cNvSpPr>
          <p:nvPr>
            <p:ph type="title"/>
          </p:nvPr>
        </p:nvSpPr>
        <p:spPr>
          <a:xfrm>
            <a:off x="265500" y="1644233"/>
            <a:ext cx="4045200" cy="1976400"/>
          </a:xfrm>
          <a:prstGeom prst="rect">
            <a:avLst/>
          </a:prstGeom>
        </p:spPr>
        <p:txBody>
          <a:bodyPr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38" name="Shape 38"/>
          <p:cNvSpPr txBox="1">
            <a:spLocks noGrp="1"/>
          </p:cNvSpPr>
          <p:nvPr>
            <p:ph type="subTitle" idx="1"/>
          </p:nvPr>
        </p:nvSpPr>
        <p:spPr>
          <a:xfrm>
            <a:off x="265500" y="3737433"/>
            <a:ext cx="4045200" cy="16468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39" name="Shape 39"/>
          <p:cNvSpPr txBox="1">
            <a:spLocks noGrp="1"/>
          </p:cNvSpPr>
          <p:nvPr>
            <p:ph type="body" idx="2"/>
          </p:nvPr>
        </p:nvSpPr>
        <p:spPr>
          <a:xfrm>
            <a:off x="4939500" y="965433"/>
            <a:ext cx="3837000" cy="4926800"/>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0" name="Shape 40"/>
          <p:cNvSpPr txBox="1">
            <a:spLocks noGrp="1"/>
          </p:cNvSpPr>
          <p:nvPr>
            <p:ph type="sldNum" idx="12"/>
          </p:nvPr>
        </p:nvSpPr>
        <p:spPr>
          <a:xfrm>
            <a:off x="8472457" y="6217621"/>
            <a:ext cx="548700" cy="5248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6448959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5640767"/>
            <a:ext cx="5998800" cy="806800"/>
          </a:xfrm>
          <a:prstGeom prst="rect">
            <a:avLst/>
          </a:prstGeom>
        </p:spPr>
        <p:txBody>
          <a:bodyPr lIns="91425" tIns="91425" rIns="91425" bIns="91425" anchor="ctr" anchorCtr="0"/>
          <a:lstStyle>
            <a:lvl1pPr lvl="0">
              <a:lnSpc>
                <a:spcPct val="100000"/>
              </a:lnSpc>
              <a:spcBef>
                <a:spcPts val="0"/>
              </a:spcBef>
              <a:spcAft>
                <a:spcPts val="0"/>
              </a:spcAft>
              <a:buNone/>
              <a:defRPr/>
            </a:lvl1pPr>
          </a:lstStyle>
          <a:p>
            <a:endParaRPr/>
          </a:p>
        </p:txBody>
      </p:sp>
      <p:sp>
        <p:nvSpPr>
          <p:cNvPr id="43" name="Shape 43"/>
          <p:cNvSpPr txBox="1">
            <a:spLocks noGrp="1"/>
          </p:cNvSpPr>
          <p:nvPr>
            <p:ph type="sldNum" idx="12"/>
          </p:nvPr>
        </p:nvSpPr>
        <p:spPr>
          <a:xfrm>
            <a:off x="8472457" y="6217621"/>
            <a:ext cx="548700" cy="5248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15817513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Shape 50"/>
        <p:cNvGrpSpPr/>
        <p:nvPr/>
      </p:nvGrpSpPr>
      <p:grpSpPr>
        <a:xfrm>
          <a:off x="0" y="0"/>
          <a:ext cx="0" cy="0"/>
          <a:chOff x="0" y="0"/>
          <a:chExt cx="0" cy="0"/>
        </a:xfrm>
      </p:grpSpPr>
      <p:sp>
        <p:nvSpPr>
          <p:cNvPr id="51" name="Shape 51"/>
          <p:cNvSpPr txBox="1">
            <a:spLocks noGrp="1"/>
          </p:cNvSpPr>
          <p:nvPr>
            <p:ph type="body" idx="1"/>
          </p:nvPr>
        </p:nvSpPr>
        <p:spPr>
          <a:xfrm>
            <a:off x="685800" y="609601"/>
            <a:ext cx="7772400" cy="5486399"/>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dt" idx="10"/>
          </p:nvPr>
        </p:nvSpPr>
        <p:spPr>
          <a:xfrm>
            <a:off x="685801" y="6172200"/>
            <a:ext cx="1904999" cy="457200"/>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ftr" idx="11"/>
          </p:nvPr>
        </p:nvSpPr>
        <p:spPr>
          <a:xfrm>
            <a:off x="3124200" y="6172200"/>
            <a:ext cx="2895600" cy="457200"/>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4" name="Shape 54"/>
          <p:cNvSpPr txBox="1">
            <a:spLocks noGrp="1"/>
          </p:cNvSpPr>
          <p:nvPr>
            <p:ph type="sldNum" idx="12"/>
          </p:nvPr>
        </p:nvSpPr>
        <p:spPr>
          <a:xfrm>
            <a:off x="6553201" y="6172200"/>
            <a:ext cx="1904999" cy="45720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 sz="1200" smtClean="0">
                <a:solidFill>
                  <a:srgbClr val="888888"/>
                </a:solidFill>
                <a:latin typeface="Calibri"/>
                <a:ea typeface="Calibri"/>
                <a:cs typeface="Calibri"/>
                <a:sym typeface="Calibri"/>
              </a:rPr>
              <a:pPr algn="r">
                <a:buSzPct val="25000"/>
              </a:pPr>
              <a:t>‹#›</a:t>
            </a:fld>
            <a:endParaRPr lang="en"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796650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4397B4-1D5C-47D4-87B7-1CF97931AB33}" type="datetimeFigureOut">
              <a:rPr lang="en-US" smtClean="0"/>
              <a:t>7/15/21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754F31-F968-4B0A-9454-4C5279495A32}" type="slidenum">
              <a:rPr lang="en-US" smtClean="0"/>
              <a:t>‹#›</a:t>
            </a:fld>
            <a:endParaRPr lang="en-US"/>
          </a:p>
        </p:txBody>
      </p:sp>
    </p:spTree>
    <p:extLst>
      <p:ext uri="{BB962C8B-B14F-4D97-AF65-F5344CB8AC3E}">
        <p14:creationId xmlns:p14="http://schemas.microsoft.com/office/powerpoint/2010/main" val="12426262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65"/>
        <p:cNvGrpSpPr/>
        <p:nvPr/>
      </p:nvGrpSpPr>
      <p:grpSpPr>
        <a:xfrm>
          <a:off x="0" y="0"/>
          <a:ext cx="0" cy="0"/>
          <a:chOff x="0" y="0"/>
          <a:chExt cx="0" cy="0"/>
        </a:xfrm>
      </p:grpSpPr>
      <p:sp>
        <p:nvSpPr>
          <p:cNvPr id="66" name="Shape 66"/>
          <p:cNvSpPr txBox="1">
            <a:spLocks noGrp="1"/>
          </p:cNvSpPr>
          <p:nvPr>
            <p:ph type="ctrTitle"/>
          </p:nvPr>
        </p:nvSpPr>
        <p:spPr>
          <a:xfrm>
            <a:off x="311708" y="992767"/>
            <a:ext cx="8520600" cy="2736800"/>
          </a:xfrm>
          <a:prstGeom prst="rect">
            <a:avLst/>
          </a:prstGeom>
        </p:spPr>
        <p:txBody>
          <a:bodyPr lIns="91425" tIns="91425" rIns="91425" bIns="91425" anchor="b" anchorCtr="0"/>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a:endParaRPr/>
          </a:p>
        </p:txBody>
      </p:sp>
      <p:sp>
        <p:nvSpPr>
          <p:cNvPr id="67" name="Shape 67"/>
          <p:cNvSpPr txBox="1">
            <a:spLocks noGrp="1"/>
          </p:cNvSpPr>
          <p:nvPr>
            <p:ph type="subTitle" idx="1"/>
          </p:nvPr>
        </p:nvSpPr>
        <p:spPr>
          <a:xfrm>
            <a:off x="311700" y="3778833"/>
            <a:ext cx="8520600" cy="10568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a:endParaRPr/>
          </a:p>
        </p:txBody>
      </p:sp>
      <p:sp>
        <p:nvSpPr>
          <p:cNvPr id="68" name="Shape 68"/>
          <p:cNvSpPr txBox="1">
            <a:spLocks noGrp="1"/>
          </p:cNvSpPr>
          <p:nvPr>
            <p:ph type="sldNum" idx="12"/>
          </p:nvPr>
        </p:nvSpPr>
        <p:spPr>
          <a:xfrm>
            <a:off x="8472457" y="6217621"/>
            <a:ext cx="548700" cy="5248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17768198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69"/>
        <p:cNvGrpSpPr/>
        <p:nvPr/>
      </p:nvGrpSpPr>
      <p:grpSpPr>
        <a:xfrm>
          <a:off x="0" y="0"/>
          <a:ext cx="0" cy="0"/>
          <a:chOff x="0" y="0"/>
          <a:chExt cx="0" cy="0"/>
        </a:xfrm>
      </p:grpSpPr>
      <p:sp>
        <p:nvSpPr>
          <p:cNvPr id="70" name="Shape 70"/>
          <p:cNvSpPr txBox="1">
            <a:spLocks noGrp="1"/>
          </p:cNvSpPr>
          <p:nvPr>
            <p:ph type="title"/>
          </p:nvPr>
        </p:nvSpPr>
        <p:spPr>
          <a:xfrm>
            <a:off x="311700" y="2867800"/>
            <a:ext cx="8520600" cy="1122400"/>
          </a:xfrm>
          <a:prstGeom prst="rect">
            <a:avLst/>
          </a:prstGeom>
        </p:spPr>
        <p:txBody>
          <a:bodyPr lIns="91425" tIns="91425" rIns="91425" bIns="91425" anchor="ctr" anchorCtr="0"/>
          <a:lstStyle>
            <a:lvl1pPr lvl="0" algn="ctr">
              <a:spcBef>
                <a:spcPts val="0"/>
              </a:spcBef>
              <a:buSzPct val="100000"/>
              <a:buFont typeface="Calibri"/>
              <a:defRPr sz="4800" b="1">
                <a:latin typeface="Calibri"/>
                <a:ea typeface="Calibri"/>
                <a:cs typeface="Calibri"/>
                <a:sym typeface="Calibri"/>
              </a:defRPr>
            </a:lvl1pPr>
            <a:lvl2pPr lvl="1" algn="ctr">
              <a:spcBef>
                <a:spcPts val="0"/>
              </a:spcBef>
              <a:buSzPct val="100000"/>
              <a:buFont typeface="Calibri"/>
              <a:defRPr sz="4800" b="1">
                <a:latin typeface="Calibri"/>
                <a:ea typeface="Calibri"/>
                <a:cs typeface="Calibri"/>
                <a:sym typeface="Calibri"/>
              </a:defRPr>
            </a:lvl2pPr>
            <a:lvl3pPr lvl="2" algn="ctr">
              <a:spcBef>
                <a:spcPts val="0"/>
              </a:spcBef>
              <a:buSzPct val="100000"/>
              <a:buFont typeface="Calibri"/>
              <a:defRPr sz="4800" b="1">
                <a:latin typeface="Calibri"/>
                <a:ea typeface="Calibri"/>
                <a:cs typeface="Calibri"/>
                <a:sym typeface="Calibri"/>
              </a:defRPr>
            </a:lvl3pPr>
            <a:lvl4pPr lvl="3" algn="ctr">
              <a:spcBef>
                <a:spcPts val="0"/>
              </a:spcBef>
              <a:buSzPct val="100000"/>
              <a:buFont typeface="Calibri"/>
              <a:defRPr sz="4800" b="1">
                <a:latin typeface="Calibri"/>
                <a:ea typeface="Calibri"/>
                <a:cs typeface="Calibri"/>
                <a:sym typeface="Calibri"/>
              </a:defRPr>
            </a:lvl4pPr>
            <a:lvl5pPr lvl="4" algn="ctr">
              <a:spcBef>
                <a:spcPts val="0"/>
              </a:spcBef>
              <a:buSzPct val="100000"/>
              <a:buFont typeface="Calibri"/>
              <a:defRPr sz="4800" b="1">
                <a:latin typeface="Calibri"/>
                <a:ea typeface="Calibri"/>
                <a:cs typeface="Calibri"/>
                <a:sym typeface="Calibri"/>
              </a:defRPr>
            </a:lvl5pPr>
            <a:lvl6pPr lvl="5" algn="ctr">
              <a:spcBef>
                <a:spcPts val="0"/>
              </a:spcBef>
              <a:buSzPct val="100000"/>
              <a:buFont typeface="Calibri"/>
              <a:defRPr sz="4800" b="1">
                <a:latin typeface="Calibri"/>
                <a:ea typeface="Calibri"/>
                <a:cs typeface="Calibri"/>
                <a:sym typeface="Calibri"/>
              </a:defRPr>
            </a:lvl6pPr>
            <a:lvl7pPr lvl="6" algn="ctr">
              <a:spcBef>
                <a:spcPts val="0"/>
              </a:spcBef>
              <a:buSzPct val="100000"/>
              <a:buFont typeface="Calibri"/>
              <a:defRPr sz="4800" b="1">
                <a:latin typeface="Calibri"/>
                <a:ea typeface="Calibri"/>
                <a:cs typeface="Calibri"/>
                <a:sym typeface="Calibri"/>
              </a:defRPr>
            </a:lvl7pPr>
            <a:lvl8pPr lvl="7" algn="ctr">
              <a:spcBef>
                <a:spcPts val="0"/>
              </a:spcBef>
              <a:buSzPct val="100000"/>
              <a:buFont typeface="Calibri"/>
              <a:defRPr sz="4800" b="1">
                <a:latin typeface="Calibri"/>
                <a:ea typeface="Calibri"/>
                <a:cs typeface="Calibri"/>
                <a:sym typeface="Calibri"/>
              </a:defRPr>
            </a:lvl8pPr>
            <a:lvl9pPr lvl="8" algn="ctr">
              <a:spcBef>
                <a:spcPts val="0"/>
              </a:spcBef>
              <a:buSzPct val="100000"/>
              <a:buFont typeface="Calibri"/>
              <a:defRPr sz="4800" b="1">
                <a:latin typeface="Calibri"/>
                <a:ea typeface="Calibri"/>
                <a:cs typeface="Calibri"/>
                <a:sym typeface="Calibri"/>
              </a:defRPr>
            </a:lvl9pPr>
          </a:lstStyle>
          <a:p>
            <a:endParaRPr/>
          </a:p>
        </p:txBody>
      </p:sp>
      <p:sp>
        <p:nvSpPr>
          <p:cNvPr id="71" name="Shape 71"/>
          <p:cNvSpPr txBox="1">
            <a:spLocks noGrp="1"/>
          </p:cNvSpPr>
          <p:nvPr>
            <p:ph type="sldNum" idx="12"/>
          </p:nvPr>
        </p:nvSpPr>
        <p:spPr>
          <a:xfrm>
            <a:off x="8472457" y="6217621"/>
            <a:ext cx="548700" cy="5248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
        <p:nvSpPr>
          <p:cNvPr id="72" name="Shape 72"/>
          <p:cNvSpPr/>
          <p:nvPr/>
        </p:nvSpPr>
        <p:spPr>
          <a:xfrm>
            <a:off x="0" y="718100"/>
            <a:ext cx="9144000" cy="639200"/>
          </a:xfrm>
          <a:prstGeom prst="rect">
            <a:avLst/>
          </a:prstGeom>
          <a:solidFill>
            <a:srgbClr val="660000"/>
          </a:solidFill>
          <a:ln w="9525" cap="flat" cmpd="sng">
            <a:solidFill>
              <a:srgbClr val="66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800"/>
          </a:p>
        </p:txBody>
      </p:sp>
    </p:spTree>
    <p:extLst>
      <p:ext uri="{BB962C8B-B14F-4D97-AF65-F5344CB8AC3E}">
        <p14:creationId xmlns:p14="http://schemas.microsoft.com/office/powerpoint/2010/main" val="5116273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73"/>
        <p:cNvGrpSpPr/>
        <p:nvPr/>
      </p:nvGrpSpPr>
      <p:grpSpPr>
        <a:xfrm>
          <a:off x="0" y="0"/>
          <a:ext cx="0" cy="0"/>
          <a:chOff x="0" y="0"/>
          <a:chExt cx="0" cy="0"/>
        </a:xfrm>
      </p:grpSpPr>
      <p:sp>
        <p:nvSpPr>
          <p:cNvPr id="74" name="Shape 74"/>
          <p:cNvSpPr txBox="1">
            <a:spLocks noGrp="1"/>
          </p:cNvSpPr>
          <p:nvPr>
            <p:ph type="title"/>
          </p:nvPr>
        </p:nvSpPr>
        <p:spPr>
          <a:xfrm>
            <a:off x="311700" y="140667"/>
            <a:ext cx="8520600" cy="763600"/>
          </a:xfrm>
          <a:prstGeom prst="rect">
            <a:avLst/>
          </a:prstGeom>
        </p:spPr>
        <p:txBody>
          <a:bodyPr lIns="91425" tIns="91425" rIns="91425" bIns="91425" anchor="t" anchorCtr="0"/>
          <a:lstStyle>
            <a:lvl1pPr lvl="0" algn="ctr">
              <a:spcBef>
                <a:spcPts val="0"/>
              </a:spcBef>
              <a:buFont typeface="Calibri"/>
              <a:defRPr b="1">
                <a:latin typeface="Calibri"/>
                <a:ea typeface="Calibri"/>
                <a:cs typeface="Calibri"/>
                <a:sym typeface="Calibri"/>
              </a:defRPr>
            </a:lvl1pPr>
            <a:lvl2pPr lvl="1">
              <a:spcBef>
                <a:spcPts val="0"/>
              </a:spcBef>
              <a:buFont typeface="Calibri"/>
              <a:defRPr>
                <a:latin typeface="Calibri"/>
                <a:ea typeface="Calibri"/>
                <a:cs typeface="Calibri"/>
                <a:sym typeface="Calibri"/>
              </a:defRPr>
            </a:lvl2pPr>
            <a:lvl3pPr lvl="2">
              <a:spcBef>
                <a:spcPts val="0"/>
              </a:spcBef>
              <a:buFont typeface="Calibri"/>
              <a:defRPr>
                <a:latin typeface="Calibri"/>
                <a:ea typeface="Calibri"/>
                <a:cs typeface="Calibri"/>
                <a:sym typeface="Calibri"/>
              </a:defRPr>
            </a:lvl3pPr>
            <a:lvl4pPr lvl="3">
              <a:spcBef>
                <a:spcPts val="0"/>
              </a:spcBef>
              <a:buFont typeface="Calibri"/>
              <a:defRPr>
                <a:latin typeface="Calibri"/>
                <a:ea typeface="Calibri"/>
                <a:cs typeface="Calibri"/>
                <a:sym typeface="Calibri"/>
              </a:defRPr>
            </a:lvl4pPr>
            <a:lvl5pPr lvl="4">
              <a:spcBef>
                <a:spcPts val="0"/>
              </a:spcBef>
              <a:buFont typeface="Calibri"/>
              <a:defRPr>
                <a:latin typeface="Calibri"/>
                <a:ea typeface="Calibri"/>
                <a:cs typeface="Calibri"/>
                <a:sym typeface="Calibri"/>
              </a:defRPr>
            </a:lvl5pPr>
            <a:lvl6pPr lvl="5">
              <a:spcBef>
                <a:spcPts val="0"/>
              </a:spcBef>
              <a:buFont typeface="Calibri"/>
              <a:defRPr>
                <a:latin typeface="Calibri"/>
                <a:ea typeface="Calibri"/>
                <a:cs typeface="Calibri"/>
                <a:sym typeface="Calibri"/>
              </a:defRPr>
            </a:lvl6pPr>
            <a:lvl7pPr lvl="6">
              <a:spcBef>
                <a:spcPts val="0"/>
              </a:spcBef>
              <a:buFont typeface="Calibri"/>
              <a:defRPr>
                <a:latin typeface="Calibri"/>
                <a:ea typeface="Calibri"/>
                <a:cs typeface="Calibri"/>
                <a:sym typeface="Calibri"/>
              </a:defRPr>
            </a:lvl7pPr>
            <a:lvl8pPr lvl="7">
              <a:spcBef>
                <a:spcPts val="0"/>
              </a:spcBef>
              <a:buFont typeface="Calibri"/>
              <a:defRPr>
                <a:latin typeface="Calibri"/>
                <a:ea typeface="Calibri"/>
                <a:cs typeface="Calibri"/>
                <a:sym typeface="Calibri"/>
              </a:defRPr>
            </a:lvl8pPr>
            <a:lvl9pPr lvl="8">
              <a:spcBef>
                <a:spcPts val="0"/>
              </a:spcBef>
              <a:buFont typeface="Calibri"/>
              <a:defRPr>
                <a:latin typeface="Calibri"/>
                <a:ea typeface="Calibri"/>
                <a:cs typeface="Calibri"/>
                <a:sym typeface="Calibri"/>
              </a:defRPr>
            </a:lvl9pPr>
          </a:lstStyle>
          <a:p>
            <a:endParaRPr/>
          </a:p>
        </p:txBody>
      </p:sp>
      <p:sp>
        <p:nvSpPr>
          <p:cNvPr id="75" name="Shape 75"/>
          <p:cNvSpPr txBox="1">
            <a:spLocks noGrp="1"/>
          </p:cNvSpPr>
          <p:nvPr>
            <p:ph type="body" idx="1"/>
          </p:nvPr>
        </p:nvSpPr>
        <p:spPr>
          <a:xfrm>
            <a:off x="311700" y="1536633"/>
            <a:ext cx="8520600" cy="4555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76" name="Shape 76"/>
          <p:cNvSpPr txBox="1">
            <a:spLocks noGrp="1"/>
          </p:cNvSpPr>
          <p:nvPr>
            <p:ph type="sldNum" idx="12"/>
          </p:nvPr>
        </p:nvSpPr>
        <p:spPr>
          <a:xfrm>
            <a:off x="8472457" y="6217621"/>
            <a:ext cx="548700" cy="5248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
        <p:nvSpPr>
          <p:cNvPr id="77" name="Shape 77"/>
          <p:cNvSpPr/>
          <p:nvPr/>
        </p:nvSpPr>
        <p:spPr>
          <a:xfrm>
            <a:off x="0" y="1099133"/>
            <a:ext cx="9144000" cy="258000"/>
          </a:xfrm>
          <a:prstGeom prst="rect">
            <a:avLst/>
          </a:prstGeom>
          <a:solidFill>
            <a:srgbClr val="660000"/>
          </a:solidFill>
          <a:ln w="9525" cap="flat" cmpd="sng">
            <a:solidFill>
              <a:srgbClr val="66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800"/>
          </a:p>
        </p:txBody>
      </p:sp>
    </p:spTree>
    <p:extLst>
      <p:ext uri="{BB962C8B-B14F-4D97-AF65-F5344CB8AC3E}">
        <p14:creationId xmlns:p14="http://schemas.microsoft.com/office/powerpoint/2010/main" val="35910782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78"/>
        <p:cNvGrpSpPr/>
        <p:nvPr/>
      </p:nvGrpSpPr>
      <p:grpSpPr>
        <a:xfrm>
          <a:off x="0" y="0"/>
          <a:ext cx="0" cy="0"/>
          <a:chOff x="0" y="0"/>
          <a:chExt cx="0" cy="0"/>
        </a:xfrm>
      </p:grpSpPr>
      <p:sp>
        <p:nvSpPr>
          <p:cNvPr id="79" name="Shape 79"/>
          <p:cNvSpPr txBox="1">
            <a:spLocks noGrp="1"/>
          </p:cNvSpPr>
          <p:nvPr>
            <p:ph type="title"/>
          </p:nvPr>
        </p:nvSpPr>
        <p:spPr>
          <a:xfrm>
            <a:off x="311700" y="593367"/>
            <a:ext cx="8520600" cy="7636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80" name="Shape 80"/>
          <p:cNvSpPr txBox="1">
            <a:spLocks noGrp="1"/>
          </p:cNvSpPr>
          <p:nvPr>
            <p:ph type="body" idx="1"/>
          </p:nvPr>
        </p:nvSpPr>
        <p:spPr>
          <a:xfrm>
            <a:off x="311700" y="1536633"/>
            <a:ext cx="3999900" cy="45552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81" name="Shape 81"/>
          <p:cNvSpPr txBox="1">
            <a:spLocks noGrp="1"/>
          </p:cNvSpPr>
          <p:nvPr>
            <p:ph type="body" idx="2"/>
          </p:nvPr>
        </p:nvSpPr>
        <p:spPr>
          <a:xfrm>
            <a:off x="4832400" y="1536633"/>
            <a:ext cx="3999900" cy="45552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82" name="Shape 82"/>
          <p:cNvSpPr txBox="1">
            <a:spLocks noGrp="1"/>
          </p:cNvSpPr>
          <p:nvPr>
            <p:ph type="sldNum" idx="12"/>
          </p:nvPr>
        </p:nvSpPr>
        <p:spPr>
          <a:xfrm>
            <a:off x="8472457" y="6217621"/>
            <a:ext cx="548700" cy="5248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37601235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83"/>
        <p:cNvGrpSpPr/>
        <p:nvPr/>
      </p:nvGrpSpPr>
      <p:grpSpPr>
        <a:xfrm>
          <a:off x="0" y="0"/>
          <a:ext cx="0" cy="0"/>
          <a:chOff x="0" y="0"/>
          <a:chExt cx="0" cy="0"/>
        </a:xfrm>
      </p:grpSpPr>
      <p:sp>
        <p:nvSpPr>
          <p:cNvPr id="84" name="Shape 84"/>
          <p:cNvSpPr txBox="1">
            <a:spLocks noGrp="1"/>
          </p:cNvSpPr>
          <p:nvPr>
            <p:ph type="title"/>
          </p:nvPr>
        </p:nvSpPr>
        <p:spPr>
          <a:xfrm>
            <a:off x="311700" y="593367"/>
            <a:ext cx="8520600" cy="7636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85" name="Shape 85"/>
          <p:cNvSpPr txBox="1">
            <a:spLocks noGrp="1"/>
          </p:cNvSpPr>
          <p:nvPr>
            <p:ph type="sldNum" idx="12"/>
          </p:nvPr>
        </p:nvSpPr>
        <p:spPr>
          <a:xfrm>
            <a:off x="8472457" y="6217621"/>
            <a:ext cx="548700" cy="5248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11112829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86"/>
        <p:cNvGrpSpPr/>
        <p:nvPr/>
      </p:nvGrpSpPr>
      <p:grpSpPr>
        <a:xfrm>
          <a:off x="0" y="0"/>
          <a:ext cx="0" cy="0"/>
          <a:chOff x="0" y="0"/>
          <a:chExt cx="0" cy="0"/>
        </a:xfrm>
      </p:grpSpPr>
      <p:sp>
        <p:nvSpPr>
          <p:cNvPr id="87" name="Shape 87"/>
          <p:cNvSpPr txBox="1">
            <a:spLocks noGrp="1"/>
          </p:cNvSpPr>
          <p:nvPr>
            <p:ph type="title"/>
          </p:nvPr>
        </p:nvSpPr>
        <p:spPr>
          <a:xfrm>
            <a:off x="311700" y="740800"/>
            <a:ext cx="2808000" cy="1007600"/>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88" name="Shape 88"/>
          <p:cNvSpPr txBox="1">
            <a:spLocks noGrp="1"/>
          </p:cNvSpPr>
          <p:nvPr>
            <p:ph type="body" idx="1"/>
          </p:nvPr>
        </p:nvSpPr>
        <p:spPr>
          <a:xfrm>
            <a:off x="311700" y="1852800"/>
            <a:ext cx="2808000" cy="42392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89" name="Shape 89"/>
          <p:cNvSpPr txBox="1">
            <a:spLocks noGrp="1"/>
          </p:cNvSpPr>
          <p:nvPr>
            <p:ph type="sldNum" idx="12"/>
          </p:nvPr>
        </p:nvSpPr>
        <p:spPr>
          <a:xfrm>
            <a:off x="8472457" y="6217621"/>
            <a:ext cx="548700" cy="5248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24455882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Main point">
    <p:spTree>
      <p:nvGrpSpPr>
        <p:cNvPr id="1" name="Shape 90"/>
        <p:cNvGrpSpPr/>
        <p:nvPr/>
      </p:nvGrpSpPr>
      <p:grpSpPr>
        <a:xfrm>
          <a:off x="0" y="0"/>
          <a:ext cx="0" cy="0"/>
          <a:chOff x="0" y="0"/>
          <a:chExt cx="0" cy="0"/>
        </a:xfrm>
      </p:grpSpPr>
      <p:sp>
        <p:nvSpPr>
          <p:cNvPr id="91" name="Shape 91"/>
          <p:cNvSpPr txBox="1">
            <a:spLocks noGrp="1"/>
          </p:cNvSpPr>
          <p:nvPr>
            <p:ph type="title"/>
          </p:nvPr>
        </p:nvSpPr>
        <p:spPr>
          <a:xfrm>
            <a:off x="490250" y="600200"/>
            <a:ext cx="6367800" cy="5454400"/>
          </a:xfrm>
          <a:prstGeom prst="rect">
            <a:avLst/>
          </a:prstGeom>
        </p:spPr>
        <p:txBody>
          <a:bodyPr lIns="91425" tIns="91425" rIns="91425" bIns="91425" anchor="ctr" anchorCtr="0"/>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a:endParaRPr/>
          </a:p>
        </p:txBody>
      </p:sp>
      <p:sp>
        <p:nvSpPr>
          <p:cNvPr id="92" name="Shape 92"/>
          <p:cNvSpPr txBox="1">
            <a:spLocks noGrp="1"/>
          </p:cNvSpPr>
          <p:nvPr>
            <p:ph type="sldNum" idx="12"/>
          </p:nvPr>
        </p:nvSpPr>
        <p:spPr>
          <a:xfrm>
            <a:off x="8472457" y="6217621"/>
            <a:ext cx="548700" cy="5248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17189211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93"/>
        <p:cNvGrpSpPr/>
        <p:nvPr/>
      </p:nvGrpSpPr>
      <p:grpSpPr>
        <a:xfrm>
          <a:off x="0" y="0"/>
          <a:ext cx="0" cy="0"/>
          <a:chOff x="0" y="0"/>
          <a:chExt cx="0" cy="0"/>
        </a:xfrm>
      </p:grpSpPr>
      <p:sp>
        <p:nvSpPr>
          <p:cNvPr id="94" name="Shape 94"/>
          <p:cNvSpPr/>
          <p:nvPr/>
        </p:nvSpPr>
        <p:spPr>
          <a:xfrm>
            <a:off x="4572000" y="-167"/>
            <a:ext cx="4572000" cy="6858000"/>
          </a:xfrm>
          <a:prstGeom prst="rect">
            <a:avLst/>
          </a:prstGeom>
          <a:solidFill>
            <a:schemeClr val="lt2"/>
          </a:solidFill>
          <a:ln>
            <a:noFill/>
          </a:ln>
        </p:spPr>
        <p:txBody>
          <a:bodyPr lIns="91425" tIns="91425" rIns="91425" bIns="91425" anchor="ctr" anchorCtr="0">
            <a:noAutofit/>
          </a:bodyPr>
          <a:lstStyle/>
          <a:p>
            <a:pPr lvl="0">
              <a:spcBef>
                <a:spcPts val="0"/>
              </a:spcBef>
              <a:buNone/>
            </a:pPr>
            <a:endParaRPr sz="1800"/>
          </a:p>
        </p:txBody>
      </p:sp>
      <p:sp>
        <p:nvSpPr>
          <p:cNvPr id="95" name="Shape 95"/>
          <p:cNvSpPr txBox="1">
            <a:spLocks noGrp="1"/>
          </p:cNvSpPr>
          <p:nvPr>
            <p:ph type="title"/>
          </p:nvPr>
        </p:nvSpPr>
        <p:spPr>
          <a:xfrm>
            <a:off x="265500" y="1644233"/>
            <a:ext cx="4045200" cy="1976400"/>
          </a:xfrm>
          <a:prstGeom prst="rect">
            <a:avLst/>
          </a:prstGeom>
        </p:spPr>
        <p:txBody>
          <a:bodyPr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96" name="Shape 96"/>
          <p:cNvSpPr txBox="1">
            <a:spLocks noGrp="1"/>
          </p:cNvSpPr>
          <p:nvPr>
            <p:ph type="subTitle" idx="1"/>
          </p:nvPr>
        </p:nvSpPr>
        <p:spPr>
          <a:xfrm>
            <a:off x="265500" y="3737433"/>
            <a:ext cx="4045200" cy="16468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97" name="Shape 97"/>
          <p:cNvSpPr txBox="1">
            <a:spLocks noGrp="1"/>
          </p:cNvSpPr>
          <p:nvPr>
            <p:ph type="body" idx="2"/>
          </p:nvPr>
        </p:nvSpPr>
        <p:spPr>
          <a:xfrm>
            <a:off x="4939500" y="965433"/>
            <a:ext cx="3837000" cy="4926800"/>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98" name="Shape 98"/>
          <p:cNvSpPr txBox="1">
            <a:spLocks noGrp="1"/>
          </p:cNvSpPr>
          <p:nvPr>
            <p:ph type="sldNum" idx="12"/>
          </p:nvPr>
        </p:nvSpPr>
        <p:spPr>
          <a:xfrm>
            <a:off x="8472457" y="6217621"/>
            <a:ext cx="548700" cy="5248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30851242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Caption">
    <p:spTree>
      <p:nvGrpSpPr>
        <p:cNvPr id="1" name="Shape 99"/>
        <p:cNvGrpSpPr/>
        <p:nvPr/>
      </p:nvGrpSpPr>
      <p:grpSpPr>
        <a:xfrm>
          <a:off x="0" y="0"/>
          <a:ext cx="0" cy="0"/>
          <a:chOff x="0" y="0"/>
          <a:chExt cx="0" cy="0"/>
        </a:xfrm>
      </p:grpSpPr>
      <p:sp>
        <p:nvSpPr>
          <p:cNvPr id="100" name="Shape 100"/>
          <p:cNvSpPr txBox="1">
            <a:spLocks noGrp="1"/>
          </p:cNvSpPr>
          <p:nvPr>
            <p:ph type="body" idx="1"/>
          </p:nvPr>
        </p:nvSpPr>
        <p:spPr>
          <a:xfrm>
            <a:off x="311700" y="5640767"/>
            <a:ext cx="5998800" cy="806800"/>
          </a:xfrm>
          <a:prstGeom prst="rect">
            <a:avLst/>
          </a:prstGeom>
        </p:spPr>
        <p:txBody>
          <a:bodyPr lIns="91425" tIns="91425" rIns="91425" bIns="91425" anchor="ctr" anchorCtr="0"/>
          <a:lstStyle>
            <a:lvl1pPr lvl="0">
              <a:lnSpc>
                <a:spcPct val="100000"/>
              </a:lnSpc>
              <a:spcBef>
                <a:spcPts val="0"/>
              </a:spcBef>
              <a:spcAft>
                <a:spcPts val="0"/>
              </a:spcAft>
              <a:buNone/>
              <a:defRPr/>
            </a:lvl1pPr>
          </a:lstStyle>
          <a:p>
            <a:endParaRPr/>
          </a:p>
        </p:txBody>
      </p:sp>
      <p:sp>
        <p:nvSpPr>
          <p:cNvPr id="101" name="Shape 101"/>
          <p:cNvSpPr txBox="1">
            <a:spLocks noGrp="1"/>
          </p:cNvSpPr>
          <p:nvPr>
            <p:ph type="sldNum" idx="12"/>
          </p:nvPr>
        </p:nvSpPr>
        <p:spPr>
          <a:xfrm>
            <a:off x="8472457" y="6217621"/>
            <a:ext cx="548700" cy="5248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28367024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Big number">
    <p:spTree>
      <p:nvGrpSpPr>
        <p:cNvPr id="1" name="Shape 102"/>
        <p:cNvGrpSpPr/>
        <p:nvPr/>
      </p:nvGrpSpPr>
      <p:grpSpPr>
        <a:xfrm>
          <a:off x="0" y="0"/>
          <a:ext cx="0" cy="0"/>
          <a:chOff x="0" y="0"/>
          <a:chExt cx="0" cy="0"/>
        </a:xfrm>
      </p:grpSpPr>
      <p:sp>
        <p:nvSpPr>
          <p:cNvPr id="103" name="Shape 103"/>
          <p:cNvSpPr txBox="1">
            <a:spLocks noGrp="1"/>
          </p:cNvSpPr>
          <p:nvPr>
            <p:ph type="title"/>
          </p:nvPr>
        </p:nvSpPr>
        <p:spPr>
          <a:xfrm>
            <a:off x="311700" y="1474833"/>
            <a:ext cx="8520600" cy="2618000"/>
          </a:xfrm>
          <a:prstGeom prst="rect">
            <a:avLst/>
          </a:prstGeom>
        </p:spPr>
        <p:txBody>
          <a:bodyPr lIns="91425" tIns="91425" rIns="91425" bIns="91425" anchor="b" anchorCtr="0"/>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a:endParaRPr/>
          </a:p>
        </p:txBody>
      </p:sp>
      <p:sp>
        <p:nvSpPr>
          <p:cNvPr id="104" name="Shape 104"/>
          <p:cNvSpPr txBox="1">
            <a:spLocks noGrp="1"/>
          </p:cNvSpPr>
          <p:nvPr>
            <p:ph type="body" idx="1"/>
          </p:nvPr>
        </p:nvSpPr>
        <p:spPr>
          <a:xfrm>
            <a:off x="311700" y="4202967"/>
            <a:ext cx="8520600" cy="1734400"/>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105" name="Shape 105"/>
          <p:cNvSpPr txBox="1">
            <a:spLocks noGrp="1"/>
          </p:cNvSpPr>
          <p:nvPr>
            <p:ph type="sldNum" idx="12"/>
          </p:nvPr>
        </p:nvSpPr>
        <p:spPr>
          <a:xfrm>
            <a:off x="8472457" y="6217621"/>
            <a:ext cx="548700" cy="5248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851957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4501"/>
            </a:lvl1pPr>
          </a:lstStyle>
          <a:p>
            <a:r>
              <a:rPr lang="en-US"/>
              <a:t>Click to edit Master title style</a:t>
            </a:r>
          </a:p>
        </p:txBody>
      </p:sp>
      <p:sp>
        <p:nvSpPr>
          <p:cNvPr id="3" name="Text Placeholder 2"/>
          <p:cNvSpPr>
            <a:spLocks noGrp="1"/>
          </p:cNvSpPr>
          <p:nvPr>
            <p:ph type="body" idx="1"/>
          </p:nvPr>
        </p:nvSpPr>
        <p:spPr>
          <a:xfrm>
            <a:off x="623888" y="4589467"/>
            <a:ext cx="7886700" cy="1500187"/>
          </a:xfrm>
        </p:spPr>
        <p:txBody>
          <a:bodyPr/>
          <a:lstStyle>
            <a:lvl1pPr marL="0" indent="0">
              <a:buNone/>
              <a:defRPr sz="1801">
                <a:solidFill>
                  <a:schemeClr val="tx1">
                    <a:tint val="75000"/>
                  </a:schemeClr>
                </a:solidFill>
              </a:defRPr>
            </a:lvl1pPr>
            <a:lvl2pPr marL="342916" indent="0">
              <a:buNone/>
              <a:defRPr sz="1500">
                <a:solidFill>
                  <a:schemeClr val="tx1">
                    <a:tint val="75000"/>
                  </a:schemeClr>
                </a:solidFill>
              </a:defRPr>
            </a:lvl2pPr>
            <a:lvl3pPr marL="685831" indent="0">
              <a:buNone/>
              <a:defRPr sz="1350">
                <a:solidFill>
                  <a:schemeClr val="tx1">
                    <a:tint val="75000"/>
                  </a:schemeClr>
                </a:solidFill>
              </a:defRPr>
            </a:lvl3pPr>
            <a:lvl4pPr marL="1028747" indent="0">
              <a:buNone/>
              <a:defRPr sz="1200">
                <a:solidFill>
                  <a:schemeClr val="tx1">
                    <a:tint val="75000"/>
                  </a:schemeClr>
                </a:solidFill>
              </a:defRPr>
            </a:lvl4pPr>
            <a:lvl5pPr marL="1371662" indent="0">
              <a:buNone/>
              <a:defRPr sz="1200">
                <a:solidFill>
                  <a:schemeClr val="tx1">
                    <a:tint val="75000"/>
                  </a:schemeClr>
                </a:solidFill>
              </a:defRPr>
            </a:lvl5pPr>
            <a:lvl6pPr marL="1714578" indent="0">
              <a:buNone/>
              <a:defRPr sz="1200">
                <a:solidFill>
                  <a:schemeClr val="tx1">
                    <a:tint val="75000"/>
                  </a:schemeClr>
                </a:solidFill>
              </a:defRPr>
            </a:lvl6pPr>
            <a:lvl7pPr marL="2057493" indent="0">
              <a:buNone/>
              <a:defRPr sz="1200">
                <a:solidFill>
                  <a:schemeClr val="tx1">
                    <a:tint val="75000"/>
                  </a:schemeClr>
                </a:solidFill>
              </a:defRPr>
            </a:lvl7pPr>
            <a:lvl8pPr marL="2400410" indent="0">
              <a:buNone/>
              <a:defRPr sz="1200">
                <a:solidFill>
                  <a:schemeClr val="tx1">
                    <a:tint val="75000"/>
                  </a:schemeClr>
                </a:solidFill>
              </a:defRPr>
            </a:lvl8pPr>
            <a:lvl9pPr marL="2743325"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D65F69-69AB-5C4C-851B-7169B1BA0D1E}" type="datetimeFigureOut">
              <a:rPr lang="en-US" smtClean="0"/>
              <a:t>7/15/21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lvl="0"/>
            <a:fld id="{86CB4B4D-7CA3-9044-876B-883B54F8677D}" type="slidenum">
              <a:rPr lang="uk-UA" smtClean="0"/>
              <a:t>‹#›</a:t>
            </a:fld>
            <a:endParaRPr lang="uk-UA"/>
          </a:p>
        </p:txBody>
      </p:sp>
    </p:spTree>
    <p:extLst>
      <p:ext uri="{BB962C8B-B14F-4D97-AF65-F5344CB8AC3E}">
        <p14:creationId xmlns:p14="http://schemas.microsoft.com/office/powerpoint/2010/main" val="31468999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47DBF1D1-4BB1-C541-ABAD-10C7FA6A9239}" type="datetimeFigureOut">
              <a:rPr lang="en-US" smtClean="0"/>
              <a:t>7/15/21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5303F6-65A0-D441-BFA4-6CEB64A0C94B}" type="slidenum">
              <a:rPr lang="en-US" smtClean="0"/>
              <a:t>‹#›</a:t>
            </a:fld>
            <a:endParaRPr lang="en-US"/>
          </a:p>
        </p:txBody>
      </p:sp>
    </p:spTree>
    <p:extLst>
      <p:ext uri="{BB962C8B-B14F-4D97-AF65-F5344CB8AC3E}">
        <p14:creationId xmlns:p14="http://schemas.microsoft.com/office/powerpoint/2010/main" val="19004088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DBF1D1-4BB1-C541-ABAD-10C7FA6A9239}" type="datetimeFigureOut">
              <a:rPr lang="en-US" smtClean="0"/>
              <a:t>7/15/21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5303F6-65A0-D441-BFA4-6CEB64A0C94B}" type="slidenum">
              <a:rPr lang="en-US" smtClean="0"/>
              <a:t>‹#›</a:t>
            </a:fld>
            <a:endParaRPr lang="en-US"/>
          </a:p>
        </p:txBody>
      </p:sp>
    </p:spTree>
    <p:extLst>
      <p:ext uri="{BB962C8B-B14F-4D97-AF65-F5344CB8AC3E}">
        <p14:creationId xmlns:p14="http://schemas.microsoft.com/office/powerpoint/2010/main" val="32053362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7DBF1D1-4BB1-C541-ABAD-10C7FA6A9239}" type="datetimeFigureOut">
              <a:rPr lang="en-US" smtClean="0"/>
              <a:t>7/15/21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5303F6-65A0-D441-BFA4-6CEB64A0C94B}" type="slidenum">
              <a:rPr lang="en-US" smtClean="0"/>
              <a:t>‹#›</a:t>
            </a:fld>
            <a:endParaRPr lang="en-US"/>
          </a:p>
        </p:txBody>
      </p:sp>
    </p:spTree>
    <p:extLst>
      <p:ext uri="{BB962C8B-B14F-4D97-AF65-F5344CB8AC3E}">
        <p14:creationId xmlns:p14="http://schemas.microsoft.com/office/powerpoint/2010/main" val="40362600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7DBF1D1-4BB1-C541-ABAD-10C7FA6A9239}" type="datetimeFigureOut">
              <a:rPr lang="en-US" smtClean="0"/>
              <a:t>7/15/21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5303F6-65A0-D441-BFA4-6CEB64A0C94B}" type="slidenum">
              <a:rPr lang="en-US" smtClean="0"/>
              <a:t>‹#›</a:t>
            </a:fld>
            <a:endParaRPr lang="en-US"/>
          </a:p>
        </p:txBody>
      </p:sp>
    </p:spTree>
    <p:extLst>
      <p:ext uri="{BB962C8B-B14F-4D97-AF65-F5344CB8AC3E}">
        <p14:creationId xmlns:p14="http://schemas.microsoft.com/office/powerpoint/2010/main" val="5064358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7DBF1D1-4BB1-C541-ABAD-10C7FA6A9239}" type="datetimeFigureOut">
              <a:rPr lang="en-US" smtClean="0"/>
              <a:t>7/15/21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E5303F6-65A0-D441-BFA4-6CEB64A0C94B}" type="slidenum">
              <a:rPr lang="en-US" smtClean="0"/>
              <a:t>‹#›</a:t>
            </a:fld>
            <a:endParaRPr lang="en-US"/>
          </a:p>
        </p:txBody>
      </p:sp>
    </p:spTree>
    <p:extLst>
      <p:ext uri="{BB962C8B-B14F-4D97-AF65-F5344CB8AC3E}">
        <p14:creationId xmlns:p14="http://schemas.microsoft.com/office/powerpoint/2010/main" val="14853371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7DBF1D1-4BB1-C541-ABAD-10C7FA6A9239}" type="datetimeFigureOut">
              <a:rPr lang="en-US" smtClean="0"/>
              <a:t>7/15/21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E5303F6-65A0-D441-BFA4-6CEB64A0C94B}" type="slidenum">
              <a:rPr lang="en-US" smtClean="0"/>
              <a:t>‹#›</a:t>
            </a:fld>
            <a:endParaRPr lang="en-US"/>
          </a:p>
        </p:txBody>
      </p:sp>
    </p:spTree>
    <p:extLst>
      <p:ext uri="{BB962C8B-B14F-4D97-AF65-F5344CB8AC3E}">
        <p14:creationId xmlns:p14="http://schemas.microsoft.com/office/powerpoint/2010/main" val="1093257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DBF1D1-4BB1-C541-ABAD-10C7FA6A9239}" type="datetimeFigureOut">
              <a:rPr lang="en-US" smtClean="0"/>
              <a:t>7/15/21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E5303F6-65A0-D441-BFA4-6CEB64A0C94B}" type="slidenum">
              <a:rPr lang="en-US" smtClean="0"/>
              <a:t>‹#›</a:t>
            </a:fld>
            <a:endParaRPr lang="en-US"/>
          </a:p>
        </p:txBody>
      </p:sp>
    </p:spTree>
    <p:extLst>
      <p:ext uri="{BB962C8B-B14F-4D97-AF65-F5344CB8AC3E}">
        <p14:creationId xmlns:p14="http://schemas.microsoft.com/office/powerpoint/2010/main" val="3263736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7DBF1D1-4BB1-C541-ABAD-10C7FA6A9239}" type="datetimeFigureOut">
              <a:rPr lang="en-US" smtClean="0"/>
              <a:t>7/15/21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5303F6-65A0-D441-BFA4-6CEB64A0C94B}" type="slidenum">
              <a:rPr lang="en-US" smtClean="0"/>
              <a:t>‹#›</a:t>
            </a:fld>
            <a:endParaRPr lang="en-US"/>
          </a:p>
        </p:txBody>
      </p:sp>
    </p:spTree>
    <p:extLst>
      <p:ext uri="{BB962C8B-B14F-4D97-AF65-F5344CB8AC3E}">
        <p14:creationId xmlns:p14="http://schemas.microsoft.com/office/powerpoint/2010/main" val="1016786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7DBF1D1-4BB1-C541-ABAD-10C7FA6A9239}" type="datetimeFigureOut">
              <a:rPr lang="en-US" smtClean="0"/>
              <a:t>7/15/21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5303F6-65A0-D441-BFA4-6CEB64A0C94B}" type="slidenum">
              <a:rPr lang="en-US" smtClean="0"/>
              <a:t>‹#›</a:t>
            </a:fld>
            <a:endParaRPr lang="en-US"/>
          </a:p>
        </p:txBody>
      </p:sp>
    </p:spTree>
    <p:extLst>
      <p:ext uri="{BB962C8B-B14F-4D97-AF65-F5344CB8AC3E}">
        <p14:creationId xmlns:p14="http://schemas.microsoft.com/office/powerpoint/2010/main" val="10029142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DBF1D1-4BB1-C541-ABAD-10C7FA6A9239}" type="datetimeFigureOut">
              <a:rPr lang="en-US" smtClean="0"/>
              <a:t>7/15/21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5303F6-65A0-D441-BFA4-6CEB64A0C94B}" type="slidenum">
              <a:rPr lang="en-US" smtClean="0"/>
              <a:t>‹#›</a:t>
            </a:fld>
            <a:endParaRPr lang="en-US"/>
          </a:p>
        </p:txBody>
      </p:sp>
    </p:spTree>
    <p:extLst>
      <p:ext uri="{BB962C8B-B14F-4D97-AF65-F5344CB8AC3E}">
        <p14:creationId xmlns:p14="http://schemas.microsoft.com/office/powerpoint/2010/main" val="5817729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728701E-CAF4-4159-9B3E-41C86DFFA30D}" type="datetimeFigureOut">
              <a:rPr lang="en-US" smtClean="0"/>
              <a:t>7/15/21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2F1D00-BD13-4404-86B0-79703945A0A7}" type="slidenum">
              <a:rPr lang="en-US" smtClean="0"/>
              <a:t>‹#›</a:t>
            </a:fld>
            <a:endParaRPr lang="en-US"/>
          </a:p>
        </p:txBody>
      </p:sp>
    </p:spTree>
    <p:extLst>
      <p:ext uri="{BB962C8B-B14F-4D97-AF65-F5344CB8AC3E}">
        <p14:creationId xmlns:p14="http://schemas.microsoft.com/office/powerpoint/2010/main" val="20084389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DBF1D1-4BB1-C541-ABAD-10C7FA6A9239}" type="datetimeFigureOut">
              <a:rPr lang="en-US" smtClean="0"/>
              <a:t>7/15/21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5303F6-65A0-D441-BFA4-6CEB64A0C94B}" type="slidenum">
              <a:rPr lang="en-US" smtClean="0"/>
              <a:t>‹#›</a:t>
            </a:fld>
            <a:endParaRPr lang="en-US"/>
          </a:p>
        </p:txBody>
      </p:sp>
    </p:spTree>
    <p:extLst>
      <p:ext uri="{BB962C8B-B14F-4D97-AF65-F5344CB8AC3E}">
        <p14:creationId xmlns:p14="http://schemas.microsoft.com/office/powerpoint/2010/main" val="41091907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867800"/>
            <a:ext cx="8520600" cy="1122400"/>
          </a:xfrm>
          <a:prstGeom prst="rect">
            <a:avLst/>
          </a:prstGeom>
        </p:spPr>
        <p:txBody>
          <a:bodyPr lIns="91425" tIns="91425" rIns="91425" bIns="91425" anchor="ctr" anchorCtr="0"/>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a:endParaRPr/>
          </a:p>
        </p:txBody>
      </p:sp>
      <p:sp>
        <p:nvSpPr>
          <p:cNvPr id="15" name="Shape 15"/>
          <p:cNvSpPr txBox="1">
            <a:spLocks noGrp="1"/>
          </p:cNvSpPr>
          <p:nvPr>
            <p:ph type="sldNum" idx="12"/>
          </p:nvPr>
        </p:nvSpPr>
        <p:spPr>
          <a:xfrm>
            <a:off x="8472457" y="6217621"/>
            <a:ext cx="548700" cy="5248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41901671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73"/>
        <p:cNvGrpSpPr/>
        <p:nvPr/>
      </p:nvGrpSpPr>
      <p:grpSpPr>
        <a:xfrm>
          <a:off x="0" y="0"/>
          <a:ext cx="0" cy="0"/>
          <a:chOff x="0" y="0"/>
          <a:chExt cx="0" cy="0"/>
        </a:xfrm>
      </p:grpSpPr>
      <p:sp>
        <p:nvSpPr>
          <p:cNvPr id="74" name="Shape 74"/>
          <p:cNvSpPr txBox="1">
            <a:spLocks noGrp="1"/>
          </p:cNvSpPr>
          <p:nvPr>
            <p:ph type="title"/>
          </p:nvPr>
        </p:nvSpPr>
        <p:spPr>
          <a:xfrm>
            <a:off x="311700" y="140667"/>
            <a:ext cx="8520600" cy="763600"/>
          </a:xfrm>
          <a:prstGeom prst="rect">
            <a:avLst/>
          </a:prstGeom>
        </p:spPr>
        <p:txBody>
          <a:bodyPr lIns="91425" tIns="91425" rIns="91425" bIns="91425" anchor="t" anchorCtr="0"/>
          <a:lstStyle>
            <a:lvl1pPr lvl="0" algn="ctr">
              <a:spcBef>
                <a:spcPts val="0"/>
              </a:spcBef>
              <a:buFont typeface="Calibri"/>
              <a:defRPr b="1">
                <a:latin typeface="Calibri"/>
                <a:ea typeface="Calibri"/>
                <a:cs typeface="Calibri"/>
                <a:sym typeface="Calibri"/>
              </a:defRPr>
            </a:lvl1pPr>
            <a:lvl2pPr lvl="1">
              <a:spcBef>
                <a:spcPts val="0"/>
              </a:spcBef>
              <a:buFont typeface="Calibri"/>
              <a:defRPr>
                <a:latin typeface="Calibri"/>
                <a:ea typeface="Calibri"/>
                <a:cs typeface="Calibri"/>
                <a:sym typeface="Calibri"/>
              </a:defRPr>
            </a:lvl2pPr>
            <a:lvl3pPr lvl="2">
              <a:spcBef>
                <a:spcPts val="0"/>
              </a:spcBef>
              <a:buFont typeface="Calibri"/>
              <a:defRPr>
                <a:latin typeface="Calibri"/>
                <a:ea typeface="Calibri"/>
                <a:cs typeface="Calibri"/>
                <a:sym typeface="Calibri"/>
              </a:defRPr>
            </a:lvl3pPr>
            <a:lvl4pPr lvl="3">
              <a:spcBef>
                <a:spcPts val="0"/>
              </a:spcBef>
              <a:buFont typeface="Calibri"/>
              <a:defRPr>
                <a:latin typeface="Calibri"/>
                <a:ea typeface="Calibri"/>
                <a:cs typeface="Calibri"/>
                <a:sym typeface="Calibri"/>
              </a:defRPr>
            </a:lvl4pPr>
            <a:lvl5pPr lvl="4">
              <a:spcBef>
                <a:spcPts val="0"/>
              </a:spcBef>
              <a:buFont typeface="Calibri"/>
              <a:defRPr>
                <a:latin typeface="Calibri"/>
                <a:ea typeface="Calibri"/>
                <a:cs typeface="Calibri"/>
                <a:sym typeface="Calibri"/>
              </a:defRPr>
            </a:lvl5pPr>
            <a:lvl6pPr lvl="5">
              <a:spcBef>
                <a:spcPts val="0"/>
              </a:spcBef>
              <a:buFont typeface="Calibri"/>
              <a:defRPr>
                <a:latin typeface="Calibri"/>
                <a:ea typeface="Calibri"/>
                <a:cs typeface="Calibri"/>
                <a:sym typeface="Calibri"/>
              </a:defRPr>
            </a:lvl6pPr>
            <a:lvl7pPr lvl="6">
              <a:spcBef>
                <a:spcPts val="0"/>
              </a:spcBef>
              <a:buFont typeface="Calibri"/>
              <a:defRPr>
                <a:latin typeface="Calibri"/>
                <a:ea typeface="Calibri"/>
                <a:cs typeface="Calibri"/>
                <a:sym typeface="Calibri"/>
              </a:defRPr>
            </a:lvl7pPr>
            <a:lvl8pPr lvl="7">
              <a:spcBef>
                <a:spcPts val="0"/>
              </a:spcBef>
              <a:buFont typeface="Calibri"/>
              <a:defRPr>
                <a:latin typeface="Calibri"/>
                <a:ea typeface="Calibri"/>
                <a:cs typeface="Calibri"/>
                <a:sym typeface="Calibri"/>
              </a:defRPr>
            </a:lvl8pPr>
            <a:lvl9pPr lvl="8">
              <a:spcBef>
                <a:spcPts val="0"/>
              </a:spcBef>
              <a:buFont typeface="Calibri"/>
              <a:defRPr>
                <a:latin typeface="Calibri"/>
                <a:ea typeface="Calibri"/>
                <a:cs typeface="Calibri"/>
                <a:sym typeface="Calibri"/>
              </a:defRPr>
            </a:lvl9pPr>
          </a:lstStyle>
          <a:p>
            <a:endParaRPr/>
          </a:p>
        </p:txBody>
      </p:sp>
      <p:sp>
        <p:nvSpPr>
          <p:cNvPr id="75" name="Shape 75"/>
          <p:cNvSpPr txBox="1">
            <a:spLocks noGrp="1"/>
          </p:cNvSpPr>
          <p:nvPr>
            <p:ph type="body" idx="1"/>
          </p:nvPr>
        </p:nvSpPr>
        <p:spPr>
          <a:xfrm>
            <a:off x="311700" y="1536633"/>
            <a:ext cx="8520600" cy="4555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76" name="Shape 76"/>
          <p:cNvSpPr txBox="1">
            <a:spLocks noGrp="1"/>
          </p:cNvSpPr>
          <p:nvPr>
            <p:ph type="sldNum" idx="12"/>
          </p:nvPr>
        </p:nvSpPr>
        <p:spPr>
          <a:xfrm>
            <a:off x="8472457" y="6217621"/>
            <a:ext cx="548700" cy="5248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
        <p:nvSpPr>
          <p:cNvPr id="77" name="Shape 77"/>
          <p:cNvSpPr/>
          <p:nvPr/>
        </p:nvSpPr>
        <p:spPr>
          <a:xfrm>
            <a:off x="0" y="1099133"/>
            <a:ext cx="9144000" cy="258000"/>
          </a:xfrm>
          <a:prstGeom prst="rect">
            <a:avLst/>
          </a:prstGeom>
          <a:solidFill>
            <a:srgbClr val="660000"/>
          </a:solidFill>
          <a:ln w="9525" cap="flat" cmpd="sng">
            <a:solidFill>
              <a:srgbClr val="66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800"/>
          </a:p>
        </p:txBody>
      </p:sp>
    </p:spTree>
    <p:extLst>
      <p:ext uri="{BB962C8B-B14F-4D97-AF65-F5344CB8AC3E}">
        <p14:creationId xmlns:p14="http://schemas.microsoft.com/office/powerpoint/2010/main" val="12549362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Default - Blank">
    <p:spTree>
      <p:nvGrpSpPr>
        <p:cNvPr id="1" name=""/>
        <p:cNvGrpSpPr/>
        <p:nvPr/>
      </p:nvGrpSpPr>
      <p:grpSpPr>
        <a:xfrm>
          <a:off x="0" y="0"/>
          <a:ext cx="0" cy="0"/>
          <a:chOff x="0" y="0"/>
          <a:chExt cx="0" cy="0"/>
        </a:xfrm>
      </p:grpSpPr>
      <p:sp>
        <p:nvSpPr>
          <p:cNvPr id="47" name="Shape 47"/>
          <p:cNvSpPr>
            <a:spLocks noGrp="1"/>
          </p:cNvSpPr>
          <p:nvPr>
            <p:ph type="sldNum" sz="quarter" idx="2"/>
          </p:nvPr>
        </p:nvSpPr>
        <p:spPr>
          <a:xfrm>
            <a:off x="8293923" y="6503892"/>
            <a:ext cx="221429" cy="223243"/>
          </a:xfrm>
          <a:prstGeom prst="rect">
            <a:avLst/>
          </a:prstGeom>
        </p:spPr>
        <p:txBody>
          <a:bodyPr/>
          <a:lstStyle>
            <a:lvl1pPr defTabSz="341549"/>
          </a:lstStyle>
          <a:p>
            <a:pPr lvl="0"/>
            <a:fld id="{86CB4B4D-7CA3-9044-876B-883B54F8677D}" type="slidenum">
              <a:t>‹#›</a:t>
            </a:fld>
            <a:endParaRPr/>
          </a:p>
        </p:txBody>
      </p:sp>
    </p:spTree>
    <p:extLst>
      <p:ext uri="{BB962C8B-B14F-4D97-AF65-F5344CB8AC3E}">
        <p14:creationId xmlns:p14="http://schemas.microsoft.com/office/powerpoint/2010/main" val="707092237"/>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992767"/>
            <a:ext cx="8520600" cy="2736800"/>
          </a:xfrm>
          <a:prstGeom prst="rect">
            <a:avLst/>
          </a:prstGeom>
        </p:spPr>
        <p:txBody>
          <a:bodyPr lIns="91425" tIns="91425" rIns="91425" bIns="91425" anchor="b" anchorCtr="0"/>
          <a:lstStyle>
            <a:lvl1pPr lvl="0" algn="ctr">
              <a:spcBef>
                <a:spcPts val="0"/>
              </a:spcBef>
              <a:buSzPct val="100000"/>
              <a:defRPr sz="5199"/>
            </a:lvl1pPr>
            <a:lvl2pPr lvl="1" algn="ctr">
              <a:spcBef>
                <a:spcPts val="0"/>
              </a:spcBef>
              <a:buSzPct val="100000"/>
              <a:defRPr sz="5199"/>
            </a:lvl2pPr>
            <a:lvl3pPr lvl="2" algn="ctr">
              <a:spcBef>
                <a:spcPts val="0"/>
              </a:spcBef>
              <a:buSzPct val="100000"/>
              <a:defRPr sz="5199"/>
            </a:lvl3pPr>
            <a:lvl4pPr lvl="3" algn="ctr">
              <a:spcBef>
                <a:spcPts val="0"/>
              </a:spcBef>
              <a:buSzPct val="100000"/>
              <a:defRPr sz="5199"/>
            </a:lvl4pPr>
            <a:lvl5pPr lvl="4" algn="ctr">
              <a:spcBef>
                <a:spcPts val="0"/>
              </a:spcBef>
              <a:buSzPct val="100000"/>
              <a:defRPr sz="5199"/>
            </a:lvl5pPr>
            <a:lvl6pPr lvl="5" algn="ctr">
              <a:spcBef>
                <a:spcPts val="0"/>
              </a:spcBef>
              <a:buSzPct val="100000"/>
              <a:defRPr sz="5199"/>
            </a:lvl6pPr>
            <a:lvl7pPr lvl="6" algn="ctr">
              <a:spcBef>
                <a:spcPts val="0"/>
              </a:spcBef>
              <a:buSzPct val="100000"/>
              <a:defRPr sz="5199"/>
            </a:lvl7pPr>
            <a:lvl8pPr lvl="7" algn="ctr">
              <a:spcBef>
                <a:spcPts val="0"/>
              </a:spcBef>
              <a:buSzPct val="100000"/>
              <a:defRPr sz="5199"/>
            </a:lvl8pPr>
            <a:lvl9pPr lvl="8" algn="ctr">
              <a:spcBef>
                <a:spcPts val="0"/>
              </a:spcBef>
              <a:buSzPct val="100000"/>
              <a:defRPr sz="5199"/>
            </a:lvl9pPr>
          </a:lstStyle>
          <a:p>
            <a:endParaRPr/>
          </a:p>
        </p:txBody>
      </p:sp>
      <p:sp>
        <p:nvSpPr>
          <p:cNvPr id="11" name="Shape 11"/>
          <p:cNvSpPr txBox="1">
            <a:spLocks noGrp="1"/>
          </p:cNvSpPr>
          <p:nvPr>
            <p:ph type="subTitle" idx="1"/>
          </p:nvPr>
        </p:nvSpPr>
        <p:spPr>
          <a:xfrm>
            <a:off x="311701" y="3778833"/>
            <a:ext cx="8520600" cy="10568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a:endParaRPr/>
          </a:p>
        </p:txBody>
      </p:sp>
      <p:sp>
        <p:nvSpPr>
          <p:cNvPr id="12" name="Shape 12"/>
          <p:cNvSpPr txBox="1">
            <a:spLocks noGrp="1"/>
          </p:cNvSpPr>
          <p:nvPr>
            <p:ph type="sldNum" idx="12"/>
          </p:nvPr>
        </p:nvSpPr>
        <p:spPr>
          <a:xfrm>
            <a:off x="8472458" y="6217621"/>
            <a:ext cx="548700" cy="5248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4662231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1" y="593367"/>
            <a:ext cx="8520600" cy="7636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1" y="1536634"/>
            <a:ext cx="8520600" cy="4555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8" y="6217621"/>
            <a:ext cx="548700" cy="5248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14209586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740800"/>
            <a:ext cx="2808000" cy="1007600"/>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0" name="Shape 30"/>
          <p:cNvSpPr txBox="1">
            <a:spLocks noGrp="1"/>
          </p:cNvSpPr>
          <p:nvPr>
            <p:ph type="body" idx="1"/>
          </p:nvPr>
        </p:nvSpPr>
        <p:spPr>
          <a:xfrm>
            <a:off x="311700" y="1852800"/>
            <a:ext cx="2808000" cy="42392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1" name="Shape 31"/>
          <p:cNvSpPr txBox="1">
            <a:spLocks noGrp="1"/>
          </p:cNvSpPr>
          <p:nvPr>
            <p:ph type="sldNum" idx="12"/>
          </p:nvPr>
        </p:nvSpPr>
        <p:spPr>
          <a:xfrm>
            <a:off x="8472458" y="6217621"/>
            <a:ext cx="548700" cy="5248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78577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Main 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600201"/>
            <a:ext cx="6367800" cy="5454400"/>
          </a:xfrm>
          <a:prstGeom prst="rect">
            <a:avLst/>
          </a:prstGeom>
        </p:spPr>
        <p:txBody>
          <a:bodyPr lIns="91425" tIns="91425" rIns="91425" bIns="91425" anchor="ctr" anchorCtr="0"/>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a:endParaRPr/>
          </a:p>
        </p:txBody>
      </p:sp>
      <p:sp>
        <p:nvSpPr>
          <p:cNvPr id="34" name="Shape 34"/>
          <p:cNvSpPr txBox="1">
            <a:spLocks noGrp="1"/>
          </p:cNvSpPr>
          <p:nvPr>
            <p:ph type="sldNum" idx="12"/>
          </p:nvPr>
        </p:nvSpPr>
        <p:spPr>
          <a:xfrm>
            <a:off x="8472458" y="6217621"/>
            <a:ext cx="548700" cy="5248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2546503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5"/>
        <p:cNvGrpSpPr/>
        <p:nvPr/>
      </p:nvGrpSpPr>
      <p:grpSpPr>
        <a:xfrm>
          <a:off x="0" y="0"/>
          <a:ext cx="0" cy="0"/>
          <a:chOff x="0" y="0"/>
          <a:chExt cx="0" cy="0"/>
        </a:xfrm>
      </p:grpSpPr>
      <p:sp>
        <p:nvSpPr>
          <p:cNvPr id="36" name="Shape 36"/>
          <p:cNvSpPr/>
          <p:nvPr/>
        </p:nvSpPr>
        <p:spPr>
          <a:xfrm>
            <a:off x="4572000" y="-167"/>
            <a:ext cx="4572000" cy="6858000"/>
          </a:xfrm>
          <a:prstGeom prst="rect">
            <a:avLst/>
          </a:prstGeom>
          <a:solidFill>
            <a:schemeClr val="lt2"/>
          </a:solidFill>
          <a:ln>
            <a:noFill/>
          </a:ln>
        </p:spPr>
        <p:txBody>
          <a:bodyPr lIns="91425" tIns="91425" rIns="91425" bIns="91425" anchor="ctr" anchorCtr="0">
            <a:noAutofit/>
          </a:bodyPr>
          <a:lstStyle/>
          <a:p>
            <a:pPr lvl="0">
              <a:spcBef>
                <a:spcPts val="0"/>
              </a:spcBef>
              <a:buNone/>
            </a:pPr>
            <a:endParaRPr sz="1200"/>
          </a:p>
        </p:txBody>
      </p:sp>
      <p:sp>
        <p:nvSpPr>
          <p:cNvPr id="37" name="Shape 37"/>
          <p:cNvSpPr txBox="1">
            <a:spLocks noGrp="1"/>
          </p:cNvSpPr>
          <p:nvPr>
            <p:ph type="title"/>
          </p:nvPr>
        </p:nvSpPr>
        <p:spPr>
          <a:xfrm>
            <a:off x="265500" y="1644233"/>
            <a:ext cx="4045200" cy="1976400"/>
          </a:xfrm>
          <a:prstGeom prst="rect">
            <a:avLst/>
          </a:prstGeom>
        </p:spPr>
        <p:txBody>
          <a:bodyPr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38" name="Shape 38"/>
          <p:cNvSpPr txBox="1">
            <a:spLocks noGrp="1"/>
          </p:cNvSpPr>
          <p:nvPr>
            <p:ph type="subTitle" idx="1"/>
          </p:nvPr>
        </p:nvSpPr>
        <p:spPr>
          <a:xfrm>
            <a:off x="265500" y="3737434"/>
            <a:ext cx="4045200" cy="16468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39" name="Shape 39"/>
          <p:cNvSpPr txBox="1">
            <a:spLocks noGrp="1"/>
          </p:cNvSpPr>
          <p:nvPr>
            <p:ph type="body" idx="2"/>
          </p:nvPr>
        </p:nvSpPr>
        <p:spPr>
          <a:xfrm>
            <a:off x="4939501" y="965433"/>
            <a:ext cx="3837000" cy="4926800"/>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0" name="Shape 40"/>
          <p:cNvSpPr txBox="1">
            <a:spLocks noGrp="1"/>
          </p:cNvSpPr>
          <p:nvPr>
            <p:ph type="sldNum" idx="12"/>
          </p:nvPr>
        </p:nvSpPr>
        <p:spPr>
          <a:xfrm>
            <a:off x="8472458" y="6217621"/>
            <a:ext cx="548700" cy="5248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3235293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1" y="5640767"/>
            <a:ext cx="5998800" cy="806800"/>
          </a:xfrm>
          <a:prstGeom prst="rect">
            <a:avLst/>
          </a:prstGeom>
        </p:spPr>
        <p:txBody>
          <a:bodyPr lIns="91425" tIns="91425" rIns="91425" bIns="91425" anchor="ctr" anchorCtr="0"/>
          <a:lstStyle>
            <a:lvl1pPr lvl="0">
              <a:lnSpc>
                <a:spcPct val="100000"/>
              </a:lnSpc>
              <a:spcBef>
                <a:spcPts val="0"/>
              </a:spcBef>
              <a:spcAft>
                <a:spcPts val="0"/>
              </a:spcAft>
              <a:buNone/>
              <a:defRPr/>
            </a:lvl1pPr>
          </a:lstStyle>
          <a:p>
            <a:endParaRPr/>
          </a:p>
        </p:txBody>
      </p:sp>
      <p:sp>
        <p:nvSpPr>
          <p:cNvPr id="43" name="Shape 43"/>
          <p:cNvSpPr txBox="1">
            <a:spLocks noGrp="1"/>
          </p:cNvSpPr>
          <p:nvPr>
            <p:ph type="sldNum" idx="12"/>
          </p:nvPr>
        </p:nvSpPr>
        <p:spPr>
          <a:xfrm>
            <a:off x="8472458" y="6217621"/>
            <a:ext cx="548700" cy="5248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8334910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2" y="365129"/>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4" y="1681163"/>
            <a:ext cx="3868340" cy="823912"/>
          </a:xfrm>
        </p:spPr>
        <p:txBody>
          <a:bodyPr anchor="b"/>
          <a:lstStyle>
            <a:lvl1pPr marL="0" indent="0">
              <a:buNone/>
              <a:defRPr sz="1801" b="1"/>
            </a:lvl1pPr>
            <a:lvl2pPr marL="342916" indent="0">
              <a:buNone/>
              <a:defRPr sz="1500" b="1"/>
            </a:lvl2pPr>
            <a:lvl3pPr marL="685831" indent="0">
              <a:buNone/>
              <a:defRPr sz="1350" b="1"/>
            </a:lvl3pPr>
            <a:lvl4pPr marL="1028747" indent="0">
              <a:buNone/>
              <a:defRPr sz="1200" b="1"/>
            </a:lvl4pPr>
            <a:lvl5pPr marL="1371662" indent="0">
              <a:buNone/>
              <a:defRPr sz="1200" b="1"/>
            </a:lvl5pPr>
            <a:lvl6pPr marL="1714578" indent="0">
              <a:buNone/>
              <a:defRPr sz="1200" b="1"/>
            </a:lvl6pPr>
            <a:lvl7pPr marL="2057493" indent="0">
              <a:buNone/>
              <a:defRPr sz="1200" b="1"/>
            </a:lvl7pPr>
            <a:lvl8pPr marL="2400410" indent="0">
              <a:buNone/>
              <a:defRPr sz="1200" b="1"/>
            </a:lvl8pPr>
            <a:lvl9pPr marL="2743325"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4" y="2505078"/>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1" b="1"/>
            </a:lvl1pPr>
            <a:lvl2pPr marL="342916" indent="0">
              <a:buNone/>
              <a:defRPr sz="1500" b="1"/>
            </a:lvl2pPr>
            <a:lvl3pPr marL="685831" indent="0">
              <a:buNone/>
              <a:defRPr sz="1350" b="1"/>
            </a:lvl3pPr>
            <a:lvl4pPr marL="1028747" indent="0">
              <a:buNone/>
              <a:defRPr sz="1200" b="1"/>
            </a:lvl4pPr>
            <a:lvl5pPr marL="1371662" indent="0">
              <a:buNone/>
              <a:defRPr sz="1200" b="1"/>
            </a:lvl5pPr>
            <a:lvl6pPr marL="1714578" indent="0">
              <a:buNone/>
              <a:defRPr sz="1200" b="1"/>
            </a:lvl6pPr>
            <a:lvl7pPr marL="2057493" indent="0">
              <a:buNone/>
              <a:defRPr sz="1200" b="1"/>
            </a:lvl7pPr>
            <a:lvl8pPr marL="2400410" indent="0">
              <a:buNone/>
              <a:defRPr sz="1200" b="1"/>
            </a:lvl8pPr>
            <a:lvl9pPr marL="2743325"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8"/>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9D65F69-69AB-5C4C-851B-7169B1BA0D1E}" type="datetimeFigureOut">
              <a:rPr lang="en-US" smtClean="0"/>
              <a:t>7/15/21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lvl="0"/>
            <a:fld id="{86CB4B4D-7CA3-9044-876B-883B54F8677D}" type="slidenum">
              <a:rPr lang="uk-UA" smtClean="0"/>
              <a:t>‹#›</a:t>
            </a:fld>
            <a:endParaRPr lang="uk-UA"/>
          </a:p>
        </p:txBody>
      </p:sp>
    </p:spTree>
    <p:extLst>
      <p:ext uri="{BB962C8B-B14F-4D97-AF65-F5344CB8AC3E}">
        <p14:creationId xmlns:p14="http://schemas.microsoft.com/office/powerpoint/2010/main" val="13198166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Big 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11701" y="1474834"/>
            <a:ext cx="8520600" cy="2618000"/>
          </a:xfrm>
          <a:prstGeom prst="rect">
            <a:avLst/>
          </a:prstGeom>
        </p:spPr>
        <p:txBody>
          <a:bodyPr lIns="91425" tIns="91425" rIns="91425" bIns="91425" anchor="b" anchorCtr="0"/>
          <a:lstStyle>
            <a:lvl1pPr lvl="0" algn="ctr">
              <a:spcBef>
                <a:spcPts val="0"/>
              </a:spcBef>
              <a:buSzPct val="100000"/>
              <a:defRPr sz="11999"/>
            </a:lvl1pPr>
            <a:lvl2pPr lvl="1" algn="ctr">
              <a:spcBef>
                <a:spcPts val="0"/>
              </a:spcBef>
              <a:buSzPct val="100000"/>
              <a:defRPr sz="11999"/>
            </a:lvl2pPr>
            <a:lvl3pPr lvl="2" algn="ctr">
              <a:spcBef>
                <a:spcPts val="0"/>
              </a:spcBef>
              <a:buSzPct val="100000"/>
              <a:defRPr sz="11999"/>
            </a:lvl3pPr>
            <a:lvl4pPr lvl="3" algn="ctr">
              <a:spcBef>
                <a:spcPts val="0"/>
              </a:spcBef>
              <a:buSzPct val="100000"/>
              <a:defRPr sz="11999"/>
            </a:lvl4pPr>
            <a:lvl5pPr lvl="4" algn="ctr">
              <a:spcBef>
                <a:spcPts val="0"/>
              </a:spcBef>
              <a:buSzPct val="100000"/>
              <a:defRPr sz="11999"/>
            </a:lvl5pPr>
            <a:lvl6pPr lvl="5" algn="ctr">
              <a:spcBef>
                <a:spcPts val="0"/>
              </a:spcBef>
              <a:buSzPct val="100000"/>
              <a:defRPr sz="11999"/>
            </a:lvl6pPr>
            <a:lvl7pPr lvl="6" algn="ctr">
              <a:spcBef>
                <a:spcPts val="0"/>
              </a:spcBef>
              <a:buSzPct val="100000"/>
              <a:defRPr sz="11999"/>
            </a:lvl7pPr>
            <a:lvl8pPr lvl="7" algn="ctr">
              <a:spcBef>
                <a:spcPts val="0"/>
              </a:spcBef>
              <a:buSzPct val="100000"/>
              <a:defRPr sz="11999"/>
            </a:lvl8pPr>
            <a:lvl9pPr lvl="8" algn="ctr">
              <a:spcBef>
                <a:spcPts val="0"/>
              </a:spcBef>
              <a:buSzPct val="100000"/>
              <a:defRPr sz="11999"/>
            </a:lvl9pPr>
          </a:lstStyle>
          <a:p>
            <a:endParaRPr/>
          </a:p>
        </p:txBody>
      </p:sp>
      <p:sp>
        <p:nvSpPr>
          <p:cNvPr id="46" name="Shape 46"/>
          <p:cNvSpPr txBox="1">
            <a:spLocks noGrp="1"/>
          </p:cNvSpPr>
          <p:nvPr>
            <p:ph type="body" idx="1"/>
          </p:nvPr>
        </p:nvSpPr>
        <p:spPr>
          <a:xfrm>
            <a:off x="311701" y="4202967"/>
            <a:ext cx="8520600" cy="1734400"/>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47" name="Shape 47"/>
          <p:cNvSpPr txBox="1">
            <a:spLocks noGrp="1"/>
          </p:cNvSpPr>
          <p:nvPr>
            <p:ph type="sldNum" idx="12"/>
          </p:nvPr>
        </p:nvSpPr>
        <p:spPr>
          <a:xfrm>
            <a:off x="8472458" y="6217621"/>
            <a:ext cx="548700" cy="5248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4417973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Shape 50"/>
        <p:cNvGrpSpPr/>
        <p:nvPr/>
      </p:nvGrpSpPr>
      <p:grpSpPr>
        <a:xfrm>
          <a:off x="0" y="0"/>
          <a:ext cx="0" cy="0"/>
          <a:chOff x="0" y="0"/>
          <a:chExt cx="0" cy="0"/>
        </a:xfrm>
      </p:grpSpPr>
      <p:sp>
        <p:nvSpPr>
          <p:cNvPr id="51" name="Shape 51"/>
          <p:cNvSpPr txBox="1">
            <a:spLocks noGrp="1"/>
          </p:cNvSpPr>
          <p:nvPr>
            <p:ph type="body" idx="1"/>
          </p:nvPr>
        </p:nvSpPr>
        <p:spPr>
          <a:xfrm>
            <a:off x="685800" y="609601"/>
            <a:ext cx="7772400" cy="5486399"/>
          </a:xfrm>
          <a:prstGeom prst="rect">
            <a:avLst/>
          </a:prstGeom>
          <a:noFill/>
          <a:ln>
            <a:noFill/>
          </a:ln>
        </p:spPr>
        <p:txBody>
          <a:bodyPr lIns="91425" tIns="91425" rIns="91425" bIns="91425" anchor="t" anchorCtr="0"/>
          <a:lstStyle>
            <a:lvl1pPr marL="228588" marR="0" lvl="0" indent="-50798"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765" marR="0" lvl="1" indent="-76196"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2942" marR="0" lvl="2" indent="-101595"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118" marR="0" lvl="3" indent="-114294"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295" marR="0" lvl="4" indent="-114294"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471" marR="0" lvl="5" indent="-114294"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648" marR="0" lvl="6" indent="-114294"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8825" marR="0" lvl="7" indent="-114294"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001" marR="0" lvl="8" indent="-114294"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dt" idx="10"/>
          </p:nvPr>
        </p:nvSpPr>
        <p:spPr>
          <a:xfrm>
            <a:off x="685801" y="6172200"/>
            <a:ext cx="1904999" cy="457200"/>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177" marR="0" lvl="1" indent="0" algn="l" rtl="0">
              <a:spcBef>
                <a:spcPts val="0"/>
              </a:spcBef>
              <a:buNone/>
              <a:defRPr sz="1800" b="0" i="0" u="none" strike="noStrike" cap="none">
                <a:solidFill>
                  <a:schemeClr val="dk1"/>
                </a:solidFill>
                <a:latin typeface="Calibri"/>
                <a:ea typeface="Calibri"/>
                <a:cs typeface="Calibri"/>
                <a:sym typeface="Calibri"/>
              </a:defRPr>
            </a:lvl2pPr>
            <a:lvl3pPr marL="914353" marR="0" lvl="2" indent="0" algn="l" rtl="0">
              <a:spcBef>
                <a:spcPts val="0"/>
              </a:spcBef>
              <a:buNone/>
              <a:defRPr sz="1800" b="0" i="0" u="none" strike="noStrike" cap="none">
                <a:solidFill>
                  <a:schemeClr val="dk1"/>
                </a:solidFill>
                <a:latin typeface="Calibri"/>
                <a:ea typeface="Calibri"/>
                <a:cs typeface="Calibri"/>
                <a:sym typeface="Calibri"/>
              </a:defRPr>
            </a:lvl3pPr>
            <a:lvl4pPr marL="1371530" marR="0" lvl="3" indent="0" algn="l" rtl="0">
              <a:spcBef>
                <a:spcPts val="0"/>
              </a:spcBef>
              <a:buNone/>
              <a:defRPr sz="1800" b="0" i="0" u="none" strike="noStrike" cap="none">
                <a:solidFill>
                  <a:schemeClr val="dk1"/>
                </a:solidFill>
                <a:latin typeface="Calibri"/>
                <a:ea typeface="Calibri"/>
                <a:cs typeface="Calibri"/>
                <a:sym typeface="Calibri"/>
              </a:defRPr>
            </a:lvl4pPr>
            <a:lvl5pPr marL="1828706" marR="0" lvl="4" indent="0" algn="l" rtl="0">
              <a:spcBef>
                <a:spcPts val="0"/>
              </a:spcBef>
              <a:buNone/>
              <a:defRPr sz="1800" b="0" i="0" u="none" strike="noStrike" cap="none">
                <a:solidFill>
                  <a:schemeClr val="dk1"/>
                </a:solidFill>
                <a:latin typeface="Calibri"/>
                <a:ea typeface="Calibri"/>
                <a:cs typeface="Calibri"/>
                <a:sym typeface="Calibri"/>
              </a:defRPr>
            </a:lvl5pPr>
            <a:lvl6pPr marL="2285883" marR="0" lvl="5" indent="0" algn="l" rtl="0">
              <a:spcBef>
                <a:spcPts val="0"/>
              </a:spcBef>
              <a:buNone/>
              <a:defRPr sz="1800" b="0" i="0" u="none" strike="noStrike" cap="none">
                <a:solidFill>
                  <a:schemeClr val="dk1"/>
                </a:solidFill>
                <a:latin typeface="Calibri"/>
                <a:ea typeface="Calibri"/>
                <a:cs typeface="Calibri"/>
                <a:sym typeface="Calibri"/>
              </a:defRPr>
            </a:lvl6pPr>
            <a:lvl7pPr marL="2743060" marR="0" lvl="6" indent="0" algn="l" rtl="0">
              <a:spcBef>
                <a:spcPts val="0"/>
              </a:spcBef>
              <a:buNone/>
              <a:defRPr sz="1800" b="0" i="0" u="none" strike="noStrike" cap="none">
                <a:solidFill>
                  <a:schemeClr val="dk1"/>
                </a:solidFill>
                <a:latin typeface="Calibri"/>
                <a:ea typeface="Calibri"/>
                <a:cs typeface="Calibri"/>
                <a:sym typeface="Calibri"/>
              </a:defRPr>
            </a:lvl7pPr>
            <a:lvl8pPr marL="3200236" marR="0" lvl="7" indent="0" algn="l" rtl="0">
              <a:spcBef>
                <a:spcPts val="0"/>
              </a:spcBef>
              <a:buNone/>
              <a:defRPr sz="1800" b="0" i="0" u="none" strike="noStrike" cap="none">
                <a:solidFill>
                  <a:schemeClr val="dk1"/>
                </a:solidFill>
                <a:latin typeface="Calibri"/>
                <a:ea typeface="Calibri"/>
                <a:cs typeface="Calibri"/>
                <a:sym typeface="Calibri"/>
              </a:defRPr>
            </a:lvl8pPr>
            <a:lvl9pPr marL="3657413"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ftr" idx="11"/>
          </p:nvPr>
        </p:nvSpPr>
        <p:spPr>
          <a:xfrm>
            <a:off x="3124201" y="6172200"/>
            <a:ext cx="2895600" cy="457200"/>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177" marR="0" lvl="1" indent="0" algn="l" rtl="0">
              <a:spcBef>
                <a:spcPts val="0"/>
              </a:spcBef>
              <a:buNone/>
              <a:defRPr sz="1800" b="0" i="0" u="none" strike="noStrike" cap="none">
                <a:solidFill>
                  <a:schemeClr val="dk1"/>
                </a:solidFill>
                <a:latin typeface="Calibri"/>
                <a:ea typeface="Calibri"/>
                <a:cs typeface="Calibri"/>
                <a:sym typeface="Calibri"/>
              </a:defRPr>
            </a:lvl2pPr>
            <a:lvl3pPr marL="914353" marR="0" lvl="2" indent="0" algn="l" rtl="0">
              <a:spcBef>
                <a:spcPts val="0"/>
              </a:spcBef>
              <a:buNone/>
              <a:defRPr sz="1800" b="0" i="0" u="none" strike="noStrike" cap="none">
                <a:solidFill>
                  <a:schemeClr val="dk1"/>
                </a:solidFill>
                <a:latin typeface="Calibri"/>
                <a:ea typeface="Calibri"/>
                <a:cs typeface="Calibri"/>
                <a:sym typeface="Calibri"/>
              </a:defRPr>
            </a:lvl3pPr>
            <a:lvl4pPr marL="1371530" marR="0" lvl="3" indent="0" algn="l" rtl="0">
              <a:spcBef>
                <a:spcPts val="0"/>
              </a:spcBef>
              <a:buNone/>
              <a:defRPr sz="1800" b="0" i="0" u="none" strike="noStrike" cap="none">
                <a:solidFill>
                  <a:schemeClr val="dk1"/>
                </a:solidFill>
                <a:latin typeface="Calibri"/>
                <a:ea typeface="Calibri"/>
                <a:cs typeface="Calibri"/>
                <a:sym typeface="Calibri"/>
              </a:defRPr>
            </a:lvl4pPr>
            <a:lvl5pPr marL="1828706" marR="0" lvl="4" indent="0" algn="l" rtl="0">
              <a:spcBef>
                <a:spcPts val="0"/>
              </a:spcBef>
              <a:buNone/>
              <a:defRPr sz="1800" b="0" i="0" u="none" strike="noStrike" cap="none">
                <a:solidFill>
                  <a:schemeClr val="dk1"/>
                </a:solidFill>
                <a:latin typeface="Calibri"/>
                <a:ea typeface="Calibri"/>
                <a:cs typeface="Calibri"/>
                <a:sym typeface="Calibri"/>
              </a:defRPr>
            </a:lvl5pPr>
            <a:lvl6pPr marL="2285883" marR="0" lvl="5" indent="0" algn="l" rtl="0">
              <a:spcBef>
                <a:spcPts val="0"/>
              </a:spcBef>
              <a:buNone/>
              <a:defRPr sz="1800" b="0" i="0" u="none" strike="noStrike" cap="none">
                <a:solidFill>
                  <a:schemeClr val="dk1"/>
                </a:solidFill>
                <a:latin typeface="Calibri"/>
                <a:ea typeface="Calibri"/>
                <a:cs typeface="Calibri"/>
                <a:sym typeface="Calibri"/>
              </a:defRPr>
            </a:lvl6pPr>
            <a:lvl7pPr marL="2743060" marR="0" lvl="6" indent="0" algn="l" rtl="0">
              <a:spcBef>
                <a:spcPts val="0"/>
              </a:spcBef>
              <a:buNone/>
              <a:defRPr sz="1800" b="0" i="0" u="none" strike="noStrike" cap="none">
                <a:solidFill>
                  <a:schemeClr val="dk1"/>
                </a:solidFill>
                <a:latin typeface="Calibri"/>
                <a:ea typeface="Calibri"/>
                <a:cs typeface="Calibri"/>
                <a:sym typeface="Calibri"/>
              </a:defRPr>
            </a:lvl7pPr>
            <a:lvl8pPr marL="3200236" marR="0" lvl="7" indent="0" algn="l" rtl="0">
              <a:spcBef>
                <a:spcPts val="0"/>
              </a:spcBef>
              <a:buNone/>
              <a:defRPr sz="1800" b="0" i="0" u="none" strike="noStrike" cap="none">
                <a:solidFill>
                  <a:schemeClr val="dk1"/>
                </a:solidFill>
                <a:latin typeface="Calibri"/>
                <a:ea typeface="Calibri"/>
                <a:cs typeface="Calibri"/>
                <a:sym typeface="Calibri"/>
              </a:defRPr>
            </a:lvl8pPr>
            <a:lvl9pPr marL="3657413"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4" name="Shape 54"/>
          <p:cNvSpPr txBox="1">
            <a:spLocks noGrp="1"/>
          </p:cNvSpPr>
          <p:nvPr>
            <p:ph type="sldNum" idx="12"/>
          </p:nvPr>
        </p:nvSpPr>
        <p:spPr>
          <a:xfrm>
            <a:off x="6553200" y="6172200"/>
            <a:ext cx="1904999" cy="457200"/>
          </a:xfrm>
          <a:prstGeom prst="rect">
            <a:avLst/>
          </a:prstGeom>
          <a:noFill/>
          <a:ln>
            <a:noFill/>
          </a:ln>
        </p:spPr>
        <p:txBody>
          <a:bodyPr lIns="91425" tIns="45700" rIns="91425" bIns="45700" anchor="ctr" anchorCtr="0">
            <a:noAutofit/>
          </a:bodyPr>
          <a:lstStyle/>
          <a:p>
            <a:pPr algn="r" rtl="0">
              <a:buSzPct val="25000"/>
            </a:pPr>
            <a:fld id="{00000000-1234-1234-1234-123412341234}" type="slidenum">
              <a:rPr lang="en" sz="1200" smtClean="0">
                <a:solidFill>
                  <a:srgbClr val="888888"/>
                </a:solidFill>
                <a:latin typeface="Calibri"/>
                <a:ea typeface="Calibri"/>
                <a:cs typeface="Calibri"/>
                <a:sym typeface="Calibri"/>
              </a:rPr>
              <a:pPr algn="r" rtl="0">
                <a:buSzPct val="25000"/>
              </a:pPr>
              <a:t>‹#›</a:t>
            </a:fld>
            <a:endParaRPr lang="en"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35572971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6400" y="228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457201" y="1885950"/>
            <a:ext cx="4021667" cy="4171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4334" y="1885950"/>
            <a:ext cx="4021667" cy="4171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431801" y="6229350"/>
            <a:ext cx="1905000" cy="457200"/>
          </a:xfrm>
          <a:prstGeom prst="rect">
            <a:avLst/>
          </a:prstGeom>
          <a:ln/>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1" y="6229350"/>
            <a:ext cx="2895600" cy="457200"/>
          </a:xfrm>
          <a:prstGeom prst="rect">
            <a:avLst/>
          </a:prstGeom>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xfrm>
            <a:off x="6553200" y="6414096"/>
            <a:ext cx="2133600" cy="249633"/>
          </a:xfrm>
          <a:ln/>
        </p:spPr>
        <p:txBody>
          <a:bodyPr/>
          <a:lstStyle>
            <a:lvl1pPr>
              <a:defRPr/>
            </a:lvl1pPr>
          </a:lstStyle>
          <a:p>
            <a:pPr>
              <a:defRPr/>
            </a:pPr>
            <a:fld id="{B7B6900E-CC70-466F-AE75-9176B000385F}" type="slidenum">
              <a:rPr lang="en-US" altLang="en-US"/>
              <a:pPr>
                <a:defRPr/>
              </a:pPr>
              <a:t>‹#›</a:t>
            </a:fld>
            <a:endParaRPr lang="en-US" altLang="en-US"/>
          </a:p>
        </p:txBody>
      </p:sp>
    </p:spTree>
    <p:extLst>
      <p:ext uri="{BB962C8B-B14F-4D97-AF65-F5344CB8AC3E}">
        <p14:creationId xmlns:p14="http://schemas.microsoft.com/office/powerpoint/2010/main" val="104723698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7FAE345-BFDE-D04D-9144-565736004385}" type="datetimeFigureOut">
              <a:rPr lang="en-US" smtClean="0"/>
              <a:t>7/15/21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9E7B71-236F-AB44-B6A2-C6C3D060B38F}" type="slidenum">
              <a:rPr lang="en-US" smtClean="0"/>
              <a:t>‹#›</a:t>
            </a:fld>
            <a:endParaRPr lang="en-US"/>
          </a:p>
        </p:txBody>
      </p:sp>
    </p:spTree>
    <p:extLst>
      <p:ext uri="{BB962C8B-B14F-4D97-AF65-F5344CB8AC3E}">
        <p14:creationId xmlns:p14="http://schemas.microsoft.com/office/powerpoint/2010/main" val="261461300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FAE345-BFDE-D04D-9144-565736004385}" type="datetimeFigureOut">
              <a:rPr lang="en-US" smtClean="0"/>
              <a:t>7/15/21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9E7B71-236F-AB44-B6A2-C6C3D060B38F}" type="slidenum">
              <a:rPr lang="en-US" smtClean="0"/>
              <a:t>‹#›</a:t>
            </a:fld>
            <a:endParaRPr lang="en-US"/>
          </a:p>
        </p:txBody>
      </p:sp>
    </p:spTree>
    <p:extLst>
      <p:ext uri="{BB962C8B-B14F-4D97-AF65-F5344CB8AC3E}">
        <p14:creationId xmlns:p14="http://schemas.microsoft.com/office/powerpoint/2010/main" val="40834150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7FAE345-BFDE-D04D-9144-565736004385}" type="datetimeFigureOut">
              <a:rPr lang="en-US" smtClean="0"/>
              <a:t>7/15/21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9E7B71-236F-AB44-B6A2-C6C3D060B38F}" type="slidenum">
              <a:rPr lang="en-US" smtClean="0"/>
              <a:t>‹#›</a:t>
            </a:fld>
            <a:endParaRPr lang="en-US"/>
          </a:p>
        </p:txBody>
      </p:sp>
    </p:spTree>
    <p:extLst>
      <p:ext uri="{BB962C8B-B14F-4D97-AF65-F5344CB8AC3E}">
        <p14:creationId xmlns:p14="http://schemas.microsoft.com/office/powerpoint/2010/main" val="13772521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7FAE345-BFDE-D04D-9144-565736004385}" type="datetimeFigureOut">
              <a:rPr lang="en-US" smtClean="0"/>
              <a:t>7/15/21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9E7B71-236F-AB44-B6A2-C6C3D060B38F}" type="slidenum">
              <a:rPr lang="en-US" smtClean="0"/>
              <a:t>‹#›</a:t>
            </a:fld>
            <a:endParaRPr lang="en-US"/>
          </a:p>
        </p:txBody>
      </p:sp>
    </p:spTree>
    <p:extLst>
      <p:ext uri="{BB962C8B-B14F-4D97-AF65-F5344CB8AC3E}">
        <p14:creationId xmlns:p14="http://schemas.microsoft.com/office/powerpoint/2010/main" val="101707438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7FAE345-BFDE-D04D-9144-565736004385}" type="datetimeFigureOut">
              <a:rPr lang="en-US" smtClean="0"/>
              <a:t>7/15/21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89E7B71-236F-AB44-B6A2-C6C3D060B38F}" type="slidenum">
              <a:rPr lang="en-US" smtClean="0"/>
              <a:t>‹#›</a:t>
            </a:fld>
            <a:endParaRPr lang="en-US"/>
          </a:p>
        </p:txBody>
      </p:sp>
    </p:spTree>
    <p:extLst>
      <p:ext uri="{BB962C8B-B14F-4D97-AF65-F5344CB8AC3E}">
        <p14:creationId xmlns:p14="http://schemas.microsoft.com/office/powerpoint/2010/main" val="234515906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7FAE345-BFDE-D04D-9144-565736004385}" type="datetimeFigureOut">
              <a:rPr lang="en-US" smtClean="0"/>
              <a:t>7/15/21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89E7B71-236F-AB44-B6A2-C6C3D060B38F}" type="slidenum">
              <a:rPr lang="en-US" smtClean="0"/>
              <a:t>‹#›</a:t>
            </a:fld>
            <a:endParaRPr lang="en-US"/>
          </a:p>
        </p:txBody>
      </p:sp>
    </p:spTree>
    <p:extLst>
      <p:ext uri="{BB962C8B-B14F-4D97-AF65-F5344CB8AC3E}">
        <p14:creationId xmlns:p14="http://schemas.microsoft.com/office/powerpoint/2010/main" val="204501516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FAE345-BFDE-D04D-9144-565736004385}" type="datetimeFigureOut">
              <a:rPr lang="en-US" smtClean="0"/>
              <a:t>7/15/21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89E7B71-236F-AB44-B6A2-C6C3D060B38F}" type="slidenum">
              <a:rPr lang="en-US" smtClean="0"/>
              <a:t>‹#›</a:t>
            </a:fld>
            <a:endParaRPr lang="en-US"/>
          </a:p>
        </p:txBody>
      </p:sp>
    </p:spTree>
    <p:extLst>
      <p:ext uri="{BB962C8B-B14F-4D97-AF65-F5344CB8AC3E}">
        <p14:creationId xmlns:p14="http://schemas.microsoft.com/office/powerpoint/2010/main" val="25562487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9D65F69-69AB-5C4C-851B-7169B1BA0D1E}" type="datetimeFigureOut">
              <a:rPr lang="en-US" smtClean="0"/>
              <a:t>7/15/21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lvl="0"/>
            <a:fld id="{86CB4B4D-7CA3-9044-876B-883B54F8677D}" type="slidenum">
              <a:rPr lang="uk-UA" smtClean="0"/>
              <a:t>‹#›</a:t>
            </a:fld>
            <a:endParaRPr lang="uk-UA"/>
          </a:p>
        </p:txBody>
      </p:sp>
    </p:spTree>
    <p:extLst>
      <p:ext uri="{BB962C8B-B14F-4D97-AF65-F5344CB8AC3E}">
        <p14:creationId xmlns:p14="http://schemas.microsoft.com/office/powerpoint/2010/main" val="104629526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7FAE345-BFDE-D04D-9144-565736004385}" type="datetimeFigureOut">
              <a:rPr lang="en-US" smtClean="0"/>
              <a:t>7/15/21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9E7B71-236F-AB44-B6A2-C6C3D060B38F}" type="slidenum">
              <a:rPr lang="en-US" smtClean="0"/>
              <a:t>‹#›</a:t>
            </a:fld>
            <a:endParaRPr lang="en-US"/>
          </a:p>
        </p:txBody>
      </p:sp>
    </p:spTree>
    <p:extLst>
      <p:ext uri="{BB962C8B-B14F-4D97-AF65-F5344CB8AC3E}">
        <p14:creationId xmlns:p14="http://schemas.microsoft.com/office/powerpoint/2010/main" val="95655677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7FAE345-BFDE-D04D-9144-565736004385}" type="datetimeFigureOut">
              <a:rPr lang="en-US" smtClean="0"/>
              <a:t>7/15/21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9E7B71-236F-AB44-B6A2-C6C3D060B38F}" type="slidenum">
              <a:rPr lang="en-US" smtClean="0"/>
              <a:t>‹#›</a:t>
            </a:fld>
            <a:endParaRPr lang="en-US"/>
          </a:p>
        </p:txBody>
      </p:sp>
    </p:spTree>
    <p:extLst>
      <p:ext uri="{BB962C8B-B14F-4D97-AF65-F5344CB8AC3E}">
        <p14:creationId xmlns:p14="http://schemas.microsoft.com/office/powerpoint/2010/main" val="11415375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FAE345-BFDE-D04D-9144-565736004385}" type="datetimeFigureOut">
              <a:rPr lang="en-US" smtClean="0"/>
              <a:t>7/15/21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9E7B71-236F-AB44-B6A2-C6C3D060B38F}" type="slidenum">
              <a:rPr lang="en-US" smtClean="0"/>
              <a:t>‹#›</a:t>
            </a:fld>
            <a:endParaRPr lang="en-US"/>
          </a:p>
        </p:txBody>
      </p:sp>
    </p:spTree>
    <p:extLst>
      <p:ext uri="{BB962C8B-B14F-4D97-AF65-F5344CB8AC3E}">
        <p14:creationId xmlns:p14="http://schemas.microsoft.com/office/powerpoint/2010/main" val="238955053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FAE345-BFDE-D04D-9144-565736004385}" type="datetimeFigureOut">
              <a:rPr lang="en-US" smtClean="0"/>
              <a:t>7/15/21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9E7B71-236F-AB44-B6A2-C6C3D060B38F}" type="slidenum">
              <a:rPr lang="en-US" smtClean="0"/>
              <a:t>‹#›</a:t>
            </a:fld>
            <a:endParaRPr lang="en-US"/>
          </a:p>
        </p:txBody>
      </p:sp>
    </p:spTree>
    <p:extLst>
      <p:ext uri="{BB962C8B-B14F-4D97-AF65-F5344CB8AC3E}">
        <p14:creationId xmlns:p14="http://schemas.microsoft.com/office/powerpoint/2010/main" val="397004013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Default - Blank">
    <p:spTree>
      <p:nvGrpSpPr>
        <p:cNvPr id="1" name=""/>
        <p:cNvGrpSpPr/>
        <p:nvPr/>
      </p:nvGrpSpPr>
      <p:grpSpPr>
        <a:xfrm>
          <a:off x="0" y="0"/>
          <a:ext cx="0" cy="0"/>
          <a:chOff x="0" y="0"/>
          <a:chExt cx="0" cy="0"/>
        </a:xfrm>
      </p:grpSpPr>
      <p:sp>
        <p:nvSpPr>
          <p:cNvPr id="47" name="Shape 47"/>
          <p:cNvSpPr>
            <a:spLocks noGrp="1"/>
          </p:cNvSpPr>
          <p:nvPr>
            <p:ph type="sldNum" sz="quarter" idx="2"/>
          </p:nvPr>
        </p:nvSpPr>
        <p:spPr>
          <a:xfrm>
            <a:off x="8293923" y="6503892"/>
            <a:ext cx="221429" cy="223243"/>
          </a:xfrm>
          <a:prstGeom prst="rect">
            <a:avLst/>
          </a:prstGeom>
        </p:spPr>
        <p:txBody>
          <a:bodyPr/>
          <a:lstStyle>
            <a:lvl1pPr defTabSz="341549"/>
          </a:lstStyle>
          <a:p>
            <a:pPr lvl="0"/>
            <a:fld id="{86CB4B4D-7CA3-9044-876B-883B54F8677D}" type="slidenum">
              <a:t>‹#›</a:t>
            </a:fld>
            <a:endParaRPr/>
          </a:p>
        </p:txBody>
      </p:sp>
    </p:spTree>
    <p:extLst>
      <p:ext uri="{BB962C8B-B14F-4D97-AF65-F5344CB8AC3E}">
        <p14:creationId xmlns:p14="http://schemas.microsoft.com/office/powerpoint/2010/main" val="1467533128"/>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867800"/>
            <a:ext cx="8520600" cy="1122400"/>
          </a:xfrm>
          <a:prstGeom prst="rect">
            <a:avLst/>
          </a:prstGeom>
        </p:spPr>
        <p:txBody>
          <a:bodyPr lIns="91425" tIns="91425" rIns="91425" bIns="91425" anchor="ctr" anchorCtr="0"/>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a:endParaRPr/>
          </a:p>
        </p:txBody>
      </p:sp>
      <p:sp>
        <p:nvSpPr>
          <p:cNvPr id="15" name="Shape 15"/>
          <p:cNvSpPr txBox="1">
            <a:spLocks noGrp="1"/>
          </p:cNvSpPr>
          <p:nvPr>
            <p:ph type="sldNum" idx="12"/>
          </p:nvPr>
        </p:nvSpPr>
        <p:spPr>
          <a:xfrm>
            <a:off x="8472457" y="6217621"/>
            <a:ext cx="548700" cy="5248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31232093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D65F69-69AB-5C4C-851B-7169B1BA0D1E}" type="datetimeFigureOut">
              <a:rPr lang="en-US" smtClean="0"/>
              <a:t>7/15/21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D509DD-A423-8348-AF74-9E12A425F611}" type="slidenum">
              <a:rPr lang="en-US" smtClean="0"/>
              <a:t>‹#›</a:t>
            </a:fld>
            <a:endParaRPr lang="en-US"/>
          </a:p>
        </p:txBody>
      </p:sp>
    </p:spTree>
    <p:extLst>
      <p:ext uri="{BB962C8B-B14F-4D97-AF65-F5344CB8AC3E}">
        <p14:creationId xmlns:p14="http://schemas.microsoft.com/office/powerpoint/2010/main" val="38370911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5"/>
            <a:ext cx="4629150" cy="4873625"/>
          </a:xfrm>
        </p:spPr>
        <p:txBody>
          <a:bodyPr/>
          <a:lstStyle>
            <a:lvl1pPr>
              <a:defRPr sz="2400"/>
            </a:lvl1pPr>
            <a:lvl2pPr>
              <a:defRPr sz="2100"/>
            </a:lvl2pPr>
            <a:lvl3pPr>
              <a:defRPr sz="1801"/>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3"/>
            <a:ext cx="2949178" cy="3811588"/>
          </a:xfrm>
        </p:spPr>
        <p:txBody>
          <a:bodyPr/>
          <a:lstStyle>
            <a:lvl1pPr marL="0" indent="0">
              <a:buNone/>
              <a:defRPr sz="1200"/>
            </a:lvl1pPr>
            <a:lvl2pPr marL="342916" indent="0">
              <a:buNone/>
              <a:defRPr sz="1050"/>
            </a:lvl2pPr>
            <a:lvl3pPr marL="685831" indent="0">
              <a:buNone/>
              <a:defRPr sz="900"/>
            </a:lvl3pPr>
            <a:lvl4pPr marL="1028747" indent="0">
              <a:buNone/>
              <a:defRPr sz="750"/>
            </a:lvl4pPr>
            <a:lvl5pPr marL="1371662" indent="0">
              <a:buNone/>
              <a:defRPr sz="750"/>
            </a:lvl5pPr>
            <a:lvl6pPr marL="1714578" indent="0">
              <a:buNone/>
              <a:defRPr sz="750"/>
            </a:lvl6pPr>
            <a:lvl7pPr marL="2057493" indent="0">
              <a:buNone/>
              <a:defRPr sz="750"/>
            </a:lvl7pPr>
            <a:lvl8pPr marL="2400410" indent="0">
              <a:buNone/>
              <a:defRPr sz="750"/>
            </a:lvl8pPr>
            <a:lvl9pPr marL="2743325"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9D65F69-69AB-5C4C-851B-7169B1BA0D1E}" type="datetimeFigureOut">
              <a:rPr lang="en-US" smtClean="0"/>
              <a:t>7/15/21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lvl="0"/>
            <a:fld id="{86CB4B4D-7CA3-9044-876B-883B54F8677D}" type="slidenum">
              <a:rPr lang="uk-UA" smtClean="0"/>
              <a:t>‹#›</a:t>
            </a:fld>
            <a:endParaRPr lang="uk-UA"/>
          </a:p>
        </p:txBody>
      </p:sp>
    </p:spTree>
    <p:extLst>
      <p:ext uri="{BB962C8B-B14F-4D97-AF65-F5344CB8AC3E}">
        <p14:creationId xmlns:p14="http://schemas.microsoft.com/office/powerpoint/2010/main" val="12421798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5"/>
            <a:ext cx="4629150" cy="4873625"/>
          </a:xfrm>
        </p:spPr>
        <p:txBody>
          <a:bodyPr/>
          <a:lstStyle>
            <a:lvl1pPr marL="0" indent="0">
              <a:buNone/>
              <a:defRPr sz="2400"/>
            </a:lvl1pPr>
            <a:lvl2pPr marL="342916" indent="0">
              <a:buNone/>
              <a:defRPr sz="2100"/>
            </a:lvl2pPr>
            <a:lvl3pPr marL="685831" indent="0">
              <a:buNone/>
              <a:defRPr sz="1801"/>
            </a:lvl3pPr>
            <a:lvl4pPr marL="1028747" indent="0">
              <a:buNone/>
              <a:defRPr sz="1500"/>
            </a:lvl4pPr>
            <a:lvl5pPr marL="1371662" indent="0">
              <a:buNone/>
              <a:defRPr sz="1500"/>
            </a:lvl5pPr>
            <a:lvl6pPr marL="1714578" indent="0">
              <a:buNone/>
              <a:defRPr sz="1500"/>
            </a:lvl6pPr>
            <a:lvl7pPr marL="2057493" indent="0">
              <a:buNone/>
              <a:defRPr sz="1500"/>
            </a:lvl7pPr>
            <a:lvl8pPr marL="2400410" indent="0">
              <a:buNone/>
              <a:defRPr sz="1500"/>
            </a:lvl8pPr>
            <a:lvl9pPr marL="2743325" indent="0">
              <a:buNone/>
              <a:defRPr sz="1500"/>
            </a:lvl9pPr>
          </a:lstStyle>
          <a:p>
            <a:endParaRPr lang="en-US"/>
          </a:p>
        </p:txBody>
      </p:sp>
      <p:sp>
        <p:nvSpPr>
          <p:cNvPr id="4" name="Text Placeholder 3"/>
          <p:cNvSpPr>
            <a:spLocks noGrp="1"/>
          </p:cNvSpPr>
          <p:nvPr>
            <p:ph type="body" sz="half" idx="2"/>
          </p:nvPr>
        </p:nvSpPr>
        <p:spPr>
          <a:xfrm>
            <a:off x="629841" y="2057403"/>
            <a:ext cx="2949178" cy="3811588"/>
          </a:xfrm>
        </p:spPr>
        <p:txBody>
          <a:bodyPr/>
          <a:lstStyle>
            <a:lvl1pPr marL="0" indent="0">
              <a:buNone/>
              <a:defRPr sz="1200"/>
            </a:lvl1pPr>
            <a:lvl2pPr marL="342916" indent="0">
              <a:buNone/>
              <a:defRPr sz="1050"/>
            </a:lvl2pPr>
            <a:lvl3pPr marL="685831" indent="0">
              <a:buNone/>
              <a:defRPr sz="900"/>
            </a:lvl3pPr>
            <a:lvl4pPr marL="1028747" indent="0">
              <a:buNone/>
              <a:defRPr sz="750"/>
            </a:lvl4pPr>
            <a:lvl5pPr marL="1371662" indent="0">
              <a:buNone/>
              <a:defRPr sz="750"/>
            </a:lvl5pPr>
            <a:lvl6pPr marL="1714578" indent="0">
              <a:buNone/>
              <a:defRPr sz="750"/>
            </a:lvl6pPr>
            <a:lvl7pPr marL="2057493" indent="0">
              <a:buNone/>
              <a:defRPr sz="750"/>
            </a:lvl7pPr>
            <a:lvl8pPr marL="2400410" indent="0">
              <a:buNone/>
              <a:defRPr sz="750"/>
            </a:lvl8pPr>
            <a:lvl9pPr marL="2743325"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9D65F69-69AB-5C4C-851B-7169B1BA0D1E}" type="datetimeFigureOut">
              <a:rPr lang="en-US" smtClean="0"/>
              <a:t>7/15/21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lvl="0"/>
            <a:fld id="{86CB4B4D-7CA3-9044-876B-883B54F8677D}" type="slidenum">
              <a:rPr lang="uk-UA" smtClean="0"/>
              <a:t>‹#›</a:t>
            </a:fld>
            <a:endParaRPr lang="uk-UA"/>
          </a:p>
        </p:txBody>
      </p:sp>
    </p:spTree>
    <p:extLst>
      <p:ext uri="{BB962C8B-B14F-4D97-AF65-F5344CB8AC3E}">
        <p14:creationId xmlns:p14="http://schemas.microsoft.com/office/powerpoint/2010/main" val="7176007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theme" Target="../theme/theme3.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theme" Target="../theme/theme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5" Type="http://schemas.openxmlformats.org/officeDocument/2006/relationships/slideLayout" Target="../slideLayouts/slideLayout48.xml"/><Relationship Id="rId10" Type="http://schemas.openxmlformats.org/officeDocument/2006/relationships/theme" Target="../theme/theme5.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4"/>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9D65F69-69AB-5C4C-851B-7169B1BA0D1E}" type="datetimeFigureOut">
              <a:rPr lang="en-US" smtClean="0"/>
              <a:t>7/15/21</a:t>
            </a:fld>
            <a:endParaRPr lang="en-US"/>
          </a:p>
        </p:txBody>
      </p:sp>
      <p:sp>
        <p:nvSpPr>
          <p:cNvPr id="5" name="Footer Placeholder 4"/>
          <p:cNvSpPr>
            <a:spLocks noGrp="1"/>
          </p:cNvSpPr>
          <p:nvPr>
            <p:ph type="ftr" sz="quarter" idx="3"/>
          </p:nvPr>
        </p:nvSpPr>
        <p:spPr>
          <a:xfrm>
            <a:off x="3028950" y="6356354"/>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1" y="6356354"/>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lvl="0"/>
            <a:fld id="{86CB4B4D-7CA3-9044-876B-883B54F8677D}" type="slidenum">
              <a:rPr lang="uk-UA" smtClean="0"/>
              <a:t>‹#›</a:t>
            </a:fld>
            <a:endParaRPr lang="uk-UA"/>
          </a:p>
        </p:txBody>
      </p:sp>
    </p:spTree>
    <p:extLst>
      <p:ext uri="{BB962C8B-B14F-4D97-AF65-F5344CB8AC3E}">
        <p14:creationId xmlns:p14="http://schemas.microsoft.com/office/powerpoint/2010/main" val="578889070"/>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Lst>
  <p:txStyles>
    <p:titleStyle>
      <a:lvl1pPr algn="l" defTabSz="685831"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8" indent="-171458" algn="l" defTabSz="685831"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73" indent="-171458" algn="l" defTabSz="685831" rtl="0" eaLnBrk="1" latinLnBrk="0" hangingPunct="1">
        <a:lnSpc>
          <a:spcPct val="90000"/>
        </a:lnSpc>
        <a:spcBef>
          <a:spcPts val="375"/>
        </a:spcBef>
        <a:buFont typeface="Arial"/>
        <a:buChar char="•"/>
        <a:defRPr sz="1801" kern="1200">
          <a:solidFill>
            <a:schemeClr val="tx1"/>
          </a:solidFill>
          <a:latin typeface="+mn-lt"/>
          <a:ea typeface="+mn-ea"/>
          <a:cs typeface="+mn-cs"/>
        </a:defRPr>
      </a:lvl2pPr>
      <a:lvl3pPr marL="857289" indent="-171458" algn="l" defTabSz="685831"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204" indent="-171458" algn="l" defTabSz="685831"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121" indent="-171458" algn="l" defTabSz="685831"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6036" indent="-171458" algn="l" defTabSz="685831"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951" indent="-171458" algn="l" defTabSz="685831"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867" indent="-171458" algn="l" defTabSz="685831"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784" indent="-171458" algn="l" defTabSz="685831"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31" rtl="0" eaLnBrk="1" latinLnBrk="0" hangingPunct="1">
        <a:defRPr sz="1350" kern="1200">
          <a:solidFill>
            <a:schemeClr val="tx1"/>
          </a:solidFill>
          <a:latin typeface="+mn-lt"/>
          <a:ea typeface="+mn-ea"/>
          <a:cs typeface="+mn-cs"/>
        </a:defRPr>
      </a:lvl1pPr>
      <a:lvl2pPr marL="342916" algn="l" defTabSz="685831" rtl="0" eaLnBrk="1" latinLnBrk="0" hangingPunct="1">
        <a:defRPr sz="1350" kern="1200">
          <a:solidFill>
            <a:schemeClr val="tx1"/>
          </a:solidFill>
          <a:latin typeface="+mn-lt"/>
          <a:ea typeface="+mn-ea"/>
          <a:cs typeface="+mn-cs"/>
        </a:defRPr>
      </a:lvl2pPr>
      <a:lvl3pPr marL="685831" algn="l" defTabSz="685831" rtl="0" eaLnBrk="1" latinLnBrk="0" hangingPunct="1">
        <a:defRPr sz="1350" kern="1200">
          <a:solidFill>
            <a:schemeClr val="tx1"/>
          </a:solidFill>
          <a:latin typeface="+mn-lt"/>
          <a:ea typeface="+mn-ea"/>
          <a:cs typeface="+mn-cs"/>
        </a:defRPr>
      </a:lvl3pPr>
      <a:lvl4pPr marL="1028747" algn="l" defTabSz="685831" rtl="0" eaLnBrk="1" latinLnBrk="0" hangingPunct="1">
        <a:defRPr sz="1350" kern="1200">
          <a:solidFill>
            <a:schemeClr val="tx1"/>
          </a:solidFill>
          <a:latin typeface="+mn-lt"/>
          <a:ea typeface="+mn-ea"/>
          <a:cs typeface="+mn-cs"/>
        </a:defRPr>
      </a:lvl4pPr>
      <a:lvl5pPr marL="1371662" algn="l" defTabSz="685831" rtl="0" eaLnBrk="1" latinLnBrk="0" hangingPunct="1">
        <a:defRPr sz="1350" kern="1200">
          <a:solidFill>
            <a:schemeClr val="tx1"/>
          </a:solidFill>
          <a:latin typeface="+mn-lt"/>
          <a:ea typeface="+mn-ea"/>
          <a:cs typeface="+mn-cs"/>
        </a:defRPr>
      </a:lvl5pPr>
      <a:lvl6pPr marL="1714578" algn="l" defTabSz="685831" rtl="0" eaLnBrk="1" latinLnBrk="0" hangingPunct="1">
        <a:defRPr sz="1350" kern="1200">
          <a:solidFill>
            <a:schemeClr val="tx1"/>
          </a:solidFill>
          <a:latin typeface="+mn-lt"/>
          <a:ea typeface="+mn-ea"/>
          <a:cs typeface="+mn-cs"/>
        </a:defRPr>
      </a:lvl6pPr>
      <a:lvl7pPr marL="2057493" algn="l" defTabSz="685831" rtl="0" eaLnBrk="1" latinLnBrk="0" hangingPunct="1">
        <a:defRPr sz="1350" kern="1200">
          <a:solidFill>
            <a:schemeClr val="tx1"/>
          </a:solidFill>
          <a:latin typeface="+mn-lt"/>
          <a:ea typeface="+mn-ea"/>
          <a:cs typeface="+mn-cs"/>
        </a:defRPr>
      </a:lvl7pPr>
      <a:lvl8pPr marL="2400410" algn="l" defTabSz="685831" rtl="0" eaLnBrk="1" latinLnBrk="0" hangingPunct="1">
        <a:defRPr sz="1350" kern="1200">
          <a:solidFill>
            <a:schemeClr val="tx1"/>
          </a:solidFill>
          <a:latin typeface="+mn-lt"/>
          <a:ea typeface="+mn-ea"/>
          <a:cs typeface="+mn-cs"/>
        </a:defRPr>
      </a:lvl8pPr>
      <a:lvl9pPr marL="2743325" algn="l" defTabSz="685831"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593367"/>
            <a:ext cx="8520600" cy="763600"/>
          </a:xfrm>
          <a:prstGeom prst="rect">
            <a:avLst/>
          </a:prstGeom>
          <a:noFill/>
          <a:ln>
            <a:noFill/>
          </a:ln>
        </p:spPr>
        <p:txBody>
          <a:bodyPr lIns="91425" tIns="91425" rIns="91425" bIns="91425" anchor="t" anchorCtr="0"/>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endParaRPr/>
          </a:p>
        </p:txBody>
      </p:sp>
      <p:sp>
        <p:nvSpPr>
          <p:cNvPr id="7" name="Shape 7"/>
          <p:cNvSpPr txBox="1">
            <a:spLocks noGrp="1"/>
          </p:cNvSpPr>
          <p:nvPr>
            <p:ph type="body" idx="1"/>
          </p:nvPr>
        </p:nvSpPr>
        <p:spPr>
          <a:xfrm>
            <a:off x="311700" y="1536633"/>
            <a:ext cx="8520600" cy="45552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2"/>
              </a:buClr>
              <a:buSzPct val="100000"/>
              <a:defRPr sz="1800">
                <a:solidFill>
                  <a:schemeClr val="dk2"/>
                </a:solidFill>
              </a:defRPr>
            </a:lvl1pPr>
            <a:lvl2pPr lvl="1">
              <a:lnSpc>
                <a:spcPct val="115000"/>
              </a:lnSpc>
              <a:spcBef>
                <a:spcPts val="0"/>
              </a:spcBef>
              <a:spcAft>
                <a:spcPts val="1600"/>
              </a:spcAft>
              <a:buClr>
                <a:schemeClr val="dk2"/>
              </a:buClr>
              <a:defRPr>
                <a:solidFill>
                  <a:schemeClr val="dk2"/>
                </a:solidFill>
              </a:defRPr>
            </a:lvl2pPr>
            <a:lvl3pPr lvl="2">
              <a:lnSpc>
                <a:spcPct val="115000"/>
              </a:lnSpc>
              <a:spcBef>
                <a:spcPts val="0"/>
              </a:spcBef>
              <a:spcAft>
                <a:spcPts val="1600"/>
              </a:spcAft>
              <a:buClr>
                <a:schemeClr val="dk2"/>
              </a:buClr>
              <a:defRPr>
                <a:solidFill>
                  <a:schemeClr val="dk2"/>
                </a:solidFill>
              </a:defRPr>
            </a:lvl3pPr>
            <a:lvl4pPr lvl="3">
              <a:lnSpc>
                <a:spcPct val="115000"/>
              </a:lnSpc>
              <a:spcBef>
                <a:spcPts val="0"/>
              </a:spcBef>
              <a:spcAft>
                <a:spcPts val="1600"/>
              </a:spcAft>
              <a:buClr>
                <a:schemeClr val="dk2"/>
              </a:buClr>
              <a:defRPr>
                <a:solidFill>
                  <a:schemeClr val="dk2"/>
                </a:solidFill>
              </a:defRPr>
            </a:lvl4pPr>
            <a:lvl5pPr lvl="4">
              <a:lnSpc>
                <a:spcPct val="115000"/>
              </a:lnSpc>
              <a:spcBef>
                <a:spcPts val="0"/>
              </a:spcBef>
              <a:spcAft>
                <a:spcPts val="1600"/>
              </a:spcAft>
              <a:buClr>
                <a:schemeClr val="dk2"/>
              </a:buClr>
              <a:defRPr>
                <a:solidFill>
                  <a:schemeClr val="dk2"/>
                </a:solidFill>
              </a:defRPr>
            </a:lvl5pPr>
            <a:lvl6pPr lvl="5">
              <a:lnSpc>
                <a:spcPct val="115000"/>
              </a:lnSpc>
              <a:spcBef>
                <a:spcPts val="0"/>
              </a:spcBef>
              <a:spcAft>
                <a:spcPts val="1600"/>
              </a:spcAft>
              <a:buClr>
                <a:schemeClr val="dk2"/>
              </a:buClr>
              <a:defRPr>
                <a:solidFill>
                  <a:schemeClr val="dk2"/>
                </a:solidFill>
              </a:defRPr>
            </a:lvl6pPr>
            <a:lvl7pPr lvl="6">
              <a:lnSpc>
                <a:spcPct val="115000"/>
              </a:lnSpc>
              <a:spcBef>
                <a:spcPts val="0"/>
              </a:spcBef>
              <a:spcAft>
                <a:spcPts val="1600"/>
              </a:spcAft>
              <a:buClr>
                <a:schemeClr val="dk2"/>
              </a:buClr>
              <a:defRPr>
                <a:solidFill>
                  <a:schemeClr val="dk2"/>
                </a:solidFill>
              </a:defRPr>
            </a:lvl7pPr>
            <a:lvl8pPr lvl="7">
              <a:lnSpc>
                <a:spcPct val="115000"/>
              </a:lnSpc>
              <a:spcBef>
                <a:spcPts val="0"/>
              </a:spcBef>
              <a:spcAft>
                <a:spcPts val="1600"/>
              </a:spcAft>
              <a:buClr>
                <a:schemeClr val="dk2"/>
              </a:buClr>
              <a:defRPr>
                <a:solidFill>
                  <a:schemeClr val="dk2"/>
                </a:solidFill>
              </a:defRPr>
            </a:lvl8pPr>
            <a:lvl9pPr lvl="8">
              <a:lnSpc>
                <a:spcPct val="115000"/>
              </a:lnSpc>
              <a:spcBef>
                <a:spcPts val="0"/>
              </a:spcBef>
              <a:spcAft>
                <a:spcPts val="1600"/>
              </a:spcAft>
              <a:buClr>
                <a:schemeClr val="dk2"/>
              </a:buClr>
              <a:defRPr>
                <a:solidFill>
                  <a:schemeClr val="dk2"/>
                </a:solidFill>
              </a:defRPr>
            </a:lvl9pPr>
          </a:lstStyle>
          <a:p>
            <a:endParaRPr/>
          </a:p>
        </p:txBody>
      </p:sp>
      <p:sp>
        <p:nvSpPr>
          <p:cNvPr id="8" name="Shape 8"/>
          <p:cNvSpPr txBox="1">
            <a:spLocks noGrp="1"/>
          </p:cNvSpPr>
          <p:nvPr>
            <p:ph type="sldNum" idx="12"/>
          </p:nvPr>
        </p:nvSpPr>
        <p:spPr>
          <a:xfrm>
            <a:off x="8472457" y="6217621"/>
            <a:ext cx="548700" cy="524800"/>
          </a:xfrm>
          <a:prstGeom prst="rect">
            <a:avLst/>
          </a:prstGeom>
          <a:noFill/>
          <a:ln>
            <a:noFill/>
          </a:ln>
        </p:spPr>
        <p:txBody>
          <a:bodyPr lIns="91425" tIns="91425" rIns="91425" bIns="91425" anchor="ctr" anchorCtr="0">
            <a:noAutofit/>
          </a:bodyPr>
          <a:lstStyle/>
          <a:p>
            <a:pPr algn="r"/>
            <a:fld id="{00000000-1234-1234-1234-123412341234}" type="slidenum">
              <a:rPr lang="en" sz="1000" smtClean="0">
                <a:solidFill>
                  <a:schemeClr val="dk2"/>
                </a:solidFill>
              </a:rPr>
              <a:pPr algn="r"/>
              <a:t>‹#›</a:t>
            </a:fld>
            <a:endParaRPr lang="en" sz="1000">
              <a:solidFill>
                <a:schemeClr val="dk2"/>
              </a:solidFill>
            </a:endParaRPr>
          </a:p>
        </p:txBody>
      </p:sp>
    </p:spTree>
    <p:extLst>
      <p:ext uri="{BB962C8B-B14F-4D97-AF65-F5344CB8AC3E}">
        <p14:creationId xmlns:p14="http://schemas.microsoft.com/office/powerpoint/2010/main" val="1413061088"/>
      </p:ext>
    </p:extLst>
  </p:cSld>
  <p:clrMap bg1="lt1" tx1="dk1" bg2="dk2" tx2="lt2" accent1="accent1" accent2="accent2" accent3="accent3" accent4="accent4" accent5="accent5" accent6="accent6" hlink="hlink" folHlink="folHlink"/>
  <p:sldLayoutIdLst>
    <p:sldLayoutId id="2147484085" r:id="rId1"/>
    <p:sldLayoutId id="2147484086" r:id="rId2"/>
    <p:sldLayoutId id="2147484088" r:id="rId3"/>
    <p:sldLayoutId id="2147484090" r:id="rId4"/>
    <p:sldLayoutId id="2147484091" r:id="rId5"/>
    <p:sldLayoutId id="2147484092" r:id="rId6"/>
    <p:sldLayoutId id="2147484093" r:id="rId7"/>
    <p:sldLayoutId id="2147484096"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311700" y="593367"/>
            <a:ext cx="8520600" cy="763600"/>
          </a:xfrm>
          <a:prstGeom prst="rect">
            <a:avLst/>
          </a:prstGeom>
          <a:noFill/>
          <a:ln>
            <a:noFill/>
          </a:ln>
        </p:spPr>
        <p:txBody>
          <a:bodyPr lIns="91425" tIns="91425" rIns="91425" bIns="91425" anchor="t" anchorCtr="0"/>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endParaRPr/>
          </a:p>
        </p:txBody>
      </p:sp>
      <p:sp>
        <p:nvSpPr>
          <p:cNvPr id="63" name="Shape 63"/>
          <p:cNvSpPr txBox="1">
            <a:spLocks noGrp="1"/>
          </p:cNvSpPr>
          <p:nvPr>
            <p:ph type="body" idx="1"/>
          </p:nvPr>
        </p:nvSpPr>
        <p:spPr>
          <a:xfrm>
            <a:off x="311700" y="1536633"/>
            <a:ext cx="8520600" cy="45552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2"/>
              </a:buClr>
              <a:buSzPct val="100000"/>
              <a:defRPr sz="1800">
                <a:solidFill>
                  <a:schemeClr val="dk2"/>
                </a:solidFill>
              </a:defRPr>
            </a:lvl1pPr>
            <a:lvl2pPr lvl="1">
              <a:lnSpc>
                <a:spcPct val="115000"/>
              </a:lnSpc>
              <a:spcBef>
                <a:spcPts val="0"/>
              </a:spcBef>
              <a:spcAft>
                <a:spcPts val="1600"/>
              </a:spcAft>
              <a:buClr>
                <a:schemeClr val="dk2"/>
              </a:buClr>
              <a:defRPr>
                <a:solidFill>
                  <a:schemeClr val="dk2"/>
                </a:solidFill>
              </a:defRPr>
            </a:lvl2pPr>
            <a:lvl3pPr lvl="2">
              <a:lnSpc>
                <a:spcPct val="115000"/>
              </a:lnSpc>
              <a:spcBef>
                <a:spcPts val="0"/>
              </a:spcBef>
              <a:spcAft>
                <a:spcPts val="1600"/>
              </a:spcAft>
              <a:buClr>
                <a:schemeClr val="dk2"/>
              </a:buClr>
              <a:defRPr>
                <a:solidFill>
                  <a:schemeClr val="dk2"/>
                </a:solidFill>
              </a:defRPr>
            </a:lvl3pPr>
            <a:lvl4pPr lvl="3">
              <a:lnSpc>
                <a:spcPct val="115000"/>
              </a:lnSpc>
              <a:spcBef>
                <a:spcPts val="0"/>
              </a:spcBef>
              <a:spcAft>
                <a:spcPts val="1600"/>
              </a:spcAft>
              <a:buClr>
                <a:schemeClr val="dk2"/>
              </a:buClr>
              <a:defRPr>
                <a:solidFill>
                  <a:schemeClr val="dk2"/>
                </a:solidFill>
              </a:defRPr>
            </a:lvl4pPr>
            <a:lvl5pPr lvl="4">
              <a:lnSpc>
                <a:spcPct val="115000"/>
              </a:lnSpc>
              <a:spcBef>
                <a:spcPts val="0"/>
              </a:spcBef>
              <a:spcAft>
                <a:spcPts val="1600"/>
              </a:spcAft>
              <a:buClr>
                <a:schemeClr val="dk2"/>
              </a:buClr>
              <a:defRPr>
                <a:solidFill>
                  <a:schemeClr val="dk2"/>
                </a:solidFill>
              </a:defRPr>
            </a:lvl5pPr>
            <a:lvl6pPr lvl="5">
              <a:lnSpc>
                <a:spcPct val="115000"/>
              </a:lnSpc>
              <a:spcBef>
                <a:spcPts val="0"/>
              </a:spcBef>
              <a:spcAft>
                <a:spcPts val="1600"/>
              </a:spcAft>
              <a:buClr>
                <a:schemeClr val="dk2"/>
              </a:buClr>
              <a:defRPr>
                <a:solidFill>
                  <a:schemeClr val="dk2"/>
                </a:solidFill>
              </a:defRPr>
            </a:lvl6pPr>
            <a:lvl7pPr lvl="6">
              <a:lnSpc>
                <a:spcPct val="115000"/>
              </a:lnSpc>
              <a:spcBef>
                <a:spcPts val="0"/>
              </a:spcBef>
              <a:spcAft>
                <a:spcPts val="1600"/>
              </a:spcAft>
              <a:buClr>
                <a:schemeClr val="dk2"/>
              </a:buClr>
              <a:defRPr>
                <a:solidFill>
                  <a:schemeClr val="dk2"/>
                </a:solidFill>
              </a:defRPr>
            </a:lvl7pPr>
            <a:lvl8pPr lvl="7">
              <a:lnSpc>
                <a:spcPct val="115000"/>
              </a:lnSpc>
              <a:spcBef>
                <a:spcPts val="0"/>
              </a:spcBef>
              <a:spcAft>
                <a:spcPts val="1600"/>
              </a:spcAft>
              <a:buClr>
                <a:schemeClr val="dk2"/>
              </a:buClr>
              <a:defRPr>
                <a:solidFill>
                  <a:schemeClr val="dk2"/>
                </a:solidFill>
              </a:defRPr>
            </a:lvl8pPr>
            <a:lvl9pPr lvl="8">
              <a:lnSpc>
                <a:spcPct val="115000"/>
              </a:lnSpc>
              <a:spcBef>
                <a:spcPts val="0"/>
              </a:spcBef>
              <a:spcAft>
                <a:spcPts val="1600"/>
              </a:spcAft>
              <a:buClr>
                <a:schemeClr val="dk2"/>
              </a:buClr>
              <a:defRPr>
                <a:solidFill>
                  <a:schemeClr val="dk2"/>
                </a:solidFill>
              </a:defRPr>
            </a:lvl9pPr>
          </a:lstStyle>
          <a:p>
            <a:endParaRPr/>
          </a:p>
        </p:txBody>
      </p:sp>
      <p:sp>
        <p:nvSpPr>
          <p:cNvPr id="64" name="Shape 64"/>
          <p:cNvSpPr txBox="1">
            <a:spLocks noGrp="1"/>
          </p:cNvSpPr>
          <p:nvPr>
            <p:ph type="sldNum" idx="12"/>
          </p:nvPr>
        </p:nvSpPr>
        <p:spPr>
          <a:xfrm>
            <a:off x="8472457" y="6217621"/>
            <a:ext cx="548700" cy="524800"/>
          </a:xfrm>
          <a:prstGeom prst="rect">
            <a:avLst/>
          </a:prstGeom>
          <a:noFill/>
          <a:ln>
            <a:noFill/>
          </a:ln>
        </p:spPr>
        <p:txBody>
          <a:bodyPr lIns="91425" tIns="91425" rIns="91425" bIns="91425" anchor="ctr" anchorCtr="0">
            <a:noAutofit/>
          </a:bodyPr>
          <a:lstStyle/>
          <a:p>
            <a:pPr algn="r"/>
            <a:fld id="{00000000-1234-1234-1234-123412341234}" type="slidenum">
              <a:rPr lang="en" sz="1000" smtClean="0">
                <a:solidFill>
                  <a:schemeClr val="dk2"/>
                </a:solidFill>
              </a:rPr>
              <a:pPr algn="r"/>
              <a:t>‹#›</a:t>
            </a:fld>
            <a:endParaRPr lang="en" sz="1000">
              <a:solidFill>
                <a:schemeClr val="dk2"/>
              </a:solidFill>
            </a:endParaRPr>
          </a:p>
        </p:txBody>
      </p:sp>
    </p:spTree>
    <p:extLst>
      <p:ext uri="{BB962C8B-B14F-4D97-AF65-F5344CB8AC3E}">
        <p14:creationId xmlns:p14="http://schemas.microsoft.com/office/powerpoint/2010/main" val="3197643860"/>
      </p:ext>
    </p:extLst>
  </p:cSld>
  <p:clrMap bg1="lt1" tx1="dk1" bg2="dk2" tx2="lt2" accent1="accent1" accent2="accent2" accent3="accent3" accent4="accent4" accent5="accent5" accent6="accent6" hlink="hlink" folHlink="folHlink"/>
  <p:sldLayoutIdLst>
    <p:sldLayoutId id="2147484160" r:id="rId1"/>
    <p:sldLayoutId id="2147484161" r:id="rId2"/>
    <p:sldLayoutId id="2147484162" r:id="rId3"/>
    <p:sldLayoutId id="2147484163" r:id="rId4"/>
    <p:sldLayoutId id="2147484164" r:id="rId5"/>
    <p:sldLayoutId id="2147484165" r:id="rId6"/>
    <p:sldLayoutId id="2147484166" r:id="rId7"/>
    <p:sldLayoutId id="2147484167" r:id="rId8"/>
    <p:sldLayoutId id="2147484168" r:id="rId9"/>
    <p:sldLayoutId id="214748416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7DBF1D1-4BB1-C541-ABAD-10C7FA6A9239}" type="datetimeFigureOut">
              <a:rPr lang="en-US" smtClean="0"/>
              <a:t>7/15/21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E5303F6-65A0-D441-BFA4-6CEB64A0C94B}" type="slidenum">
              <a:rPr lang="en-US" smtClean="0"/>
              <a:t>‹#›</a:t>
            </a:fld>
            <a:endParaRPr lang="en-US"/>
          </a:p>
        </p:txBody>
      </p:sp>
    </p:spTree>
    <p:extLst>
      <p:ext uri="{BB962C8B-B14F-4D97-AF65-F5344CB8AC3E}">
        <p14:creationId xmlns:p14="http://schemas.microsoft.com/office/powerpoint/2010/main" val="1440921215"/>
      </p:ext>
    </p:extLst>
  </p:cSld>
  <p:clrMap bg1="lt1" tx1="dk1" bg2="lt2" tx2="dk2" accent1="accent1" accent2="accent2" accent3="accent3" accent4="accent4" accent5="accent5" accent6="accent6" hlink="hlink" folHlink="folHlink"/>
  <p:sldLayoutIdLst>
    <p:sldLayoutId id="2147484182" r:id="rId1"/>
    <p:sldLayoutId id="2147484183" r:id="rId2"/>
    <p:sldLayoutId id="2147484184" r:id="rId3"/>
    <p:sldLayoutId id="2147484185" r:id="rId4"/>
    <p:sldLayoutId id="2147484186" r:id="rId5"/>
    <p:sldLayoutId id="2147484187" r:id="rId6"/>
    <p:sldLayoutId id="2147484188" r:id="rId7"/>
    <p:sldLayoutId id="2147484189" r:id="rId8"/>
    <p:sldLayoutId id="2147484190" r:id="rId9"/>
    <p:sldLayoutId id="2147484191" r:id="rId10"/>
    <p:sldLayoutId id="2147484192" r:id="rId11"/>
    <p:sldLayoutId id="2147484193" r:id="rId12"/>
    <p:sldLayoutId id="2147484194" r:id="rId13"/>
    <p:sldLayoutId id="2147484195" r:id="rId14"/>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1" y="593367"/>
            <a:ext cx="8520600" cy="763600"/>
          </a:xfrm>
          <a:prstGeom prst="rect">
            <a:avLst/>
          </a:prstGeom>
          <a:noFill/>
          <a:ln>
            <a:noFill/>
          </a:ln>
        </p:spPr>
        <p:txBody>
          <a:bodyPr lIns="91425" tIns="91425" rIns="91425" bIns="91425" anchor="t" anchorCtr="0"/>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endParaRPr/>
          </a:p>
        </p:txBody>
      </p:sp>
      <p:sp>
        <p:nvSpPr>
          <p:cNvPr id="7" name="Shape 7"/>
          <p:cNvSpPr txBox="1">
            <a:spLocks noGrp="1"/>
          </p:cNvSpPr>
          <p:nvPr>
            <p:ph type="body" idx="1"/>
          </p:nvPr>
        </p:nvSpPr>
        <p:spPr>
          <a:xfrm>
            <a:off x="311701" y="1536634"/>
            <a:ext cx="8520600" cy="45552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2"/>
              </a:buClr>
              <a:buSzPct val="100000"/>
              <a:defRPr sz="1800">
                <a:solidFill>
                  <a:schemeClr val="dk2"/>
                </a:solidFill>
              </a:defRPr>
            </a:lvl1pPr>
            <a:lvl2pPr lvl="1">
              <a:lnSpc>
                <a:spcPct val="115000"/>
              </a:lnSpc>
              <a:spcBef>
                <a:spcPts val="0"/>
              </a:spcBef>
              <a:spcAft>
                <a:spcPts val="1600"/>
              </a:spcAft>
              <a:buClr>
                <a:schemeClr val="dk2"/>
              </a:buClr>
              <a:defRPr>
                <a:solidFill>
                  <a:schemeClr val="dk2"/>
                </a:solidFill>
              </a:defRPr>
            </a:lvl2pPr>
            <a:lvl3pPr lvl="2">
              <a:lnSpc>
                <a:spcPct val="115000"/>
              </a:lnSpc>
              <a:spcBef>
                <a:spcPts val="0"/>
              </a:spcBef>
              <a:spcAft>
                <a:spcPts val="1600"/>
              </a:spcAft>
              <a:buClr>
                <a:schemeClr val="dk2"/>
              </a:buClr>
              <a:defRPr>
                <a:solidFill>
                  <a:schemeClr val="dk2"/>
                </a:solidFill>
              </a:defRPr>
            </a:lvl3pPr>
            <a:lvl4pPr lvl="3">
              <a:lnSpc>
                <a:spcPct val="115000"/>
              </a:lnSpc>
              <a:spcBef>
                <a:spcPts val="0"/>
              </a:spcBef>
              <a:spcAft>
                <a:spcPts val="1600"/>
              </a:spcAft>
              <a:buClr>
                <a:schemeClr val="dk2"/>
              </a:buClr>
              <a:defRPr>
                <a:solidFill>
                  <a:schemeClr val="dk2"/>
                </a:solidFill>
              </a:defRPr>
            </a:lvl4pPr>
            <a:lvl5pPr lvl="4">
              <a:lnSpc>
                <a:spcPct val="115000"/>
              </a:lnSpc>
              <a:spcBef>
                <a:spcPts val="0"/>
              </a:spcBef>
              <a:spcAft>
                <a:spcPts val="1600"/>
              </a:spcAft>
              <a:buClr>
                <a:schemeClr val="dk2"/>
              </a:buClr>
              <a:defRPr>
                <a:solidFill>
                  <a:schemeClr val="dk2"/>
                </a:solidFill>
              </a:defRPr>
            </a:lvl5pPr>
            <a:lvl6pPr lvl="5">
              <a:lnSpc>
                <a:spcPct val="115000"/>
              </a:lnSpc>
              <a:spcBef>
                <a:spcPts val="0"/>
              </a:spcBef>
              <a:spcAft>
                <a:spcPts val="1600"/>
              </a:spcAft>
              <a:buClr>
                <a:schemeClr val="dk2"/>
              </a:buClr>
              <a:defRPr>
                <a:solidFill>
                  <a:schemeClr val="dk2"/>
                </a:solidFill>
              </a:defRPr>
            </a:lvl6pPr>
            <a:lvl7pPr lvl="6">
              <a:lnSpc>
                <a:spcPct val="115000"/>
              </a:lnSpc>
              <a:spcBef>
                <a:spcPts val="0"/>
              </a:spcBef>
              <a:spcAft>
                <a:spcPts val="1600"/>
              </a:spcAft>
              <a:buClr>
                <a:schemeClr val="dk2"/>
              </a:buClr>
              <a:defRPr>
                <a:solidFill>
                  <a:schemeClr val="dk2"/>
                </a:solidFill>
              </a:defRPr>
            </a:lvl7pPr>
            <a:lvl8pPr lvl="7">
              <a:lnSpc>
                <a:spcPct val="115000"/>
              </a:lnSpc>
              <a:spcBef>
                <a:spcPts val="0"/>
              </a:spcBef>
              <a:spcAft>
                <a:spcPts val="1600"/>
              </a:spcAft>
              <a:buClr>
                <a:schemeClr val="dk2"/>
              </a:buClr>
              <a:defRPr>
                <a:solidFill>
                  <a:schemeClr val="dk2"/>
                </a:solidFill>
              </a:defRPr>
            </a:lvl8pPr>
            <a:lvl9pPr lvl="8">
              <a:lnSpc>
                <a:spcPct val="115000"/>
              </a:lnSpc>
              <a:spcBef>
                <a:spcPts val="0"/>
              </a:spcBef>
              <a:spcAft>
                <a:spcPts val="1600"/>
              </a:spcAft>
              <a:buClr>
                <a:schemeClr val="dk2"/>
              </a:buClr>
              <a:defRPr>
                <a:solidFill>
                  <a:schemeClr val="dk2"/>
                </a:solidFill>
              </a:defRPr>
            </a:lvl9pPr>
          </a:lstStyle>
          <a:p>
            <a:endParaRPr/>
          </a:p>
        </p:txBody>
      </p:sp>
      <p:sp>
        <p:nvSpPr>
          <p:cNvPr id="8" name="Shape 8"/>
          <p:cNvSpPr txBox="1">
            <a:spLocks noGrp="1"/>
          </p:cNvSpPr>
          <p:nvPr>
            <p:ph type="sldNum" idx="12"/>
          </p:nvPr>
        </p:nvSpPr>
        <p:spPr>
          <a:xfrm>
            <a:off x="8472458" y="6217621"/>
            <a:ext cx="548700" cy="524800"/>
          </a:xfrm>
          <a:prstGeom prst="rect">
            <a:avLst/>
          </a:prstGeom>
          <a:noFill/>
          <a:ln>
            <a:noFill/>
          </a:ln>
        </p:spPr>
        <p:txBody>
          <a:bodyPr lIns="91425" tIns="91425" rIns="91425" bIns="91425" anchor="ctr" anchorCtr="0">
            <a:noAutofit/>
          </a:bodyPr>
          <a:lstStyle/>
          <a:p>
            <a:pPr algn="r"/>
            <a:fld id="{00000000-1234-1234-1234-123412341234}" type="slidenum">
              <a:rPr lang="en" sz="1000" smtClean="0">
                <a:solidFill>
                  <a:schemeClr val="dk2"/>
                </a:solidFill>
              </a:rPr>
              <a:pPr algn="r"/>
              <a:t>‹#›</a:t>
            </a:fld>
            <a:endParaRPr lang="en" sz="1000">
              <a:solidFill>
                <a:schemeClr val="dk2"/>
              </a:solidFill>
            </a:endParaRPr>
          </a:p>
        </p:txBody>
      </p:sp>
    </p:spTree>
    <p:extLst>
      <p:ext uri="{BB962C8B-B14F-4D97-AF65-F5344CB8AC3E}">
        <p14:creationId xmlns:p14="http://schemas.microsoft.com/office/powerpoint/2010/main" val="1173317119"/>
      </p:ext>
    </p:extLst>
  </p:cSld>
  <p:clrMap bg1="lt1" tx1="dk1" bg2="dk2" tx2="lt2" accent1="accent1" accent2="accent2" accent3="accent3" accent4="accent4" accent5="accent5" accent6="accent6" hlink="hlink" folHlink="folHlink"/>
  <p:sldLayoutIdLst>
    <p:sldLayoutId id="2147484211" r:id="rId1"/>
    <p:sldLayoutId id="2147484212" r:id="rId2"/>
    <p:sldLayoutId id="2147484213" r:id="rId3"/>
    <p:sldLayoutId id="2147484214" r:id="rId4"/>
    <p:sldLayoutId id="2147484215" r:id="rId5"/>
    <p:sldLayoutId id="2147484216" r:id="rId6"/>
    <p:sldLayoutId id="2147484217" r:id="rId7"/>
    <p:sldLayoutId id="2147484218" r:id="rId8"/>
    <p:sldLayoutId id="2147484219"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7FAE345-BFDE-D04D-9144-565736004385}" type="datetimeFigureOut">
              <a:rPr lang="en-US" smtClean="0"/>
              <a:t>7/15/21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89E7B71-236F-AB44-B6A2-C6C3D060B38F}" type="slidenum">
              <a:rPr lang="en-US" smtClean="0"/>
              <a:t>‹#›</a:t>
            </a:fld>
            <a:endParaRPr lang="en-US"/>
          </a:p>
        </p:txBody>
      </p:sp>
    </p:spTree>
    <p:extLst>
      <p:ext uri="{BB962C8B-B14F-4D97-AF65-F5344CB8AC3E}">
        <p14:creationId xmlns:p14="http://schemas.microsoft.com/office/powerpoint/2010/main" val="2871795713"/>
      </p:ext>
    </p:extLst>
  </p:cSld>
  <p:clrMap bg1="lt1" tx1="dk1" bg2="lt2" tx2="dk2" accent1="accent1" accent2="accent2" accent3="accent3" accent4="accent4" accent5="accent5" accent6="accent6" hlink="hlink" folHlink="folHlink"/>
  <p:sldLayoutIdLst>
    <p:sldLayoutId id="2147484221" r:id="rId1"/>
    <p:sldLayoutId id="2147484222" r:id="rId2"/>
    <p:sldLayoutId id="2147484223" r:id="rId3"/>
    <p:sldLayoutId id="2147484224" r:id="rId4"/>
    <p:sldLayoutId id="2147484225" r:id="rId5"/>
    <p:sldLayoutId id="2147484226" r:id="rId6"/>
    <p:sldLayoutId id="2147484227" r:id="rId7"/>
    <p:sldLayoutId id="2147484228" r:id="rId8"/>
    <p:sldLayoutId id="2147484229" r:id="rId9"/>
    <p:sldLayoutId id="2147484230" r:id="rId10"/>
    <p:sldLayoutId id="2147484231" r:id="rId11"/>
    <p:sldLayoutId id="2147484232" r:id="rId12"/>
    <p:sldLayoutId id="2147484233"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7.tiff"/><Relationship Id="rId4" Type="http://schemas.openxmlformats.org/officeDocument/2006/relationships/image" Target="../media/image26.jp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59.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59.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59.xml"/></Relationships>
</file>

<file path=ppt/slides/_rels/slide14.xml.rels><?xml version="1.0" encoding="UTF-8" standalone="yes"?>
<Relationships xmlns="http://schemas.openxmlformats.org/package/2006/relationships"><Relationship Id="rId8" Type="http://schemas.openxmlformats.org/officeDocument/2006/relationships/image" Target="../media/image35.jpeg"/><Relationship Id="rId13" Type="http://schemas.openxmlformats.org/officeDocument/2006/relationships/image" Target="../media/image40.png"/><Relationship Id="rId18" Type="http://schemas.openxmlformats.org/officeDocument/2006/relationships/image" Target="../media/image45.png"/><Relationship Id="rId3" Type="http://schemas.openxmlformats.org/officeDocument/2006/relationships/image" Target="../media/image30.jpg"/><Relationship Id="rId7" Type="http://schemas.openxmlformats.org/officeDocument/2006/relationships/image" Target="../media/image34.jpeg"/><Relationship Id="rId12" Type="http://schemas.openxmlformats.org/officeDocument/2006/relationships/image" Target="../media/image39.png"/><Relationship Id="rId17" Type="http://schemas.openxmlformats.org/officeDocument/2006/relationships/image" Target="../media/image44.png"/><Relationship Id="rId2" Type="http://schemas.openxmlformats.org/officeDocument/2006/relationships/notesSlide" Target="../notesSlides/notesSlide14.xml"/><Relationship Id="rId16" Type="http://schemas.openxmlformats.org/officeDocument/2006/relationships/image" Target="../media/image43.tiff"/><Relationship Id="rId1" Type="http://schemas.openxmlformats.org/officeDocument/2006/relationships/slideLayout" Target="../slideLayouts/slideLayout7.xml"/><Relationship Id="rId6" Type="http://schemas.openxmlformats.org/officeDocument/2006/relationships/image" Target="../media/image33.jpeg"/><Relationship Id="rId11" Type="http://schemas.openxmlformats.org/officeDocument/2006/relationships/image" Target="../media/image38.png"/><Relationship Id="rId5" Type="http://schemas.openxmlformats.org/officeDocument/2006/relationships/image" Target="../media/image32.jpeg"/><Relationship Id="rId15" Type="http://schemas.openxmlformats.org/officeDocument/2006/relationships/image" Target="../media/image42.png"/><Relationship Id="rId10" Type="http://schemas.openxmlformats.org/officeDocument/2006/relationships/image" Target="../media/image37.png"/><Relationship Id="rId4" Type="http://schemas.openxmlformats.org/officeDocument/2006/relationships/image" Target="../media/image31.jpeg"/><Relationship Id="rId9" Type="http://schemas.openxmlformats.org/officeDocument/2006/relationships/image" Target="../media/image36.jpeg"/><Relationship Id="rId1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6.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6.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57.xml"/></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57.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5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0.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54.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video" Target="https://www.youtube.com/embed/j-pzmb-85wQ?feature=oembed" TargetMode="External"/><Relationship Id="rId4" Type="http://schemas.openxmlformats.org/officeDocument/2006/relationships/image" Target="../media/image51.jpeg"/></Relationships>
</file>

<file path=ppt/slides/_rels/slide22.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tiff"/><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notesSlide" Target="../notesSlides/notesSlide24.xml"/><Relationship Id="rId1" Type="http://schemas.openxmlformats.org/officeDocument/2006/relationships/slideLayout" Target="../slideLayouts/slideLayout65.xml"/><Relationship Id="rId5" Type="http://schemas.openxmlformats.org/officeDocument/2006/relationships/image" Target="../media/image61.tiff"/><Relationship Id="rId4" Type="http://schemas.openxmlformats.org/officeDocument/2006/relationships/image" Target="../media/image60.tiff"/></Relationships>
</file>

<file path=ppt/slides/_rels/slide25.xml.rels><?xml version="1.0" encoding="UTF-8" standalone="yes"?>
<Relationships xmlns="http://schemas.openxmlformats.org/package/2006/relationships"><Relationship Id="rId8" Type="http://schemas.openxmlformats.org/officeDocument/2006/relationships/image" Target="../media/image67.jpg"/><Relationship Id="rId3" Type="http://schemas.openxmlformats.org/officeDocument/2006/relationships/image" Target="../media/image62.jpg"/><Relationship Id="rId7" Type="http://schemas.openxmlformats.org/officeDocument/2006/relationships/image" Target="../media/image66.jpg"/><Relationship Id="rId2" Type="http://schemas.openxmlformats.org/officeDocument/2006/relationships/notesSlide" Target="../notesSlides/notesSlide25.xml"/><Relationship Id="rId1" Type="http://schemas.openxmlformats.org/officeDocument/2006/relationships/slideLayout" Target="../slideLayouts/slideLayout65.xml"/><Relationship Id="rId6" Type="http://schemas.openxmlformats.org/officeDocument/2006/relationships/image" Target="../media/image65.jpg"/><Relationship Id="rId5" Type="http://schemas.openxmlformats.org/officeDocument/2006/relationships/image" Target="../media/image64.jpg"/><Relationship Id="rId4" Type="http://schemas.openxmlformats.org/officeDocument/2006/relationships/image" Target="../media/image63.jpg"/><Relationship Id="rId9" Type="http://schemas.openxmlformats.org/officeDocument/2006/relationships/image" Target="../media/image68.jpg"/></Relationships>
</file>

<file path=ppt/slides/_rels/slide2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6.xml"/><Relationship Id="rId1" Type="http://schemas.openxmlformats.org/officeDocument/2006/relationships/slideLayout" Target="../slideLayouts/slideLayout65.xml"/></Relationships>
</file>

<file path=ppt/slides/_rels/slide27.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27.xml"/><Relationship Id="rId1" Type="http://schemas.openxmlformats.org/officeDocument/2006/relationships/slideLayout" Target="../slideLayouts/slideLayout65.xml"/></Relationships>
</file>

<file path=ppt/slides/_rels/slide28.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28.xml"/><Relationship Id="rId1" Type="http://schemas.openxmlformats.org/officeDocument/2006/relationships/slideLayout" Target="../slideLayouts/slideLayout65.xml"/></Relationships>
</file>

<file path=ppt/slides/_rels/slide3.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3.xml"/><Relationship Id="rId1" Type="http://schemas.openxmlformats.org/officeDocument/2006/relationships/slideLayout" Target="../slideLayouts/slideLayout44.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4.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44.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65.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41.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1.png"/><Relationship Id="rId3" Type="http://schemas.openxmlformats.org/officeDocument/2006/relationships/image" Target="../media/image14.png"/><Relationship Id="rId7" Type="http://schemas.openxmlformats.org/officeDocument/2006/relationships/image" Target="../media/image16.png"/><Relationship Id="rId12" Type="http://schemas.openxmlformats.org/officeDocument/2006/relationships/image" Target="../media/image20.jpeg"/><Relationship Id="rId2" Type="http://schemas.openxmlformats.org/officeDocument/2006/relationships/notesSlide" Target="../notesSlides/notesSlide8.xml"/><Relationship Id="rId16" Type="http://schemas.microsoft.com/office/2007/relationships/hdphoto" Target="../media/hdphoto5.wdp"/><Relationship Id="rId1" Type="http://schemas.openxmlformats.org/officeDocument/2006/relationships/slideLayout" Target="../slideLayouts/slideLayout7.xml"/><Relationship Id="rId6" Type="http://schemas.microsoft.com/office/2007/relationships/hdphoto" Target="../media/hdphoto2.wdp"/><Relationship Id="rId11" Type="http://schemas.microsoft.com/office/2007/relationships/hdphoto" Target="../media/hdphoto3.wdp"/><Relationship Id="rId5" Type="http://schemas.openxmlformats.org/officeDocument/2006/relationships/image" Target="../media/image15.png"/><Relationship Id="rId15" Type="http://schemas.openxmlformats.org/officeDocument/2006/relationships/image" Target="../media/image22.png"/><Relationship Id="rId10" Type="http://schemas.openxmlformats.org/officeDocument/2006/relationships/image" Target="../media/image19.png"/><Relationship Id="rId4" Type="http://schemas.microsoft.com/office/2007/relationships/hdphoto" Target="../media/hdphoto1.wdp"/><Relationship Id="rId9" Type="http://schemas.openxmlformats.org/officeDocument/2006/relationships/image" Target="../media/image18.png"/><Relationship Id="rId14" Type="http://schemas.microsoft.com/office/2007/relationships/hdphoto" Target="../media/hdphoto4.wdp"/></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Shape 65"/>
          <p:cNvSpPr txBox="1">
            <a:spLocks noGrp="1"/>
          </p:cNvSpPr>
          <p:nvPr>
            <p:ph type="ctrTitle"/>
          </p:nvPr>
        </p:nvSpPr>
        <p:spPr>
          <a:xfrm>
            <a:off x="311700" y="2025433"/>
            <a:ext cx="8520600" cy="2052600"/>
          </a:xfrm>
          <a:prstGeom prst="rect">
            <a:avLst/>
          </a:prstGeom>
        </p:spPr>
        <p:txBody>
          <a:bodyPr lIns="91425" tIns="91425" rIns="91425" bIns="91425" anchor="b" anchorCtr="0">
            <a:noAutofit/>
          </a:bodyPr>
          <a:lstStyle/>
          <a:p>
            <a:r>
              <a:rPr lang="en" sz="4000" b="1" dirty="0">
                <a:latin typeface="+mn-lt"/>
                <a:ea typeface="Cambria" charset="0"/>
                <a:cs typeface="Cambria" charset="0"/>
              </a:rPr>
              <a:t>Why Do E-Cigarettes and Vapes Matter to Young People?</a:t>
            </a:r>
          </a:p>
        </p:txBody>
      </p:sp>
      <p:sp>
        <p:nvSpPr>
          <p:cNvPr id="68" name="Shape 68"/>
          <p:cNvSpPr/>
          <p:nvPr/>
        </p:nvSpPr>
        <p:spPr>
          <a:xfrm>
            <a:off x="0" y="5098472"/>
            <a:ext cx="9144000" cy="1759527"/>
          </a:xfrm>
          <a:prstGeom prst="rect">
            <a:avLst/>
          </a:prstGeom>
          <a:solidFill>
            <a:srgbClr val="660000"/>
          </a:solidFill>
          <a:ln w="9525" cap="flat" cmpd="sng">
            <a:solidFill>
              <a:srgbClr val="660000"/>
            </a:solidFill>
            <a:prstDash val="solid"/>
            <a:round/>
            <a:headEnd type="none" w="med" len="med"/>
            <a:tailEnd type="none" w="med" len="med"/>
          </a:ln>
        </p:spPr>
        <p:txBody>
          <a:bodyPr lIns="91425" tIns="91425" rIns="91425" bIns="91425" anchor="ctr" anchorCtr="0">
            <a:noAutofit/>
          </a:bodyPr>
          <a:lstStyle/>
          <a:p>
            <a:pPr defTabSz="914400"/>
            <a:endParaRPr sz="1400" kern="0">
              <a:solidFill>
                <a:srgbClr val="000000"/>
              </a:solidFill>
              <a:latin typeface="Arial"/>
              <a:cs typeface="Arial"/>
              <a:sym typeface="Arial"/>
            </a:endParaRPr>
          </a:p>
        </p:txBody>
      </p:sp>
      <p:pic>
        <p:nvPicPr>
          <p:cNvPr id="69" name="Shape 69"/>
          <p:cNvPicPr preferRelativeResize="0"/>
          <p:nvPr/>
        </p:nvPicPr>
        <p:blipFill>
          <a:blip r:embed="rId3">
            <a:alphaModFix/>
          </a:blip>
          <a:stretch>
            <a:fillRect/>
          </a:stretch>
        </p:blipFill>
        <p:spPr>
          <a:xfrm>
            <a:off x="74745" y="5546358"/>
            <a:ext cx="4698631" cy="1173000"/>
          </a:xfrm>
          <a:prstGeom prst="rect">
            <a:avLst/>
          </a:prstGeom>
          <a:noFill/>
          <a:ln>
            <a:noFill/>
          </a:ln>
        </p:spPr>
      </p:pic>
      <p:sp>
        <p:nvSpPr>
          <p:cNvPr id="3" name="TextBox 2"/>
          <p:cNvSpPr txBox="1"/>
          <p:nvPr/>
        </p:nvSpPr>
        <p:spPr>
          <a:xfrm>
            <a:off x="7219044" y="6305349"/>
            <a:ext cx="1999700" cy="523220"/>
          </a:xfrm>
          <a:prstGeom prst="rect">
            <a:avLst/>
          </a:prstGeom>
          <a:noFill/>
        </p:spPr>
        <p:txBody>
          <a:bodyPr wrap="square" rtlCol="0">
            <a:spAutoFit/>
          </a:bodyPr>
          <a:lstStyle/>
          <a:p>
            <a:pPr defTabSz="914400"/>
            <a:r>
              <a:rPr lang="en-US" sz="1400" kern="0" dirty="0">
                <a:solidFill>
                  <a:schemeClr val="bg1"/>
                </a:solidFill>
                <a:latin typeface="Arial"/>
                <a:cs typeface="Arial"/>
                <a:sym typeface="Arial"/>
              </a:rPr>
              <a:t>© Stanford University</a:t>
            </a:r>
          </a:p>
          <a:p>
            <a:pPr defTabSz="914400"/>
            <a:endParaRPr lang="en-US" sz="1400" kern="0" dirty="0">
              <a:solidFill>
                <a:srgbClr val="000000"/>
              </a:solidFill>
              <a:latin typeface="Arial"/>
              <a:cs typeface="Arial"/>
              <a:sym typeface="Arial"/>
            </a:endParaRPr>
          </a:p>
        </p:txBody>
      </p:sp>
      <p:pic>
        <p:nvPicPr>
          <p:cNvPr id="7" name="Picture 6">
            <a:extLst>
              <a:ext uri="{FF2B5EF4-FFF2-40B4-BE49-F238E27FC236}">
                <a16:creationId xmlns:a16="http://schemas.microsoft.com/office/drawing/2014/main" id="{89005B5C-DF75-0F4F-A3E2-0E6C8DFB4376}"/>
              </a:ext>
            </a:extLst>
          </p:cNvPr>
          <p:cNvPicPr>
            <a:picLocks noChangeAspect="1"/>
          </p:cNvPicPr>
          <p:nvPr/>
        </p:nvPicPr>
        <p:blipFill>
          <a:blip r:embed="rId4"/>
          <a:stretch>
            <a:fillRect/>
          </a:stretch>
        </p:blipFill>
        <p:spPr>
          <a:xfrm>
            <a:off x="6400954" y="236587"/>
            <a:ext cx="2431346" cy="134844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225"/>
          <p:cNvSpPr/>
          <p:nvPr/>
        </p:nvSpPr>
        <p:spPr>
          <a:xfrm>
            <a:off x="47397" y="3082730"/>
            <a:ext cx="9096603" cy="526555"/>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p>
            <a:pPr algn="ctr" defTabSz="321457">
              <a:defRPr sz="1800"/>
            </a:pPr>
            <a:r>
              <a:rPr lang="en-US" sz="2953" b="1" kern="0" dirty="0">
                <a:solidFill>
                  <a:prstClr val="black"/>
                </a:solidFill>
                <a:latin typeface="Calibri Light"/>
                <a:sym typeface="Chalkboard"/>
              </a:rPr>
              <a:t>90</a:t>
            </a:r>
            <a:r>
              <a:rPr sz="2953" b="1" kern="0" dirty="0">
                <a:solidFill>
                  <a:prstClr val="black"/>
                </a:solidFill>
                <a:latin typeface="Calibri Light"/>
                <a:sym typeface="Chalkboard"/>
              </a:rPr>
              <a:t>% of adult smokers started before 18</a:t>
            </a: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3286" r="-1"/>
          <a:stretch/>
        </p:blipFill>
        <p:spPr>
          <a:xfrm>
            <a:off x="5033162" y="387398"/>
            <a:ext cx="3289307" cy="2528849"/>
          </a:xfrm>
          <a:prstGeom prst="rect">
            <a:avLst/>
          </a:prstGeom>
          <a:ln>
            <a:noFill/>
          </a:ln>
          <a:effectLst>
            <a:outerShdw blurRad="190500" algn="tl" rotWithShape="0">
              <a:srgbClr val="000000">
                <a:alpha val="70000"/>
              </a:srgbClr>
            </a:outerShdw>
          </a:effectLst>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6229"/>
          <a:stretch/>
        </p:blipFill>
        <p:spPr>
          <a:xfrm>
            <a:off x="927948" y="394594"/>
            <a:ext cx="3543185" cy="2514455"/>
          </a:xfrm>
          <a:prstGeom prst="rect">
            <a:avLst/>
          </a:prstGeom>
          <a:ln>
            <a:noFill/>
          </a:ln>
          <a:effectLst>
            <a:outerShdw blurRad="190500" algn="tl" rotWithShape="0">
              <a:srgbClr val="000000">
                <a:alpha val="70000"/>
              </a:srgbClr>
            </a:outerShdw>
          </a:effectLst>
        </p:spPr>
      </p:pic>
      <p:sp>
        <p:nvSpPr>
          <p:cNvPr id="2" name="Shape 224"/>
          <p:cNvSpPr/>
          <p:nvPr/>
        </p:nvSpPr>
        <p:spPr>
          <a:xfrm>
            <a:off x="381675" y="285476"/>
            <a:ext cx="8421917" cy="2668872"/>
          </a:xfrm>
          <a:prstGeom prst="rect">
            <a:avLst/>
          </a:prstGeom>
          <a:solidFill>
            <a:schemeClr val="bg1">
              <a:lumMod val="95000"/>
              <a:alpha val="39000"/>
            </a:schemeClr>
          </a:solidFill>
          <a:ln w="12700">
            <a:miter lim="400000"/>
          </a:ln>
          <a:effectLst>
            <a:outerShdw blurRad="50800" dist="38100" dir="5400000" algn="t" rotWithShape="0">
              <a:prstClr val="black">
                <a:alpha val="58000"/>
              </a:prstClr>
            </a:outerShdw>
          </a:effectLst>
          <a:extLst>
            <a:ext uri="{C572A759-6A51-4108-AA02-DFA0A04FC94B}">
              <ma14:wrappingTextBoxFlag xmlns="" xmlns:ma14="http://schemas.microsoft.com/office/mac/drawingml/2011/main" val="1"/>
            </a:ext>
          </a:extLst>
        </p:spPr>
        <p:txBody>
          <a:bodyPr wrap="square" lIns="35719" tIns="35719" rIns="35719" bIns="35719" anchor="ctr">
            <a:spAutoFit/>
          </a:bodyPr>
          <a:lstStyle>
            <a:lvl1pPr algn="ctr">
              <a:defRPr sz="14400">
                <a:solidFill>
                  <a:srgbClr val="941100"/>
                </a:solidFill>
                <a:latin typeface="+mj-lt"/>
                <a:ea typeface="+mj-ea"/>
                <a:cs typeface="+mj-cs"/>
                <a:sym typeface="Chalkboard"/>
              </a:defRPr>
            </a:lvl1pPr>
          </a:lstStyle>
          <a:p>
            <a:pPr defTabSz="321457">
              <a:defRPr sz="1800">
                <a:solidFill>
                  <a:srgbClr val="000000"/>
                </a:solidFill>
              </a:defRPr>
            </a:pPr>
            <a:r>
              <a:rPr lang="en-US" sz="8437" b="1" kern="0">
                <a:solidFill>
                  <a:srgbClr val="000000"/>
                </a:solidFill>
                <a:latin typeface="Calibri Light"/>
              </a:rPr>
              <a:t>YOUNG PEOPLE </a:t>
            </a:r>
          </a:p>
          <a:p>
            <a:pPr defTabSz="321457">
              <a:defRPr sz="1800">
                <a:solidFill>
                  <a:srgbClr val="000000"/>
                </a:solidFill>
              </a:defRPr>
            </a:pPr>
            <a:r>
              <a:rPr lang="en-US" sz="8437" b="1" kern="0">
                <a:solidFill>
                  <a:srgbClr val="000000"/>
                </a:solidFill>
                <a:latin typeface="Calibri Light"/>
              </a:rPr>
              <a:t>YOUR AGE</a:t>
            </a:r>
            <a:endParaRPr sz="8437" b="1" kern="0">
              <a:solidFill>
                <a:srgbClr val="000000"/>
              </a:solidFill>
              <a:latin typeface="Calibri Light"/>
            </a:endParaRPr>
          </a:p>
        </p:txBody>
      </p:sp>
      <p:pic>
        <p:nvPicPr>
          <p:cNvPr id="4" name="Picture 3">
            <a:extLst>
              <a:ext uri="{FF2B5EF4-FFF2-40B4-BE49-F238E27FC236}">
                <a16:creationId xmlns:a16="http://schemas.microsoft.com/office/drawing/2014/main" id="{AD348FBB-CCDE-0548-B883-3D4FDA3BAFFD}"/>
              </a:ext>
            </a:extLst>
          </p:cNvPr>
          <p:cNvPicPr>
            <a:picLocks noChangeAspect="1"/>
          </p:cNvPicPr>
          <p:nvPr/>
        </p:nvPicPr>
        <p:blipFill rotWithShape="1">
          <a:blip r:embed="rId5"/>
          <a:srcRect t="4270" b="47994"/>
          <a:stretch/>
        </p:blipFill>
        <p:spPr>
          <a:xfrm>
            <a:off x="381675" y="3737233"/>
            <a:ext cx="8426119" cy="2678906"/>
          </a:xfrm>
          <a:prstGeom prst="rect">
            <a:avLst/>
          </a:prstGeom>
        </p:spPr>
      </p:pic>
      <p:sp>
        <p:nvSpPr>
          <p:cNvPr id="8" name="TextBox 7">
            <a:extLst>
              <a:ext uri="{FF2B5EF4-FFF2-40B4-BE49-F238E27FC236}">
                <a16:creationId xmlns:a16="http://schemas.microsoft.com/office/drawing/2014/main" id="{CCE9ED44-075A-A84C-85DB-B13CB5FC77EB}"/>
              </a:ext>
            </a:extLst>
          </p:cNvPr>
          <p:cNvSpPr txBox="1"/>
          <p:nvPr/>
        </p:nvSpPr>
        <p:spPr>
          <a:xfrm>
            <a:off x="0" y="6468471"/>
            <a:ext cx="9144000" cy="416909"/>
          </a:xfrm>
          <a:prstGeom prst="rect">
            <a:avLst/>
          </a:prstGeom>
          <a:noFill/>
        </p:spPr>
        <p:txBody>
          <a:bodyPr wrap="square" rtlCol="0">
            <a:spAutoFit/>
          </a:bodyPr>
          <a:lstStyle/>
          <a:p>
            <a:pPr algn="ctr" defTabSz="321457"/>
            <a:r>
              <a:rPr lang="en-US" sz="2109" b="1" kern="0" dirty="0">
                <a:solidFill>
                  <a:srgbClr val="903020"/>
                </a:solidFill>
                <a:latin typeface="Calibri"/>
                <a:sym typeface="Helvetica"/>
              </a:rPr>
              <a:t>tobaccopreventiontoolkit.stanford.edu</a:t>
            </a:r>
          </a:p>
        </p:txBody>
      </p:sp>
    </p:spTree>
    <p:extLst>
      <p:ext uri="{BB962C8B-B14F-4D97-AF65-F5344CB8AC3E}">
        <p14:creationId xmlns:p14="http://schemas.microsoft.com/office/powerpoint/2010/main" val="87792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p:stCondLst>
                              <p:cond delay="1000"/>
                            </p:stCondLst>
                            <p:childTnLst>
                              <p:par>
                                <p:cTn id="9" presetID="2" presetClass="entr" presetSubtype="1" fill="hold" grpId="0" nodeType="afterEffect">
                                  <p:stCondLst>
                                    <p:cond delay="0"/>
                                  </p:stCondLst>
                                  <p:iterate type="lt">
                                    <p:tmAbs val="0"/>
                                  </p:iterate>
                                  <p:childTnLst>
                                    <p:set>
                                      <p:cBhvr>
                                        <p:cTn id="10" fill="hold"/>
                                        <p:tgtEl>
                                          <p:spTgt spid="3"/>
                                        </p:tgtEl>
                                        <p:attrNameLst>
                                          <p:attrName>style.visibility</p:attrName>
                                        </p:attrNameLst>
                                      </p:cBhvr>
                                      <p:to>
                                        <p:strVal val="visible"/>
                                      </p:to>
                                    </p:se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dvAuto="0"/>
      <p:bldP spid="2" grpId="0"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building, blurry&#10;&#10;Description automatically generated">
            <a:extLst>
              <a:ext uri="{FF2B5EF4-FFF2-40B4-BE49-F238E27FC236}">
                <a16:creationId xmlns:a16="http://schemas.microsoft.com/office/drawing/2014/main" id="{4A709F65-083A-F24E-8918-E3624479D829}"/>
              </a:ext>
            </a:extLst>
          </p:cNvPr>
          <p:cNvPicPr>
            <a:picLocks noChangeAspect="1"/>
          </p:cNvPicPr>
          <p:nvPr/>
        </p:nvPicPr>
        <p:blipFill rotWithShape="1">
          <a:blip r:embed="rId3"/>
          <a:srcRect r="15843" b="10892"/>
          <a:stretch/>
        </p:blipFill>
        <p:spPr>
          <a:xfrm>
            <a:off x="0" y="1411955"/>
            <a:ext cx="9144000" cy="5446045"/>
          </a:xfrm>
          <a:prstGeom prst="rect">
            <a:avLst/>
          </a:prstGeom>
        </p:spPr>
      </p:pic>
      <p:sp>
        <p:nvSpPr>
          <p:cNvPr id="10" name="TextBox 9"/>
          <p:cNvSpPr txBox="1"/>
          <p:nvPr/>
        </p:nvSpPr>
        <p:spPr>
          <a:xfrm>
            <a:off x="474522" y="2297921"/>
            <a:ext cx="7412746" cy="1131079"/>
          </a:xfrm>
          <a:prstGeom prst="rect">
            <a:avLst/>
          </a:prstGeom>
          <a:solidFill>
            <a:schemeClr val="bg1">
              <a:alpha val="57000"/>
            </a:schemeClr>
          </a:solidFill>
          <a:ln w="31750" cmpd="thickThin">
            <a:solidFill>
              <a:srgbClr val="002060"/>
            </a:solidFill>
            <a:bevel/>
          </a:ln>
          <a:effectLst>
            <a:outerShdw blurRad="152400" dist="279400" dir="5400000" sx="67000" sy="67000" rotWithShape="0">
              <a:prstClr val="black">
                <a:alpha val="29000"/>
              </a:prstClr>
            </a:outerShdw>
          </a:effectLst>
        </p:spPr>
        <p:txBody>
          <a:bodyPr wrap="square" rtlCol="0">
            <a:spAutoFit/>
          </a:bodyPr>
          <a:lstStyle/>
          <a:p>
            <a:pPr defTabSz="685800"/>
            <a:r>
              <a:rPr lang="en-US" b="1" i="1" dirty="0">
                <a:solidFill>
                  <a:srgbClr val="660800"/>
                </a:solidFill>
                <a:latin typeface="Lucida Sans Typewriter Oblique" charset="0"/>
                <a:ea typeface="Lucida Sans Typewriter Oblique" charset="0"/>
                <a:cs typeface="Lucida Sans Typewriter Oblique" charset="0"/>
              </a:rPr>
              <a:t>“Today's teen-ager is tomorrow's potential regular customer and the overwhelming majority of smokers first begin to smoke while in their teens. . .”</a:t>
            </a:r>
          </a:p>
          <a:p>
            <a:pPr algn="r" defTabSz="685800"/>
            <a:r>
              <a:rPr lang="en-US" sz="1350" b="1" i="1" dirty="0">
                <a:solidFill>
                  <a:srgbClr val="000000"/>
                </a:solidFill>
                <a:latin typeface="Lucida Sans Typewriter Oblique" charset="0"/>
                <a:ea typeface="Lucida Sans Typewriter Oblique" charset="0"/>
                <a:cs typeface="Lucida Sans Typewriter Oblique" charset="0"/>
              </a:rPr>
              <a:t>		-March 31, 1981 Philip Morris Report (1)</a:t>
            </a:r>
          </a:p>
        </p:txBody>
      </p:sp>
      <p:sp>
        <p:nvSpPr>
          <p:cNvPr id="11" name="TextBox 10"/>
          <p:cNvSpPr txBox="1"/>
          <p:nvPr/>
        </p:nvSpPr>
        <p:spPr>
          <a:xfrm>
            <a:off x="1421006" y="4486907"/>
            <a:ext cx="7412747" cy="1408078"/>
          </a:xfrm>
          <a:prstGeom prst="rect">
            <a:avLst/>
          </a:prstGeom>
          <a:solidFill>
            <a:schemeClr val="bg1">
              <a:alpha val="57000"/>
            </a:schemeClr>
          </a:solidFill>
          <a:ln w="31750" cmpd="thickThin">
            <a:solidFill>
              <a:srgbClr val="002060"/>
            </a:solidFill>
            <a:bevel/>
          </a:ln>
          <a:effectLst>
            <a:outerShdw blurRad="152400" dist="279400" dir="5400000" sx="67000" sy="67000" rotWithShape="0">
              <a:prstClr val="black">
                <a:alpha val="29000"/>
              </a:prstClr>
            </a:outerShdw>
          </a:effectLst>
        </p:spPr>
        <p:txBody>
          <a:bodyPr wrap="square" rtlCol="0">
            <a:spAutoFit/>
          </a:bodyPr>
          <a:lstStyle/>
          <a:p>
            <a:pPr defTabSz="685800"/>
            <a:r>
              <a:rPr lang="en-US" b="1" i="1" dirty="0">
                <a:solidFill>
                  <a:srgbClr val="660800"/>
                </a:solidFill>
                <a:latin typeface="Lucida Sans Typewriter Oblique" charset="0"/>
                <a:ea typeface="Lucida Sans Typewriter Oblique" charset="0"/>
                <a:cs typeface="Lucida Sans Typewriter Oblique" charset="0"/>
              </a:rPr>
              <a:t>“At least a part of the success of Marlboro Red during its most rapid growth period was because it became the brand of choice among teenagers who then stuck with it as they grew older. " </a:t>
            </a:r>
          </a:p>
          <a:p>
            <a:pPr algn="r" defTabSz="685800"/>
            <a:r>
              <a:rPr lang="en-US" sz="1350" b="1" i="1" dirty="0">
                <a:solidFill>
                  <a:srgbClr val="000000"/>
                </a:solidFill>
                <a:latin typeface="Lucida Sans Typewriter Oblique" charset="0"/>
                <a:ea typeface="Lucida Sans Typewriter Oblique" charset="0"/>
                <a:cs typeface="Lucida Sans Typewriter Oblique" charset="0"/>
              </a:rPr>
              <a:t>-March 31, 1981 Philip Morris Report (2)</a:t>
            </a:r>
          </a:p>
        </p:txBody>
      </p:sp>
      <p:sp>
        <p:nvSpPr>
          <p:cNvPr id="12" name="Shape 63">
            <a:extLst>
              <a:ext uri="{FF2B5EF4-FFF2-40B4-BE49-F238E27FC236}">
                <a16:creationId xmlns:a16="http://schemas.microsoft.com/office/drawing/2014/main" id="{1C8D24B2-BAF3-A749-822F-6A595B97BE50}"/>
              </a:ext>
            </a:extLst>
          </p:cNvPr>
          <p:cNvSpPr/>
          <p:nvPr/>
        </p:nvSpPr>
        <p:spPr>
          <a:xfrm>
            <a:off x="0" y="953271"/>
            <a:ext cx="9144000" cy="420873"/>
          </a:xfrm>
          <a:prstGeom prst="rect">
            <a:avLst/>
          </a:prstGeom>
          <a:solidFill>
            <a:srgbClr val="660000"/>
          </a:solidFill>
          <a:ln w="9525" cap="flat" cmpd="sng">
            <a:solidFill>
              <a:schemeClr val="dk2"/>
            </a:solidFill>
            <a:prstDash val="solid"/>
            <a:round/>
            <a:headEnd type="none" w="med" len="med"/>
            <a:tailEnd type="none" w="med" len="med"/>
          </a:ln>
        </p:spPr>
        <p:txBody>
          <a:bodyPr lIns="64283" tIns="64283" rIns="64283" bIns="64283" anchor="ctr" anchorCtr="0">
            <a:noAutofit/>
          </a:bodyPr>
          <a:lstStyle/>
          <a:p>
            <a:pPr marL="0" marR="0" lvl="0" indent="0" algn="l" defTabSz="321457" rtl="0" eaLnBrk="1" fontAlgn="auto" latinLnBrk="0" hangingPunct="1">
              <a:lnSpc>
                <a:spcPct val="100000"/>
              </a:lnSpc>
              <a:spcBef>
                <a:spcPts val="0"/>
              </a:spcBef>
              <a:spcAft>
                <a:spcPts val="0"/>
              </a:spcAft>
              <a:buClrTx/>
              <a:buSzTx/>
              <a:buFontTx/>
              <a:buNone/>
              <a:tabLst/>
              <a:defRPr/>
            </a:pPr>
            <a:endParaRPr kumimoji="0" sz="844" b="0" i="0" u="none" strike="noStrike" kern="0" cap="none" spc="0" normalizeH="0" baseline="0" noProof="0">
              <a:ln>
                <a:noFill/>
              </a:ln>
              <a:solidFill>
                <a:sysClr val="windowText" lastClr="000000"/>
              </a:solidFill>
              <a:effectLst/>
              <a:uLnTx/>
              <a:uFillTx/>
              <a:latin typeface="Calibri"/>
              <a:ea typeface="+mn-ea"/>
              <a:cs typeface="+mn-cs"/>
              <a:sym typeface="Helvetica"/>
            </a:endParaRPr>
          </a:p>
        </p:txBody>
      </p:sp>
      <p:sp>
        <p:nvSpPr>
          <p:cNvPr id="13" name="TextBox 12">
            <a:extLst>
              <a:ext uri="{FF2B5EF4-FFF2-40B4-BE49-F238E27FC236}">
                <a16:creationId xmlns:a16="http://schemas.microsoft.com/office/drawing/2014/main" id="{A1958189-36B2-2849-BBE8-D892E96EF2E3}"/>
              </a:ext>
            </a:extLst>
          </p:cNvPr>
          <p:cNvSpPr txBox="1"/>
          <p:nvPr/>
        </p:nvSpPr>
        <p:spPr>
          <a:xfrm>
            <a:off x="2375297" y="995799"/>
            <a:ext cx="4393406" cy="373628"/>
          </a:xfrm>
          <a:prstGeom prst="rect">
            <a:avLst/>
          </a:prstGeom>
          <a:noFill/>
        </p:spPr>
        <p:txBody>
          <a:bodyPr wrap="square" rtlCol="0">
            <a:spAutoFit/>
          </a:bodyPr>
          <a:lstStyle/>
          <a:p>
            <a:pPr algn="ctr" defTabSz="321457">
              <a:defRPr/>
            </a:pPr>
            <a:r>
              <a:rPr lang="en-US" sz="1828" kern="0" dirty="0">
                <a:solidFill>
                  <a:prstClr val="white">
                    <a:lumMod val="85000"/>
                  </a:prstClr>
                </a:solidFill>
                <a:latin typeface="Calibri"/>
                <a:sym typeface="Helvetica"/>
              </a:rPr>
              <a:t>tobaccopreventiontoolkit.stanford.edu</a:t>
            </a:r>
          </a:p>
        </p:txBody>
      </p:sp>
      <p:sp>
        <p:nvSpPr>
          <p:cNvPr id="14" name="Shape 228">
            <a:extLst>
              <a:ext uri="{FF2B5EF4-FFF2-40B4-BE49-F238E27FC236}">
                <a16:creationId xmlns:a16="http://schemas.microsoft.com/office/drawing/2014/main" id="{1EE69A45-C948-5A45-AAD7-08B0A13E481C}"/>
              </a:ext>
            </a:extLst>
          </p:cNvPr>
          <p:cNvSpPr/>
          <p:nvPr/>
        </p:nvSpPr>
        <p:spPr>
          <a:xfrm>
            <a:off x="151804" y="109918"/>
            <a:ext cx="8840391" cy="749244"/>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lvl1pPr algn="ctr">
              <a:defRPr sz="4200">
                <a:solidFill>
                  <a:srgbClr val="FFFFFF"/>
                </a:solidFill>
                <a:latin typeface="+mj-lt"/>
                <a:ea typeface="+mj-ea"/>
                <a:cs typeface="+mj-cs"/>
                <a:sym typeface="Chalkboard"/>
              </a:defRPr>
            </a:lvl1pPr>
          </a:lstStyle>
          <a:p>
            <a:pPr defTabSz="321457">
              <a:defRPr sz="1800">
                <a:solidFill>
                  <a:srgbClr val="000000"/>
                </a:solidFill>
              </a:defRPr>
            </a:pPr>
            <a:r>
              <a:rPr lang="en-US" sz="4400" b="1" kern="0" dirty="0">
                <a:solidFill>
                  <a:prstClr val="black"/>
                </a:solidFill>
                <a:latin typeface="Arial" charset="0"/>
                <a:ea typeface="Arial" charset="0"/>
                <a:cs typeface="Arial" charset="0"/>
              </a:rPr>
              <a:t>Behind the Scenes</a:t>
            </a:r>
            <a:endParaRPr sz="4400" b="1" kern="0" dirty="0">
              <a:solidFill>
                <a:prstClr val="black"/>
              </a:solidFill>
              <a:latin typeface="Arial" charset="0"/>
              <a:ea typeface="Arial" charset="0"/>
              <a:cs typeface="Arial" charset="0"/>
            </a:endParaRPr>
          </a:p>
        </p:txBody>
      </p:sp>
    </p:spTree>
    <p:extLst>
      <p:ext uri="{BB962C8B-B14F-4D97-AF65-F5344CB8AC3E}">
        <p14:creationId xmlns:p14="http://schemas.microsoft.com/office/powerpoint/2010/main" val="1362237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2000" fill="hold"/>
                                        <p:tgtEl>
                                          <p:spTgt spid="10"/>
                                        </p:tgtEl>
                                        <p:attrNameLst>
                                          <p:attrName>ppt_w</p:attrName>
                                        </p:attrNameLst>
                                      </p:cBhvr>
                                      <p:tavLst>
                                        <p:tav tm="0">
                                          <p:val>
                                            <p:fltVal val="0"/>
                                          </p:val>
                                        </p:tav>
                                        <p:tav tm="100000">
                                          <p:val>
                                            <p:strVal val="#ppt_w"/>
                                          </p:val>
                                        </p:tav>
                                      </p:tavLst>
                                    </p:anim>
                                    <p:anim calcmode="lin" valueType="num">
                                      <p:cBhvr>
                                        <p:cTn id="8" dur="2000" fill="hold"/>
                                        <p:tgtEl>
                                          <p:spTgt spid="10"/>
                                        </p:tgtEl>
                                        <p:attrNameLst>
                                          <p:attrName>ppt_h</p:attrName>
                                        </p:attrNameLst>
                                      </p:cBhvr>
                                      <p:tavLst>
                                        <p:tav tm="0">
                                          <p:val>
                                            <p:fltVal val="0"/>
                                          </p:val>
                                        </p:tav>
                                        <p:tav tm="100000">
                                          <p:val>
                                            <p:strVal val="#ppt_h"/>
                                          </p:val>
                                        </p:tav>
                                      </p:tavLst>
                                    </p:anim>
                                    <p:animEffect transition="in" filter="fade">
                                      <p:cBhvr>
                                        <p:cTn id="9" dur="2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2000" fill="hold"/>
                                        <p:tgtEl>
                                          <p:spTgt spid="11"/>
                                        </p:tgtEl>
                                        <p:attrNameLst>
                                          <p:attrName>ppt_w</p:attrName>
                                        </p:attrNameLst>
                                      </p:cBhvr>
                                      <p:tavLst>
                                        <p:tav tm="0">
                                          <p:val>
                                            <p:fltVal val="0"/>
                                          </p:val>
                                        </p:tav>
                                        <p:tav tm="100000">
                                          <p:val>
                                            <p:strVal val="#ppt_w"/>
                                          </p:val>
                                        </p:tav>
                                      </p:tavLst>
                                    </p:anim>
                                    <p:anim calcmode="lin" valueType="num">
                                      <p:cBhvr>
                                        <p:cTn id="15" dur="2000" fill="hold"/>
                                        <p:tgtEl>
                                          <p:spTgt spid="11"/>
                                        </p:tgtEl>
                                        <p:attrNameLst>
                                          <p:attrName>ppt_h</p:attrName>
                                        </p:attrNameLst>
                                      </p:cBhvr>
                                      <p:tavLst>
                                        <p:tav tm="0">
                                          <p:val>
                                            <p:fltVal val="0"/>
                                          </p:val>
                                        </p:tav>
                                        <p:tav tm="100000">
                                          <p:val>
                                            <p:strVal val="#ppt_h"/>
                                          </p:val>
                                        </p:tav>
                                      </p:tavLst>
                                    </p:anim>
                                    <p:animEffect transition="in" filter="fade">
                                      <p:cBhvr>
                                        <p:cTn id="16"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building, blurry&#10;&#10;Description automatically generated">
            <a:extLst>
              <a:ext uri="{FF2B5EF4-FFF2-40B4-BE49-F238E27FC236}">
                <a16:creationId xmlns:a16="http://schemas.microsoft.com/office/drawing/2014/main" id="{BD4D66AC-C923-694C-BC48-745C85DBA86A}"/>
              </a:ext>
            </a:extLst>
          </p:cNvPr>
          <p:cNvPicPr>
            <a:picLocks noChangeAspect="1"/>
          </p:cNvPicPr>
          <p:nvPr/>
        </p:nvPicPr>
        <p:blipFill rotWithShape="1">
          <a:blip r:embed="rId3"/>
          <a:srcRect r="15843" b="10892"/>
          <a:stretch/>
        </p:blipFill>
        <p:spPr>
          <a:xfrm>
            <a:off x="0" y="1411955"/>
            <a:ext cx="9144000" cy="5446045"/>
          </a:xfrm>
          <a:prstGeom prst="rect">
            <a:avLst/>
          </a:prstGeom>
        </p:spPr>
      </p:pic>
      <p:sp>
        <p:nvSpPr>
          <p:cNvPr id="12" name="TextBox 11"/>
          <p:cNvSpPr txBox="1"/>
          <p:nvPr/>
        </p:nvSpPr>
        <p:spPr>
          <a:xfrm>
            <a:off x="516020" y="2137774"/>
            <a:ext cx="7213601" cy="1131079"/>
          </a:xfrm>
          <a:prstGeom prst="rect">
            <a:avLst/>
          </a:prstGeom>
          <a:solidFill>
            <a:schemeClr val="bg1">
              <a:alpha val="57000"/>
            </a:schemeClr>
          </a:solidFill>
          <a:ln w="31750" cmpd="thickThin">
            <a:solidFill>
              <a:srgbClr val="002060"/>
            </a:solidFill>
            <a:bevel/>
          </a:ln>
          <a:effectLst>
            <a:outerShdw blurRad="152400" dist="279400" dir="5400000" sx="67000" sy="67000" rotWithShape="0">
              <a:prstClr val="black">
                <a:alpha val="29000"/>
              </a:prstClr>
            </a:outerShdw>
          </a:effectLst>
        </p:spPr>
        <p:txBody>
          <a:bodyPr wrap="square" rtlCol="0">
            <a:spAutoFit/>
          </a:bodyPr>
          <a:lstStyle/>
          <a:p>
            <a:pPr defTabSz="685800"/>
            <a:r>
              <a:rPr lang="en-US" b="1" i="1" dirty="0">
                <a:solidFill>
                  <a:srgbClr val="660800"/>
                </a:solidFill>
                <a:latin typeface="Lucida Sans Typewriter Oblique" charset="0"/>
                <a:ea typeface="Lucida Sans Typewriter Oblique" charset="0"/>
                <a:cs typeface="Lucida Sans Typewriter Oblique" charset="0"/>
              </a:rPr>
              <a:t>“The ability to attract new smokers and develop them into a young adult franchise is key to brand development.” </a:t>
            </a:r>
          </a:p>
          <a:p>
            <a:pPr algn="r" defTabSz="685800"/>
            <a:r>
              <a:rPr lang="en-US" sz="1350" b="1" i="1" dirty="0">
                <a:solidFill>
                  <a:srgbClr val="000000"/>
                </a:solidFill>
                <a:latin typeface="Lucida Sans Typewriter Oblique" charset="0"/>
                <a:ea typeface="Lucida Sans Typewriter Oblique" charset="0"/>
                <a:cs typeface="Lucida Sans Typewriter Oblique" charset="0"/>
              </a:rPr>
              <a:t>-1999 Philip Morris Report (3)</a:t>
            </a:r>
          </a:p>
        </p:txBody>
      </p:sp>
      <p:sp>
        <p:nvSpPr>
          <p:cNvPr id="13" name="TextBox 12"/>
          <p:cNvSpPr txBox="1"/>
          <p:nvPr/>
        </p:nvSpPr>
        <p:spPr>
          <a:xfrm>
            <a:off x="1542715" y="4364951"/>
            <a:ext cx="7213601" cy="1408078"/>
          </a:xfrm>
          <a:prstGeom prst="rect">
            <a:avLst/>
          </a:prstGeom>
          <a:solidFill>
            <a:schemeClr val="bg1">
              <a:alpha val="57000"/>
            </a:schemeClr>
          </a:solidFill>
          <a:ln w="31750" cmpd="thickThin">
            <a:solidFill>
              <a:srgbClr val="002060"/>
            </a:solidFill>
            <a:bevel/>
          </a:ln>
          <a:effectLst>
            <a:outerShdw blurRad="152400" dist="279400" dir="5400000" sx="67000" sy="67000" rotWithShape="0">
              <a:prstClr val="black">
                <a:alpha val="29000"/>
              </a:prstClr>
            </a:outerShdw>
          </a:effectLst>
        </p:spPr>
        <p:txBody>
          <a:bodyPr wrap="square" rtlCol="0">
            <a:spAutoFit/>
          </a:bodyPr>
          <a:lstStyle/>
          <a:p>
            <a:pPr defTabSz="685800"/>
            <a:r>
              <a:rPr lang="en-US" b="1" i="1" dirty="0">
                <a:solidFill>
                  <a:srgbClr val="660800"/>
                </a:solidFill>
                <a:latin typeface="Lucida Sans Typewriter Oblique" charset="0"/>
                <a:ea typeface="Lucida Sans Typewriter Oblique" charset="0"/>
                <a:cs typeface="Lucida Sans Typewriter Oblique" charset="0"/>
              </a:rPr>
              <a:t>“They represent tomorrow's cigarette business. . . As this 14-24 age group matures, they will account for a key share of the total cigarette volume -- for at least the next 25 years.”</a:t>
            </a:r>
          </a:p>
          <a:p>
            <a:pPr algn="r" defTabSz="685800"/>
            <a:r>
              <a:rPr lang="en-US" sz="1350" b="1" i="1" dirty="0">
                <a:solidFill>
                  <a:srgbClr val="000000"/>
                </a:solidFill>
                <a:latin typeface="Lucida Sans Typewriter Oblique" charset="0"/>
                <a:ea typeface="Lucida Sans Typewriter Oblique" charset="0"/>
                <a:cs typeface="Lucida Sans Typewriter Oblique" charset="0"/>
              </a:rPr>
              <a:t>-September 30, 1974 R.J. Reynolds Tobacco Co (4)</a:t>
            </a:r>
          </a:p>
        </p:txBody>
      </p:sp>
      <p:sp>
        <p:nvSpPr>
          <p:cNvPr id="10" name="Shape 63">
            <a:extLst>
              <a:ext uri="{FF2B5EF4-FFF2-40B4-BE49-F238E27FC236}">
                <a16:creationId xmlns:a16="http://schemas.microsoft.com/office/drawing/2014/main" id="{C7BD4E02-907B-6C4F-BBFA-230ED53E0439}"/>
              </a:ext>
            </a:extLst>
          </p:cNvPr>
          <p:cNvSpPr/>
          <p:nvPr/>
        </p:nvSpPr>
        <p:spPr>
          <a:xfrm>
            <a:off x="0" y="953271"/>
            <a:ext cx="9144000" cy="420873"/>
          </a:xfrm>
          <a:prstGeom prst="rect">
            <a:avLst/>
          </a:prstGeom>
          <a:solidFill>
            <a:srgbClr val="660000"/>
          </a:solidFill>
          <a:ln w="9525" cap="flat" cmpd="sng">
            <a:solidFill>
              <a:schemeClr val="dk2"/>
            </a:solidFill>
            <a:prstDash val="solid"/>
            <a:round/>
            <a:headEnd type="none" w="med" len="med"/>
            <a:tailEnd type="none" w="med" len="med"/>
          </a:ln>
        </p:spPr>
        <p:txBody>
          <a:bodyPr lIns="64283" tIns="64283" rIns="64283" bIns="64283" anchor="ctr" anchorCtr="0">
            <a:noAutofit/>
          </a:bodyPr>
          <a:lstStyle/>
          <a:p>
            <a:pPr marL="0" marR="0" lvl="0" indent="0" algn="l" defTabSz="321457" rtl="0" eaLnBrk="1" fontAlgn="auto" latinLnBrk="0" hangingPunct="1">
              <a:lnSpc>
                <a:spcPct val="100000"/>
              </a:lnSpc>
              <a:spcBef>
                <a:spcPts val="0"/>
              </a:spcBef>
              <a:spcAft>
                <a:spcPts val="0"/>
              </a:spcAft>
              <a:buClrTx/>
              <a:buSzTx/>
              <a:buFontTx/>
              <a:buNone/>
              <a:tabLst/>
              <a:defRPr/>
            </a:pPr>
            <a:endParaRPr kumimoji="0" sz="844" b="0" i="0" u="none" strike="noStrike" kern="0" cap="none" spc="0" normalizeH="0" baseline="0" noProof="0">
              <a:ln>
                <a:noFill/>
              </a:ln>
              <a:solidFill>
                <a:sysClr val="windowText" lastClr="000000"/>
              </a:solidFill>
              <a:effectLst/>
              <a:uLnTx/>
              <a:uFillTx/>
              <a:latin typeface="Calibri"/>
              <a:ea typeface="+mn-ea"/>
              <a:cs typeface="+mn-cs"/>
              <a:sym typeface="Helvetica"/>
            </a:endParaRPr>
          </a:p>
        </p:txBody>
      </p:sp>
      <p:sp>
        <p:nvSpPr>
          <p:cNvPr id="11" name="TextBox 10">
            <a:extLst>
              <a:ext uri="{FF2B5EF4-FFF2-40B4-BE49-F238E27FC236}">
                <a16:creationId xmlns:a16="http://schemas.microsoft.com/office/drawing/2014/main" id="{550809C7-FDFC-2447-A470-CACF6AF22C7F}"/>
              </a:ext>
            </a:extLst>
          </p:cNvPr>
          <p:cNvSpPr txBox="1"/>
          <p:nvPr/>
        </p:nvSpPr>
        <p:spPr>
          <a:xfrm>
            <a:off x="2375297" y="995799"/>
            <a:ext cx="4393406" cy="373628"/>
          </a:xfrm>
          <a:prstGeom prst="rect">
            <a:avLst/>
          </a:prstGeom>
          <a:noFill/>
        </p:spPr>
        <p:txBody>
          <a:bodyPr wrap="square" rtlCol="0">
            <a:spAutoFit/>
          </a:bodyPr>
          <a:lstStyle/>
          <a:p>
            <a:pPr algn="ctr" defTabSz="321457">
              <a:defRPr/>
            </a:pPr>
            <a:r>
              <a:rPr lang="en-US" sz="1828" kern="0" dirty="0">
                <a:solidFill>
                  <a:prstClr val="white">
                    <a:lumMod val="85000"/>
                  </a:prstClr>
                </a:solidFill>
                <a:latin typeface="Calibri"/>
                <a:sym typeface="Helvetica"/>
              </a:rPr>
              <a:t>tobaccopreventiontoolkit.stanford.edu</a:t>
            </a:r>
          </a:p>
        </p:txBody>
      </p:sp>
      <p:sp>
        <p:nvSpPr>
          <p:cNvPr id="15" name="Shape 228">
            <a:extLst>
              <a:ext uri="{FF2B5EF4-FFF2-40B4-BE49-F238E27FC236}">
                <a16:creationId xmlns:a16="http://schemas.microsoft.com/office/drawing/2014/main" id="{8EDCFC29-B260-CE47-A673-8092996767E0}"/>
              </a:ext>
            </a:extLst>
          </p:cNvPr>
          <p:cNvSpPr/>
          <p:nvPr/>
        </p:nvSpPr>
        <p:spPr>
          <a:xfrm>
            <a:off x="151804" y="140695"/>
            <a:ext cx="8840391" cy="687689"/>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lvl1pPr algn="ctr">
              <a:defRPr sz="4200">
                <a:solidFill>
                  <a:srgbClr val="FFFFFF"/>
                </a:solidFill>
                <a:latin typeface="+mj-lt"/>
                <a:ea typeface="+mj-ea"/>
                <a:cs typeface="+mj-cs"/>
                <a:sym typeface="Chalkboard"/>
              </a:defRPr>
            </a:lvl1pPr>
          </a:lstStyle>
          <a:p>
            <a:pPr defTabSz="321457">
              <a:defRPr sz="1800">
                <a:solidFill>
                  <a:srgbClr val="000000"/>
                </a:solidFill>
              </a:defRPr>
            </a:pPr>
            <a:r>
              <a:rPr lang="en-US" sz="4000" b="1" kern="0" dirty="0">
                <a:solidFill>
                  <a:prstClr val="black"/>
                </a:solidFill>
                <a:latin typeface="Arial" charset="0"/>
                <a:ea typeface="Arial" charset="0"/>
                <a:cs typeface="Arial" charset="0"/>
              </a:rPr>
              <a:t>More Quotes from the Industry</a:t>
            </a:r>
            <a:endParaRPr sz="4000" b="1" kern="0" dirty="0">
              <a:solidFill>
                <a:prstClr val="black"/>
              </a:solidFill>
              <a:latin typeface="Arial" charset="0"/>
              <a:ea typeface="Arial" charset="0"/>
              <a:cs typeface="Arial" charset="0"/>
            </a:endParaRPr>
          </a:p>
        </p:txBody>
      </p:sp>
    </p:spTree>
    <p:extLst>
      <p:ext uri="{BB962C8B-B14F-4D97-AF65-F5344CB8AC3E}">
        <p14:creationId xmlns:p14="http://schemas.microsoft.com/office/powerpoint/2010/main" val="1566154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ppt_w</p:attrName>
                                        </p:attrNameLst>
                                      </p:cBhvr>
                                      <p:tavLst>
                                        <p:tav tm="0">
                                          <p:val>
                                            <p:fltVal val="0"/>
                                          </p:val>
                                        </p:tav>
                                        <p:tav tm="100000">
                                          <p:val>
                                            <p:strVal val="#ppt_w"/>
                                          </p:val>
                                        </p:tav>
                                      </p:tavLst>
                                    </p:anim>
                                    <p:anim calcmode="lin" valueType="num">
                                      <p:cBhvr>
                                        <p:cTn id="8" dur="2000" fill="hold"/>
                                        <p:tgtEl>
                                          <p:spTgt spid="12"/>
                                        </p:tgtEl>
                                        <p:attrNameLst>
                                          <p:attrName>ppt_h</p:attrName>
                                        </p:attrNameLst>
                                      </p:cBhvr>
                                      <p:tavLst>
                                        <p:tav tm="0">
                                          <p:val>
                                            <p:fltVal val="0"/>
                                          </p:val>
                                        </p:tav>
                                        <p:tav tm="100000">
                                          <p:val>
                                            <p:strVal val="#ppt_h"/>
                                          </p:val>
                                        </p:tav>
                                      </p:tavLst>
                                    </p:anim>
                                    <p:animEffect transition="in" filter="fade">
                                      <p:cBhvr>
                                        <p:cTn id="9" dur="20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2000" fill="hold"/>
                                        <p:tgtEl>
                                          <p:spTgt spid="13"/>
                                        </p:tgtEl>
                                        <p:attrNameLst>
                                          <p:attrName>ppt_w</p:attrName>
                                        </p:attrNameLst>
                                      </p:cBhvr>
                                      <p:tavLst>
                                        <p:tav tm="0">
                                          <p:val>
                                            <p:fltVal val="0"/>
                                          </p:val>
                                        </p:tav>
                                        <p:tav tm="100000">
                                          <p:val>
                                            <p:strVal val="#ppt_w"/>
                                          </p:val>
                                        </p:tav>
                                      </p:tavLst>
                                    </p:anim>
                                    <p:anim calcmode="lin" valueType="num">
                                      <p:cBhvr>
                                        <p:cTn id="15" dur="2000" fill="hold"/>
                                        <p:tgtEl>
                                          <p:spTgt spid="13"/>
                                        </p:tgtEl>
                                        <p:attrNameLst>
                                          <p:attrName>ppt_h</p:attrName>
                                        </p:attrNameLst>
                                      </p:cBhvr>
                                      <p:tavLst>
                                        <p:tav tm="0">
                                          <p:val>
                                            <p:fltVal val="0"/>
                                          </p:val>
                                        </p:tav>
                                        <p:tav tm="100000">
                                          <p:val>
                                            <p:strVal val="#ppt_h"/>
                                          </p:val>
                                        </p:tav>
                                      </p:tavLst>
                                    </p:anim>
                                    <p:animEffect transition="in" filter="fade">
                                      <p:cBhvr>
                                        <p:cTn id="16"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63">
            <a:extLst>
              <a:ext uri="{FF2B5EF4-FFF2-40B4-BE49-F238E27FC236}">
                <a16:creationId xmlns:a16="http://schemas.microsoft.com/office/drawing/2014/main" id="{37369399-04D5-384F-9840-2D8C86591C8D}"/>
              </a:ext>
            </a:extLst>
          </p:cNvPr>
          <p:cNvSpPr/>
          <p:nvPr/>
        </p:nvSpPr>
        <p:spPr>
          <a:xfrm>
            <a:off x="0" y="1019181"/>
            <a:ext cx="9144000" cy="420873"/>
          </a:xfrm>
          <a:prstGeom prst="rect">
            <a:avLst/>
          </a:prstGeom>
          <a:solidFill>
            <a:srgbClr val="660000"/>
          </a:solidFill>
          <a:ln w="9525" cap="flat" cmpd="sng">
            <a:solidFill>
              <a:schemeClr val="dk2"/>
            </a:solidFill>
            <a:prstDash val="solid"/>
            <a:round/>
            <a:headEnd type="none" w="med" len="med"/>
            <a:tailEnd type="none" w="med" len="med"/>
          </a:ln>
        </p:spPr>
        <p:txBody>
          <a:bodyPr lIns="64283" tIns="64283" rIns="64283" bIns="64283" anchor="ctr" anchorCtr="0">
            <a:noAutofit/>
          </a:bodyPr>
          <a:lstStyle/>
          <a:p>
            <a:pPr marL="0" marR="0" lvl="0" indent="0" algn="l" defTabSz="321440" rtl="0" eaLnBrk="1" fontAlgn="auto" latinLnBrk="0" hangingPunct="1">
              <a:lnSpc>
                <a:spcPct val="100000"/>
              </a:lnSpc>
              <a:spcBef>
                <a:spcPts val="0"/>
              </a:spcBef>
              <a:spcAft>
                <a:spcPts val="0"/>
              </a:spcAft>
              <a:buClrTx/>
              <a:buSzTx/>
              <a:buFontTx/>
              <a:buNone/>
              <a:tabLst/>
              <a:defRPr/>
            </a:pPr>
            <a:endParaRPr kumimoji="0" sz="844" b="0" i="0" u="none" strike="noStrike" kern="0" cap="none" spc="0" normalizeH="0" baseline="0" noProof="0">
              <a:ln>
                <a:noFill/>
              </a:ln>
              <a:solidFill>
                <a:sysClr val="windowText" lastClr="000000"/>
              </a:solidFill>
              <a:effectLst/>
              <a:uLnTx/>
              <a:uFillTx/>
              <a:latin typeface="Calibri"/>
              <a:ea typeface="+mn-ea"/>
              <a:cs typeface="+mn-cs"/>
              <a:sym typeface="Helvetica"/>
            </a:endParaRPr>
          </a:p>
        </p:txBody>
      </p:sp>
      <p:sp>
        <p:nvSpPr>
          <p:cNvPr id="6" name="Shape 228">
            <a:extLst>
              <a:ext uri="{FF2B5EF4-FFF2-40B4-BE49-F238E27FC236}">
                <a16:creationId xmlns:a16="http://schemas.microsoft.com/office/drawing/2014/main" id="{025B10BD-70DC-5044-9B8B-7A34370F1A0B}"/>
              </a:ext>
            </a:extLst>
          </p:cNvPr>
          <p:cNvSpPr/>
          <p:nvPr/>
        </p:nvSpPr>
        <p:spPr>
          <a:xfrm>
            <a:off x="151804" y="233028"/>
            <a:ext cx="8840391" cy="503023"/>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lvl1pPr algn="ctr">
              <a:defRPr sz="4200">
                <a:solidFill>
                  <a:srgbClr val="FFFFFF"/>
                </a:solidFill>
                <a:latin typeface="+mj-lt"/>
                <a:ea typeface="+mj-ea"/>
                <a:cs typeface="+mj-cs"/>
                <a:sym typeface="Chalkboard"/>
              </a:defRPr>
            </a:lvl1pPr>
          </a:lstStyle>
          <a:p>
            <a:pPr defTabSz="321457">
              <a:defRPr sz="1800">
                <a:solidFill>
                  <a:srgbClr val="000000"/>
                </a:solidFill>
              </a:defRPr>
            </a:pPr>
            <a:r>
              <a:rPr lang="en-US" sz="2800" b="1" kern="0" dirty="0">
                <a:solidFill>
                  <a:prstClr val="black"/>
                </a:solidFill>
                <a:latin typeface="Arial" charset="0"/>
                <a:ea typeface="Arial" charset="0"/>
                <a:cs typeface="Arial" charset="0"/>
              </a:rPr>
              <a:t>How are e-cig companies reaching young people?</a:t>
            </a:r>
            <a:endParaRPr sz="2800" b="1" kern="0" dirty="0">
              <a:solidFill>
                <a:prstClr val="black"/>
              </a:solidFill>
              <a:latin typeface="Arial" charset="0"/>
              <a:ea typeface="Arial" charset="0"/>
              <a:cs typeface="Arial" charset="0"/>
            </a:endParaRPr>
          </a:p>
        </p:txBody>
      </p:sp>
      <p:pic>
        <p:nvPicPr>
          <p:cNvPr id="8" name="Picture 7" descr="A picture containing text&#10;&#10;Description automatically generated">
            <a:extLst>
              <a:ext uri="{FF2B5EF4-FFF2-40B4-BE49-F238E27FC236}">
                <a16:creationId xmlns:a16="http://schemas.microsoft.com/office/drawing/2014/main" id="{58B2EB3F-FADD-F145-A3F3-DC3CB1CDE065}"/>
              </a:ext>
            </a:extLst>
          </p:cNvPr>
          <p:cNvPicPr>
            <a:picLocks noChangeAspect="1"/>
          </p:cNvPicPr>
          <p:nvPr/>
        </p:nvPicPr>
        <p:blipFill rotWithShape="1">
          <a:blip r:embed="rId3"/>
          <a:srcRect l="9642" t="12701" r="11846" b="4598"/>
          <a:stretch/>
        </p:blipFill>
        <p:spPr>
          <a:xfrm>
            <a:off x="-1" y="1440054"/>
            <a:ext cx="9144001" cy="5417946"/>
          </a:xfrm>
          <a:prstGeom prst="rect">
            <a:avLst/>
          </a:prstGeom>
        </p:spPr>
      </p:pic>
    </p:spTree>
    <p:extLst>
      <p:ext uri="{BB962C8B-B14F-4D97-AF65-F5344CB8AC3E}">
        <p14:creationId xmlns:p14="http://schemas.microsoft.com/office/powerpoint/2010/main" val="13623864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0.jpg"/>
          <p:cNvPicPr>
            <a:picLocks noChangeAspect="1"/>
          </p:cNvPicPr>
          <p:nvPr/>
        </p:nvPicPr>
        <p:blipFill rotWithShape="1">
          <a:blip r:embed="rId3">
            <a:extLst>
              <a:ext uri="{28A0092B-C50C-407E-A947-70E740481C1C}">
                <a14:useLocalDpi xmlns:a14="http://schemas.microsoft.com/office/drawing/2010/main" val="0"/>
              </a:ext>
            </a:extLst>
          </a:blip>
          <a:srcRect l="52500"/>
          <a:stretch/>
        </p:blipFill>
        <p:spPr>
          <a:xfrm>
            <a:off x="2835446" y="1406266"/>
            <a:ext cx="3473108" cy="5483857"/>
          </a:xfrm>
          <a:prstGeom prst="rect">
            <a:avLst/>
          </a:prstGeom>
        </p:spPr>
      </p:pic>
      <p:sp>
        <p:nvSpPr>
          <p:cNvPr id="179" name="Shape 179"/>
          <p:cNvSpPr/>
          <p:nvPr/>
        </p:nvSpPr>
        <p:spPr>
          <a:xfrm>
            <a:off x="1" y="156406"/>
            <a:ext cx="9144000" cy="764761"/>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p>
            <a:pPr algn="ctr" defTabSz="410771">
              <a:defRPr sz="1800"/>
            </a:pPr>
            <a:r>
              <a:rPr lang="en-US" sz="4501" b="1" kern="0">
                <a:solidFill>
                  <a:prstClr val="black"/>
                </a:solidFill>
                <a:effectLst>
                  <a:outerShdw blurRad="127000" dist="76200" dir="2700000" rotWithShape="0">
                    <a:srgbClr val="FFFFFF">
                      <a:alpha val="75000"/>
                    </a:srgbClr>
                  </a:outerShdw>
                </a:effectLst>
                <a:latin typeface="Arial" charset="0"/>
                <a:ea typeface="Arial" charset="0"/>
                <a:cs typeface="Arial" charset="0"/>
                <a:sym typeface="Gill Sans"/>
              </a:rPr>
              <a:t>Why Flavors?</a:t>
            </a:r>
            <a:endParaRPr sz="4501" b="1" kern="0">
              <a:solidFill>
                <a:prstClr val="black"/>
              </a:solidFill>
              <a:effectLst>
                <a:outerShdw blurRad="127000" dist="76200" dir="2700000" rotWithShape="0">
                  <a:srgbClr val="FFFFFF">
                    <a:alpha val="75000"/>
                  </a:srgbClr>
                </a:outerShdw>
              </a:effectLst>
              <a:latin typeface="Arial" charset="0"/>
              <a:ea typeface="Arial" charset="0"/>
              <a:cs typeface="Arial" charset="0"/>
              <a:sym typeface="Gill Sans"/>
            </a:endParaRPr>
          </a:p>
        </p:txBody>
      </p:sp>
      <p:sp>
        <p:nvSpPr>
          <p:cNvPr id="4" name="Shape 63"/>
          <p:cNvSpPr/>
          <p:nvPr/>
        </p:nvSpPr>
        <p:spPr>
          <a:xfrm>
            <a:off x="0" y="953271"/>
            <a:ext cx="9144000" cy="420873"/>
          </a:xfrm>
          <a:prstGeom prst="rect">
            <a:avLst/>
          </a:prstGeom>
          <a:solidFill>
            <a:srgbClr val="660000"/>
          </a:solidFill>
          <a:ln w="9525" cap="flat" cmpd="sng">
            <a:solidFill>
              <a:schemeClr val="dk2"/>
            </a:solidFill>
            <a:prstDash val="solid"/>
            <a:round/>
            <a:headEnd type="none" w="med" len="med"/>
            <a:tailEnd type="none" w="med" len="med"/>
          </a:ln>
        </p:spPr>
        <p:txBody>
          <a:bodyPr lIns="64283" tIns="64283" rIns="64283" bIns="64283" anchor="ctr" anchorCtr="0">
            <a:noAutofit/>
          </a:bodyPr>
          <a:lstStyle/>
          <a:p>
            <a:pPr defTabSz="321457">
              <a:defRPr/>
            </a:pPr>
            <a:endParaRPr sz="844" kern="0">
              <a:solidFill>
                <a:sysClr val="windowText" lastClr="000000"/>
              </a:solidFill>
              <a:latin typeface="Calibri"/>
              <a:sym typeface="Helvetica"/>
            </a:endParaRPr>
          </a:p>
        </p:txBody>
      </p:sp>
      <p:pic>
        <p:nvPicPr>
          <p:cNvPr id="11" name="Picture 10">
            <a:extLst>
              <a:ext uri="{FF2B5EF4-FFF2-40B4-BE49-F238E27FC236}">
                <a16:creationId xmlns:a16="http://schemas.microsoft.com/office/drawing/2014/main" id="{A1ECB305-0620-DD4C-97DD-A680E588F9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8781" y="1763942"/>
            <a:ext cx="554244" cy="1091168"/>
          </a:xfrm>
          <a:prstGeom prst="rect">
            <a:avLst/>
          </a:prstGeom>
        </p:spPr>
      </p:pic>
      <p:pic>
        <p:nvPicPr>
          <p:cNvPr id="20" name="Picture 19">
            <a:extLst>
              <a:ext uri="{FF2B5EF4-FFF2-40B4-BE49-F238E27FC236}">
                <a16:creationId xmlns:a16="http://schemas.microsoft.com/office/drawing/2014/main" id="{B76176A9-148A-2543-AC75-033F831481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78781" y="3474536"/>
            <a:ext cx="554244" cy="1091168"/>
          </a:xfrm>
          <a:prstGeom prst="rect">
            <a:avLst/>
          </a:prstGeom>
        </p:spPr>
      </p:pic>
      <p:pic>
        <p:nvPicPr>
          <p:cNvPr id="22" name="Picture 21">
            <a:extLst>
              <a:ext uri="{FF2B5EF4-FFF2-40B4-BE49-F238E27FC236}">
                <a16:creationId xmlns:a16="http://schemas.microsoft.com/office/drawing/2014/main" id="{3393DE61-5431-F943-BE28-70DCA5BCD75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61223" y="5135054"/>
            <a:ext cx="571802" cy="1091621"/>
          </a:xfrm>
          <a:prstGeom prst="rect">
            <a:avLst/>
          </a:prstGeom>
        </p:spPr>
      </p:pic>
      <p:pic>
        <p:nvPicPr>
          <p:cNvPr id="24" name="Picture 23">
            <a:extLst>
              <a:ext uri="{FF2B5EF4-FFF2-40B4-BE49-F238E27FC236}">
                <a16:creationId xmlns:a16="http://schemas.microsoft.com/office/drawing/2014/main" id="{5F647C6E-DB86-EA45-A701-696D7ECFADF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97573" y="1771422"/>
            <a:ext cx="567646" cy="1083688"/>
          </a:xfrm>
          <a:prstGeom prst="rect">
            <a:avLst/>
          </a:prstGeom>
        </p:spPr>
      </p:pic>
      <p:pic>
        <p:nvPicPr>
          <p:cNvPr id="26" name="Picture 25">
            <a:extLst>
              <a:ext uri="{FF2B5EF4-FFF2-40B4-BE49-F238E27FC236}">
                <a16:creationId xmlns:a16="http://schemas.microsoft.com/office/drawing/2014/main" id="{DD69D1CC-00ED-594B-A0EF-78B69CF34D9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97572" y="3429000"/>
            <a:ext cx="567646" cy="1117553"/>
          </a:xfrm>
          <a:prstGeom prst="rect">
            <a:avLst/>
          </a:prstGeom>
        </p:spPr>
      </p:pic>
      <p:pic>
        <p:nvPicPr>
          <p:cNvPr id="28" name="Picture 27">
            <a:extLst>
              <a:ext uri="{FF2B5EF4-FFF2-40B4-BE49-F238E27FC236}">
                <a16:creationId xmlns:a16="http://schemas.microsoft.com/office/drawing/2014/main" id="{4152068B-9EBE-9449-B26E-24DAE9EB918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95645" y="5135054"/>
            <a:ext cx="569573" cy="1121348"/>
          </a:xfrm>
          <a:prstGeom prst="rect">
            <a:avLst/>
          </a:prstGeom>
        </p:spPr>
      </p:pic>
      <p:sp>
        <p:nvSpPr>
          <p:cNvPr id="36" name="TextBox 35">
            <a:extLst>
              <a:ext uri="{FF2B5EF4-FFF2-40B4-BE49-F238E27FC236}">
                <a16:creationId xmlns:a16="http://schemas.microsoft.com/office/drawing/2014/main" id="{6F996BD3-0379-804E-9AA6-88EE9A75FB0F}"/>
              </a:ext>
            </a:extLst>
          </p:cNvPr>
          <p:cNvSpPr txBox="1"/>
          <p:nvPr/>
        </p:nvSpPr>
        <p:spPr>
          <a:xfrm>
            <a:off x="2375297" y="993204"/>
            <a:ext cx="4393406" cy="373628"/>
          </a:xfrm>
          <a:prstGeom prst="rect">
            <a:avLst/>
          </a:prstGeom>
          <a:noFill/>
        </p:spPr>
        <p:txBody>
          <a:bodyPr wrap="square" rtlCol="0">
            <a:spAutoFit/>
          </a:bodyPr>
          <a:lstStyle/>
          <a:p>
            <a:pPr algn="ctr" defTabSz="321457">
              <a:defRPr/>
            </a:pPr>
            <a:r>
              <a:rPr lang="en-US" sz="1828" kern="0" dirty="0" err="1">
                <a:solidFill>
                  <a:prstClr val="white">
                    <a:lumMod val="85000"/>
                  </a:prstClr>
                </a:solidFill>
                <a:latin typeface="Calibri"/>
                <a:sym typeface="Helvetica"/>
              </a:rPr>
              <a:t>tobaccopreventiontoolkit.stanford.edu</a:t>
            </a:r>
            <a:endParaRPr lang="en-US" sz="1828" kern="0" dirty="0">
              <a:solidFill>
                <a:prstClr val="white">
                  <a:lumMod val="85000"/>
                </a:prstClr>
              </a:solidFill>
              <a:latin typeface="Calibri"/>
              <a:sym typeface="Helvetica"/>
            </a:endParaRPr>
          </a:p>
        </p:txBody>
      </p:sp>
      <p:pic>
        <p:nvPicPr>
          <p:cNvPr id="6" name="Picture 5">
            <a:extLst>
              <a:ext uri="{FF2B5EF4-FFF2-40B4-BE49-F238E27FC236}">
                <a16:creationId xmlns:a16="http://schemas.microsoft.com/office/drawing/2014/main" id="{99ACBD52-830B-994D-8F8A-124B3B3586FC}"/>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7474149" y="4865117"/>
            <a:ext cx="1643360" cy="1661223"/>
          </a:xfrm>
          <a:prstGeom prst="rect">
            <a:avLst/>
          </a:prstGeom>
        </p:spPr>
      </p:pic>
      <p:pic>
        <p:nvPicPr>
          <p:cNvPr id="7" name="Picture 6">
            <a:extLst>
              <a:ext uri="{FF2B5EF4-FFF2-40B4-BE49-F238E27FC236}">
                <a16:creationId xmlns:a16="http://schemas.microsoft.com/office/drawing/2014/main" id="{2D0502D2-B2C7-8041-9043-7A516FEB9B62}"/>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7488505" y="3189508"/>
            <a:ext cx="1661223" cy="1661223"/>
          </a:xfrm>
          <a:prstGeom prst="rect">
            <a:avLst/>
          </a:prstGeom>
        </p:spPr>
      </p:pic>
      <p:pic>
        <p:nvPicPr>
          <p:cNvPr id="8" name="Picture 7">
            <a:extLst>
              <a:ext uri="{FF2B5EF4-FFF2-40B4-BE49-F238E27FC236}">
                <a16:creationId xmlns:a16="http://schemas.microsoft.com/office/drawing/2014/main" id="{8FF4A195-8956-814C-A2AA-FF517360258B}"/>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1239" y="3189508"/>
            <a:ext cx="1652243" cy="1661223"/>
          </a:xfrm>
          <a:prstGeom prst="rect">
            <a:avLst/>
          </a:prstGeom>
        </p:spPr>
      </p:pic>
      <p:pic>
        <p:nvPicPr>
          <p:cNvPr id="9" name="Picture 8">
            <a:extLst>
              <a:ext uri="{FF2B5EF4-FFF2-40B4-BE49-F238E27FC236}">
                <a16:creationId xmlns:a16="http://schemas.microsoft.com/office/drawing/2014/main" id="{F2F04673-19E9-DE4E-8CA0-DAA8013BF0DD}"/>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7488505" y="1503167"/>
            <a:ext cx="1661223" cy="1652243"/>
          </a:xfrm>
          <a:prstGeom prst="rect">
            <a:avLst/>
          </a:prstGeom>
        </p:spPr>
      </p:pic>
      <p:pic>
        <p:nvPicPr>
          <p:cNvPr id="10" name="Picture 9">
            <a:extLst>
              <a:ext uri="{FF2B5EF4-FFF2-40B4-BE49-F238E27FC236}">
                <a16:creationId xmlns:a16="http://schemas.microsoft.com/office/drawing/2014/main" id="{E5CAACF3-36F0-6A40-8EDF-B2B8C165E348}"/>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2716" y="4865117"/>
            <a:ext cx="1643360" cy="1661223"/>
          </a:xfrm>
          <a:prstGeom prst="rect">
            <a:avLst/>
          </a:prstGeom>
        </p:spPr>
      </p:pic>
      <p:pic>
        <p:nvPicPr>
          <p:cNvPr id="13" name="Picture 12">
            <a:extLst>
              <a:ext uri="{FF2B5EF4-FFF2-40B4-BE49-F238E27FC236}">
                <a16:creationId xmlns:a16="http://schemas.microsoft.com/office/drawing/2014/main" id="{EF342F20-BAF8-A445-931D-A1CB09037EA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10459" y="1575735"/>
            <a:ext cx="1279374" cy="1279374"/>
          </a:xfrm>
          <a:prstGeom prst="rect">
            <a:avLst/>
          </a:prstGeom>
        </p:spPr>
      </p:pic>
      <p:pic>
        <p:nvPicPr>
          <p:cNvPr id="37" name="Picture 36">
            <a:extLst>
              <a:ext uri="{FF2B5EF4-FFF2-40B4-BE49-F238E27FC236}">
                <a16:creationId xmlns:a16="http://schemas.microsoft.com/office/drawing/2014/main" id="{053E97A6-30D0-0D4C-88AB-CA342C51233E}"/>
              </a:ext>
            </a:extLst>
          </p:cNvPr>
          <p:cNvPicPr>
            <a:picLocks noChangeAspect="1"/>
          </p:cNvPicPr>
          <p:nvPr/>
        </p:nvPicPr>
        <p:blipFill rotWithShape="1">
          <a:blip r:embed="rId16">
            <a:alphaModFix amt="96000"/>
          </a:blip>
          <a:srcRect/>
          <a:stretch/>
        </p:blipFill>
        <p:spPr>
          <a:xfrm>
            <a:off x="0" y="2741967"/>
            <a:ext cx="9121476" cy="2812454"/>
          </a:xfrm>
          <a:prstGeom prst="rect">
            <a:avLst/>
          </a:prstGeom>
        </p:spPr>
      </p:pic>
      <p:sp>
        <p:nvSpPr>
          <p:cNvPr id="38" name="Rectangle 37">
            <a:extLst>
              <a:ext uri="{FF2B5EF4-FFF2-40B4-BE49-F238E27FC236}">
                <a16:creationId xmlns:a16="http://schemas.microsoft.com/office/drawing/2014/main" id="{93FA2543-A11F-B644-A474-8CFF9300F7B4}"/>
              </a:ext>
            </a:extLst>
          </p:cNvPr>
          <p:cNvSpPr/>
          <p:nvPr/>
        </p:nvSpPr>
        <p:spPr>
          <a:xfrm>
            <a:off x="-1240" y="1371575"/>
            <a:ext cx="9144000" cy="55159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1457">
              <a:defRPr/>
            </a:pPr>
            <a:endParaRPr lang="en-US" sz="844" kern="0">
              <a:solidFill>
                <a:prstClr val="white"/>
              </a:solidFill>
              <a:latin typeface="Calibri"/>
              <a:sym typeface="Helvetica"/>
            </a:endParaRPr>
          </a:p>
        </p:txBody>
      </p:sp>
      <p:pic>
        <p:nvPicPr>
          <p:cNvPr id="39" name="Picture 38" descr="Screen Shot 2019-07-24 at 11.20.20 AM.png">
            <a:extLst>
              <a:ext uri="{FF2B5EF4-FFF2-40B4-BE49-F238E27FC236}">
                <a16:creationId xmlns:a16="http://schemas.microsoft.com/office/drawing/2014/main" id="{B2967BC8-D03B-CE44-89C4-FC1D08FF113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81473" y="1597093"/>
            <a:ext cx="5581055" cy="4144347"/>
          </a:xfrm>
          <a:prstGeom prst="rect">
            <a:avLst/>
          </a:prstGeom>
          <a:ln>
            <a:solidFill>
              <a:schemeClr val="tx1"/>
            </a:solidFill>
          </a:ln>
        </p:spPr>
      </p:pic>
      <p:pic>
        <p:nvPicPr>
          <p:cNvPr id="40" name="Picture 39" descr="Screen Shot 2019-07-24 at 11.17.23 AM.png">
            <a:extLst>
              <a:ext uri="{FF2B5EF4-FFF2-40B4-BE49-F238E27FC236}">
                <a16:creationId xmlns:a16="http://schemas.microsoft.com/office/drawing/2014/main" id="{39FDBC7D-C496-D943-AB42-51AA7173E25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32594" y="3679515"/>
            <a:ext cx="7456289" cy="2911078"/>
          </a:xfrm>
          <a:prstGeom prst="rect">
            <a:avLst/>
          </a:prstGeom>
          <a:ln>
            <a:solidFill>
              <a:schemeClr val="tx1"/>
            </a:solidFill>
          </a:ln>
        </p:spPr>
      </p:pic>
      <p:sp>
        <p:nvSpPr>
          <p:cNvPr id="41" name="Rectangle 40">
            <a:extLst>
              <a:ext uri="{FF2B5EF4-FFF2-40B4-BE49-F238E27FC236}">
                <a16:creationId xmlns:a16="http://schemas.microsoft.com/office/drawing/2014/main" id="{6C110771-47F6-DB43-92D0-73BFAB3A6D9B}"/>
              </a:ext>
            </a:extLst>
          </p:cNvPr>
          <p:cNvSpPr/>
          <p:nvPr/>
        </p:nvSpPr>
        <p:spPr>
          <a:xfrm>
            <a:off x="4917414" y="2288971"/>
            <a:ext cx="2065602" cy="309935"/>
          </a:xfrm>
          <a:prstGeom prst="rect">
            <a:avLst/>
          </a:prstGeom>
          <a:solidFill>
            <a:schemeClr val="accent4">
              <a:alpha val="37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321457">
              <a:defRPr/>
            </a:pPr>
            <a:endParaRPr lang="en-US" sz="844" kern="0">
              <a:solidFill>
                <a:prstClr val="white"/>
              </a:solidFill>
              <a:latin typeface="Calibri"/>
              <a:sym typeface="Helvetica"/>
            </a:endParaRPr>
          </a:p>
        </p:txBody>
      </p:sp>
      <p:sp>
        <p:nvSpPr>
          <p:cNvPr id="42" name="Rectangle 41">
            <a:extLst>
              <a:ext uri="{FF2B5EF4-FFF2-40B4-BE49-F238E27FC236}">
                <a16:creationId xmlns:a16="http://schemas.microsoft.com/office/drawing/2014/main" id="{C6080156-5449-A540-BA62-829BEEA3E45F}"/>
              </a:ext>
            </a:extLst>
          </p:cNvPr>
          <p:cNvSpPr/>
          <p:nvPr/>
        </p:nvSpPr>
        <p:spPr>
          <a:xfrm>
            <a:off x="1941212" y="2577297"/>
            <a:ext cx="1666382" cy="309935"/>
          </a:xfrm>
          <a:prstGeom prst="rect">
            <a:avLst/>
          </a:prstGeom>
          <a:solidFill>
            <a:schemeClr val="accent4">
              <a:alpha val="37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321457">
              <a:defRPr/>
            </a:pPr>
            <a:endParaRPr lang="en-US" sz="844" kern="0">
              <a:solidFill>
                <a:prstClr val="white"/>
              </a:solidFill>
              <a:latin typeface="Calibri"/>
              <a:sym typeface="Helvetica"/>
            </a:endParaRPr>
          </a:p>
        </p:txBody>
      </p:sp>
      <p:sp>
        <p:nvSpPr>
          <p:cNvPr id="43" name="Rectangle 42">
            <a:extLst>
              <a:ext uri="{FF2B5EF4-FFF2-40B4-BE49-F238E27FC236}">
                <a16:creationId xmlns:a16="http://schemas.microsoft.com/office/drawing/2014/main" id="{AB8F7BC4-AE9F-0944-9E86-B79C8E5247DA}"/>
              </a:ext>
            </a:extLst>
          </p:cNvPr>
          <p:cNvSpPr/>
          <p:nvPr/>
        </p:nvSpPr>
        <p:spPr>
          <a:xfrm>
            <a:off x="3339703" y="5036344"/>
            <a:ext cx="4122208" cy="309935"/>
          </a:xfrm>
          <a:prstGeom prst="rect">
            <a:avLst/>
          </a:prstGeom>
          <a:solidFill>
            <a:schemeClr val="accent4">
              <a:alpha val="37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321457">
              <a:defRPr/>
            </a:pPr>
            <a:endParaRPr lang="en-US" sz="844" kern="0">
              <a:solidFill>
                <a:prstClr val="white"/>
              </a:solidFill>
              <a:latin typeface="Calibri"/>
              <a:sym typeface="Helvetica"/>
            </a:endParaRPr>
          </a:p>
        </p:txBody>
      </p:sp>
    </p:spTree>
    <p:extLst>
      <p:ext uri="{BB962C8B-B14F-4D97-AF65-F5344CB8AC3E}">
        <p14:creationId xmlns:p14="http://schemas.microsoft.com/office/powerpoint/2010/main" val="4261385232"/>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50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nodeType="withEffect">
                                  <p:stCondLst>
                                    <p:cond delay="100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nodeType="withEffect">
                                  <p:stCondLst>
                                    <p:cond delay="150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par>
                                <p:cTn id="17" presetID="10" presetClass="entr" presetSubtype="0" fill="hold" nodeType="withEffect">
                                  <p:stCondLst>
                                    <p:cond delay="200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par>
                                <p:cTn id="20" presetID="10" presetClass="entr" presetSubtype="0" fill="hold" nodeType="withEffect">
                                  <p:stCondLst>
                                    <p:cond delay="250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par>
                                <p:cTn id="23" presetID="10"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nodeType="withEffect">
                                  <p:stCondLst>
                                    <p:cond delay="50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par>
                                <p:cTn id="29" presetID="10" presetClass="entr" presetSubtype="0" fill="hold" nodeType="withEffect">
                                  <p:stCondLst>
                                    <p:cond delay="100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par>
                                <p:cTn id="32" presetID="10" presetClass="entr" presetSubtype="0" fill="hold" nodeType="withEffect">
                                  <p:stCondLst>
                                    <p:cond delay="150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par>
                                <p:cTn id="35" presetID="10" presetClass="entr" presetSubtype="0" fill="hold" nodeType="withEffect">
                                  <p:stCondLst>
                                    <p:cond delay="200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par>
                                <p:cTn id="38" presetID="10" presetClass="entr" presetSubtype="0" fill="hold" nodeType="withEffect">
                                  <p:stCondLst>
                                    <p:cond delay="250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55" presetClass="entr" presetSubtype="0" fill="hold" nodeType="clickEffect">
                                  <p:stCondLst>
                                    <p:cond delay="0"/>
                                  </p:stCondLst>
                                  <p:childTnLst>
                                    <p:set>
                                      <p:cBhvr>
                                        <p:cTn id="44" dur="1" fill="hold">
                                          <p:stCondLst>
                                            <p:cond delay="0"/>
                                          </p:stCondLst>
                                        </p:cTn>
                                        <p:tgtEl>
                                          <p:spTgt spid="37"/>
                                        </p:tgtEl>
                                        <p:attrNameLst>
                                          <p:attrName>style.visibility</p:attrName>
                                        </p:attrNameLst>
                                      </p:cBhvr>
                                      <p:to>
                                        <p:strVal val="visible"/>
                                      </p:to>
                                    </p:set>
                                    <p:anim calcmode="lin" valueType="num">
                                      <p:cBhvr>
                                        <p:cTn id="45" dur="1000" fill="hold"/>
                                        <p:tgtEl>
                                          <p:spTgt spid="37"/>
                                        </p:tgtEl>
                                        <p:attrNameLst>
                                          <p:attrName>ppt_w</p:attrName>
                                        </p:attrNameLst>
                                      </p:cBhvr>
                                      <p:tavLst>
                                        <p:tav tm="0">
                                          <p:val>
                                            <p:strVal val="#ppt_w*0.70"/>
                                          </p:val>
                                        </p:tav>
                                        <p:tav tm="100000">
                                          <p:val>
                                            <p:strVal val="#ppt_w"/>
                                          </p:val>
                                        </p:tav>
                                      </p:tavLst>
                                    </p:anim>
                                    <p:anim calcmode="lin" valueType="num">
                                      <p:cBhvr>
                                        <p:cTn id="46" dur="1000" fill="hold"/>
                                        <p:tgtEl>
                                          <p:spTgt spid="37"/>
                                        </p:tgtEl>
                                        <p:attrNameLst>
                                          <p:attrName>ppt_h</p:attrName>
                                        </p:attrNameLst>
                                      </p:cBhvr>
                                      <p:tavLst>
                                        <p:tav tm="0">
                                          <p:val>
                                            <p:strVal val="#ppt_h"/>
                                          </p:val>
                                        </p:tav>
                                        <p:tav tm="100000">
                                          <p:val>
                                            <p:strVal val="#ppt_h"/>
                                          </p:val>
                                        </p:tav>
                                      </p:tavLst>
                                    </p:anim>
                                    <p:animEffect transition="in" filter="fade">
                                      <p:cBhvr>
                                        <p:cTn id="47" dur="1000"/>
                                        <p:tgtEl>
                                          <p:spTgt spid="3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fade">
                                      <p:cBhvr>
                                        <p:cTn id="52" dur="500"/>
                                        <p:tgtEl>
                                          <p:spTgt spid="38"/>
                                        </p:tgtEl>
                                      </p:cBhvr>
                                    </p:animEffect>
                                  </p:childTnLst>
                                </p:cTn>
                              </p:par>
                              <p:par>
                                <p:cTn id="53" presetID="2" presetClass="entr" presetSubtype="4" fill="hold" nodeType="withEffect">
                                  <p:stCondLst>
                                    <p:cond delay="500"/>
                                  </p:stCondLst>
                                  <p:childTnLst>
                                    <p:set>
                                      <p:cBhvr>
                                        <p:cTn id="54" dur="1" fill="hold">
                                          <p:stCondLst>
                                            <p:cond delay="0"/>
                                          </p:stCondLst>
                                        </p:cTn>
                                        <p:tgtEl>
                                          <p:spTgt spid="39"/>
                                        </p:tgtEl>
                                        <p:attrNameLst>
                                          <p:attrName>style.visibility</p:attrName>
                                        </p:attrNameLst>
                                      </p:cBhvr>
                                      <p:to>
                                        <p:strVal val="visible"/>
                                      </p:to>
                                    </p:set>
                                    <p:anim calcmode="lin" valueType="num">
                                      <p:cBhvr additive="base">
                                        <p:cTn id="55" dur="500" fill="hold"/>
                                        <p:tgtEl>
                                          <p:spTgt spid="39"/>
                                        </p:tgtEl>
                                        <p:attrNameLst>
                                          <p:attrName>ppt_x</p:attrName>
                                        </p:attrNameLst>
                                      </p:cBhvr>
                                      <p:tavLst>
                                        <p:tav tm="0">
                                          <p:val>
                                            <p:strVal val="#ppt_x"/>
                                          </p:val>
                                        </p:tav>
                                        <p:tav tm="100000">
                                          <p:val>
                                            <p:strVal val="#ppt_x"/>
                                          </p:val>
                                        </p:tav>
                                      </p:tavLst>
                                    </p:anim>
                                    <p:anim calcmode="lin" valueType="num">
                                      <p:cBhvr additive="base">
                                        <p:cTn id="56" dur="500" fill="hold"/>
                                        <p:tgtEl>
                                          <p:spTgt spid="39"/>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1500"/>
                                  </p:stCondLst>
                                  <p:childTnLst>
                                    <p:set>
                                      <p:cBhvr>
                                        <p:cTn id="58" dur="1" fill="hold">
                                          <p:stCondLst>
                                            <p:cond delay="0"/>
                                          </p:stCondLst>
                                        </p:cTn>
                                        <p:tgtEl>
                                          <p:spTgt spid="40"/>
                                        </p:tgtEl>
                                        <p:attrNameLst>
                                          <p:attrName>style.visibility</p:attrName>
                                        </p:attrNameLst>
                                      </p:cBhvr>
                                      <p:to>
                                        <p:strVal val="visible"/>
                                      </p:to>
                                    </p:set>
                                    <p:anim calcmode="lin" valueType="num">
                                      <p:cBhvr additive="base">
                                        <p:cTn id="59" dur="500" fill="hold"/>
                                        <p:tgtEl>
                                          <p:spTgt spid="40"/>
                                        </p:tgtEl>
                                        <p:attrNameLst>
                                          <p:attrName>ppt_x</p:attrName>
                                        </p:attrNameLst>
                                      </p:cBhvr>
                                      <p:tavLst>
                                        <p:tav tm="0">
                                          <p:val>
                                            <p:strVal val="#ppt_x"/>
                                          </p:val>
                                        </p:tav>
                                        <p:tav tm="100000">
                                          <p:val>
                                            <p:strVal val="#ppt_x"/>
                                          </p:val>
                                        </p:tav>
                                      </p:tavLst>
                                    </p:anim>
                                    <p:anim calcmode="lin" valueType="num">
                                      <p:cBhvr additive="base">
                                        <p:cTn id="60"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41"/>
                                        </p:tgtEl>
                                        <p:attrNameLst>
                                          <p:attrName>style.visibility</p:attrName>
                                        </p:attrNameLst>
                                      </p:cBhvr>
                                      <p:to>
                                        <p:strVal val="visible"/>
                                      </p:to>
                                    </p:set>
                                    <p:animEffect transition="in" filter="fade">
                                      <p:cBhvr>
                                        <p:cTn id="65" dur="500"/>
                                        <p:tgtEl>
                                          <p:spTgt spid="41"/>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42"/>
                                        </p:tgtEl>
                                        <p:attrNameLst>
                                          <p:attrName>style.visibility</p:attrName>
                                        </p:attrNameLst>
                                      </p:cBhvr>
                                      <p:to>
                                        <p:strVal val="visible"/>
                                      </p:to>
                                    </p:set>
                                    <p:animEffect transition="in" filter="fade">
                                      <p:cBhvr>
                                        <p:cTn id="68" dur="500"/>
                                        <p:tgtEl>
                                          <p:spTgt spid="42"/>
                                        </p:tgtEl>
                                      </p:cBhvr>
                                    </p:animEffect>
                                  </p:childTnLst>
                                </p:cTn>
                              </p:par>
                              <p:par>
                                <p:cTn id="69" presetID="10" presetClass="entr" presetSubtype="0" fill="hold" grpId="0" nodeType="withEffect">
                                  <p:stCondLst>
                                    <p:cond delay="1000"/>
                                  </p:stCondLst>
                                  <p:childTnLst>
                                    <p:set>
                                      <p:cBhvr>
                                        <p:cTn id="70" dur="1" fill="hold">
                                          <p:stCondLst>
                                            <p:cond delay="0"/>
                                          </p:stCondLst>
                                        </p:cTn>
                                        <p:tgtEl>
                                          <p:spTgt spid="43"/>
                                        </p:tgtEl>
                                        <p:attrNameLst>
                                          <p:attrName>style.visibility</p:attrName>
                                        </p:attrNameLst>
                                      </p:cBhvr>
                                      <p:to>
                                        <p:strVal val="visible"/>
                                      </p:to>
                                    </p:set>
                                    <p:animEffect transition="in" filter="fade">
                                      <p:cBhvr>
                                        <p:cTn id="7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1" grpId="0" animBg="1"/>
      <p:bldP spid="42" grpId="0" animBg="1"/>
      <p:bldP spid="4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oxer_cherry_crush_titles-SD.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66684" y="1876926"/>
            <a:ext cx="8110311" cy="45620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Shape 63">
            <a:extLst>
              <a:ext uri="{FF2B5EF4-FFF2-40B4-BE49-F238E27FC236}">
                <a16:creationId xmlns:a16="http://schemas.microsoft.com/office/drawing/2014/main" id="{C93F32ED-6D1F-C247-915E-0F18214A1980}"/>
              </a:ext>
            </a:extLst>
          </p:cNvPr>
          <p:cNvSpPr/>
          <p:nvPr/>
        </p:nvSpPr>
        <p:spPr>
          <a:xfrm>
            <a:off x="0" y="953271"/>
            <a:ext cx="9144000" cy="420873"/>
          </a:xfrm>
          <a:prstGeom prst="rect">
            <a:avLst/>
          </a:prstGeom>
          <a:solidFill>
            <a:srgbClr val="660000"/>
          </a:solidFill>
          <a:ln w="9525" cap="flat" cmpd="sng">
            <a:solidFill>
              <a:schemeClr val="dk2"/>
            </a:solidFill>
            <a:prstDash val="solid"/>
            <a:round/>
            <a:headEnd type="none" w="med" len="med"/>
            <a:tailEnd type="none" w="med" len="med"/>
          </a:ln>
        </p:spPr>
        <p:txBody>
          <a:bodyPr lIns="64283" tIns="64283" rIns="64283" bIns="64283" anchor="ctr" anchorCtr="0">
            <a:noAutofit/>
          </a:bodyPr>
          <a:lstStyle/>
          <a:p>
            <a:pPr defTabSz="321457">
              <a:defRPr/>
            </a:pPr>
            <a:endParaRPr sz="844" kern="0">
              <a:solidFill>
                <a:sysClr val="windowText" lastClr="000000"/>
              </a:solidFill>
              <a:latin typeface="Calibri"/>
              <a:sym typeface="Helvetica"/>
            </a:endParaRPr>
          </a:p>
        </p:txBody>
      </p:sp>
      <p:sp>
        <p:nvSpPr>
          <p:cNvPr id="6" name="TextBox 5">
            <a:extLst>
              <a:ext uri="{FF2B5EF4-FFF2-40B4-BE49-F238E27FC236}">
                <a16:creationId xmlns:a16="http://schemas.microsoft.com/office/drawing/2014/main" id="{5C45A498-F68D-4E46-B49C-1C741BE10E15}"/>
              </a:ext>
            </a:extLst>
          </p:cNvPr>
          <p:cNvSpPr txBox="1"/>
          <p:nvPr/>
        </p:nvSpPr>
        <p:spPr>
          <a:xfrm>
            <a:off x="2375297" y="993204"/>
            <a:ext cx="4393406" cy="373628"/>
          </a:xfrm>
          <a:prstGeom prst="rect">
            <a:avLst/>
          </a:prstGeom>
          <a:noFill/>
        </p:spPr>
        <p:txBody>
          <a:bodyPr wrap="square" rtlCol="0">
            <a:spAutoFit/>
          </a:bodyPr>
          <a:lstStyle/>
          <a:p>
            <a:pPr algn="ctr" defTabSz="321457">
              <a:defRPr/>
            </a:pPr>
            <a:r>
              <a:rPr lang="en-US" sz="1828" kern="0" dirty="0">
                <a:solidFill>
                  <a:prstClr val="white">
                    <a:lumMod val="85000"/>
                  </a:prstClr>
                </a:solidFill>
                <a:latin typeface="Calibri"/>
                <a:sym typeface="Helvetica"/>
              </a:rPr>
              <a:t>tobaccopreventiontoolkit.stanford.edu</a:t>
            </a:r>
          </a:p>
        </p:txBody>
      </p:sp>
      <p:sp>
        <p:nvSpPr>
          <p:cNvPr id="7" name="Shape 179">
            <a:extLst>
              <a:ext uri="{FF2B5EF4-FFF2-40B4-BE49-F238E27FC236}">
                <a16:creationId xmlns:a16="http://schemas.microsoft.com/office/drawing/2014/main" id="{534EBF9F-FB08-3C44-9B7F-F4F9D8DEDCAC}"/>
              </a:ext>
            </a:extLst>
          </p:cNvPr>
          <p:cNvSpPr/>
          <p:nvPr/>
        </p:nvSpPr>
        <p:spPr>
          <a:xfrm>
            <a:off x="1" y="156406"/>
            <a:ext cx="9144000" cy="764761"/>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p>
            <a:pPr algn="ctr" defTabSz="410771">
              <a:defRPr sz="1800"/>
            </a:pPr>
            <a:r>
              <a:rPr lang="en-US" sz="4501" b="1" kern="0" dirty="0">
                <a:solidFill>
                  <a:prstClr val="black"/>
                </a:solidFill>
                <a:effectLst>
                  <a:outerShdw blurRad="127000" dist="76200" dir="2700000" rotWithShape="0">
                    <a:srgbClr val="FFFFFF">
                      <a:alpha val="75000"/>
                    </a:srgbClr>
                  </a:outerShdw>
                </a:effectLst>
                <a:latin typeface="Arial" charset="0"/>
                <a:ea typeface="Arial" charset="0"/>
                <a:cs typeface="Arial" charset="0"/>
                <a:sym typeface="Gill Sans"/>
              </a:rPr>
              <a:t>Why So Many?</a:t>
            </a:r>
            <a:endParaRPr sz="4501" b="1" kern="0" dirty="0">
              <a:solidFill>
                <a:prstClr val="black"/>
              </a:solidFill>
              <a:effectLst>
                <a:outerShdw blurRad="127000" dist="76200" dir="2700000" rotWithShape="0">
                  <a:srgbClr val="FFFFFF">
                    <a:alpha val="75000"/>
                  </a:srgbClr>
                </a:outerShdw>
              </a:effectLst>
              <a:latin typeface="Arial" charset="0"/>
              <a:ea typeface="Arial" charset="0"/>
              <a:cs typeface="Arial" charset="0"/>
              <a:sym typeface="Gill Sans"/>
            </a:endParaRPr>
          </a:p>
        </p:txBody>
      </p:sp>
    </p:spTree>
    <p:extLst>
      <p:ext uri="{BB962C8B-B14F-4D97-AF65-F5344CB8AC3E}">
        <p14:creationId xmlns:p14="http://schemas.microsoft.com/office/powerpoint/2010/main" val="500782188"/>
      </p:ext>
    </p:extLst>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ids_flavors_FIXED_titles-S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46126" y="1828800"/>
            <a:ext cx="7996234" cy="44978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Shape 63">
            <a:extLst>
              <a:ext uri="{FF2B5EF4-FFF2-40B4-BE49-F238E27FC236}">
                <a16:creationId xmlns:a16="http://schemas.microsoft.com/office/drawing/2014/main" id="{013DFAA1-1C69-934D-B03F-F13431CD3C57}"/>
              </a:ext>
            </a:extLst>
          </p:cNvPr>
          <p:cNvSpPr/>
          <p:nvPr/>
        </p:nvSpPr>
        <p:spPr>
          <a:xfrm>
            <a:off x="0" y="953271"/>
            <a:ext cx="9144000" cy="420873"/>
          </a:xfrm>
          <a:prstGeom prst="rect">
            <a:avLst/>
          </a:prstGeom>
          <a:solidFill>
            <a:srgbClr val="660000"/>
          </a:solidFill>
          <a:ln w="9525" cap="flat" cmpd="sng">
            <a:solidFill>
              <a:schemeClr val="dk2"/>
            </a:solidFill>
            <a:prstDash val="solid"/>
            <a:round/>
            <a:headEnd type="none" w="med" len="med"/>
            <a:tailEnd type="none" w="med" len="med"/>
          </a:ln>
        </p:spPr>
        <p:txBody>
          <a:bodyPr lIns="64283" tIns="64283" rIns="64283" bIns="64283" anchor="ctr" anchorCtr="0">
            <a:noAutofit/>
          </a:bodyPr>
          <a:lstStyle/>
          <a:p>
            <a:pPr defTabSz="321457">
              <a:defRPr/>
            </a:pPr>
            <a:endParaRPr sz="844" kern="0">
              <a:solidFill>
                <a:sysClr val="windowText" lastClr="000000"/>
              </a:solidFill>
              <a:latin typeface="Calibri"/>
              <a:sym typeface="Helvetica"/>
            </a:endParaRPr>
          </a:p>
        </p:txBody>
      </p:sp>
      <p:sp>
        <p:nvSpPr>
          <p:cNvPr id="5" name="TextBox 4">
            <a:extLst>
              <a:ext uri="{FF2B5EF4-FFF2-40B4-BE49-F238E27FC236}">
                <a16:creationId xmlns:a16="http://schemas.microsoft.com/office/drawing/2014/main" id="{328C15F7-7133-C045-9DD9-41A467BAF688}"/>
              </a:ext>
            </a:extLst>
          </p:cNvPr>
          <p:cNvSpPr txBox="1"/>
          <p:nvPr/>
        </p:nvSpPr>
        <p:spPr>
          <a:xfrm>
            <a:off x="2375297" y="993204"/>
            <a:ext cx="4393406" cy="373628"/>
          </a:xfrm>
          <a:prstGeom prst="rect">
            <a:avLst/>
          </a:prstGeom>
          <a:noFill/>
        </p:spPr>
        <p:txBody>
          <a:bodyPr wrap="square" rtlCol="0">
            <a:spAutoFit/>
          </a:bodyPr>
          <a:lstStyle/>
          <a:p>
            <a:pPr algn="ctr" defTabSz="321457">
              <a:defRPr/>
            </a:pPr>
            <a:r>
              <a:rPr lang="en-US" sz="1828" kern="0" dirty="0">
                <a:solidFill>
                  <a:prstClr val="white">
                    <a:lumMod val="85000"/>
                  </a:prstClr>
                </a:solidFill>
                <a:latin typeface="Calibri"/>
                <a:sym typeface="Helvetica"/>
              </a:rPr>
              <a:t>tobaccopreventiontoolkit.stanford.edu</a:t>
            </a:r>
          </a:p>
        </p:txBody>
      </p:sp>
      <p:sp>
        <p:nvSpPr>
          <p:cNvPr id="7" name="Shape 179">
            <a:extLst>
              <a:ext uri="{FF2B5EF4-FFF2-40B4-BE49-F238E27FC236}">
                <a16:creationId xmlns:a16="http://schemas.microsoft.com/office/drawing/2014/main" id="{6296E297-EF33-FF48-99D9-EFA9484B030B}"/>
              </a:ext>
            </a:extLst>
          </p:cNvPr>
          <p:cNvSpPr/>
          <p:nvPr/>
        </p:nvSpPr>
        <p:spPr>
          <a:xfrm>
            <a:off x="1" y="156406"/>
            <a:ext cx="9144000" cy="764761"/>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p>
            <a:pPr algn="ctr" defTabSz="410771">
              <a:defRPr sz="1800"/>
            </a:pPr>
            <a:r>
              <a:rPr lang="en-US" sz="4501" b="1" kern="0" dirty="0">
                <a:solidFill>
                  <a:prstClr val="black"/>
                </a:solidFill>
                <a:effectLst>
                  <a:outerShdw blurRad="127000" dist="76200" dir="2700000" rotWithShape="0">
                    <a:srgbClr val="FFFFFF">
                      <a:alpha val="75000"/>
                    </a:srgbClr>
                  </a:outerShdw>
                </a:effectLst>
                <a:latin typeface="Arial" charset="0"/>
                <a:ea typeface="Arial" charset="0"/>
                <a:cs typeface="Arial" charset="0"/>
                <a:sym typeface="Gill Sans"/>
              </a:rPr>
              <a:t>If You Aren’t Convinced…</a:t>
            </a:r>
            <a:endParaRPr sz="4501" b="1" kern="0" dirty="0">
              <a:solidFill>
                <a:prstClr val="black"/>
              </a:solidFill>
              <a:effectLst>
                <a:outerShdw blurRad="127000" dist="76200" dir="2700000" rotWithShape="0">
                  <a:srgbClr val="FFFFFF">
                    <a:alpha val="75000"/>
                  </a:srgbClr>
                </a:outerShdw>
              </a:effectLst>
              <a:latin typeface="Arial" charset="0"/>
              <a:ea typeface="Arial" charset="0"/>
              <a:cs typeface="Arial" charset="0"/>
              <a:sym typeface="Gill Sans"/>
            </a:endParaRPr>
          </a:p>
        </p:txBody>
      </p:sp>
    </p:spTree>
    <p:extLst>
      <p:ext uri="{BB962C8B-B14F-4D97-AF65-F5344CB8AC3E}">
        <p14:creationId xmlns:p14="http://schemas.microsoft.com/office/powerpoint/2010/main" val="877819790"/>
      </p:ext>
    </p:extLst>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BC3B3781-A233-8640-A7C6-A4B27E3F2328}"/>
              </a:ext>
            </a:extLst>
          </p:cNvPr>
          <p:cNvSpPr/>
          <p:nvPr/>
        </p:nvSpPr>
        <p:spPr>
          <a:xfrm>
            <a:off x="0" y="1366833"/>
            <a:ext cx="9143999" cy="5491168"/>
          </a:xfrm>
          <a:prstGeom prst="rect">
            <a:avLst/>
          </a:prstGeom>
          <a:solidFill>
            <a:srgbClr val="4A1005"/>
          </a:solidFill>
          <a:ln>
            <a:solidFill>
              <a:srgbClr val="4A10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hape 63">
            <a:extLst>
              <a:ext uri="{FF2B5EF4-FFF2-40B4-BE49-F238E27FC236}">
                <a16:creationId xmlns:a16="http://schemas.microsoft.com/office/drawing/2014/main" id="{E497E9C2-9F6F-1544-A8D7-7F633CA44961}"/>
              </a:ext>
            </a:extLst>
          </p:cNvPr>
          <p:cNvSpPr/>
          <p:nvPr/>
        </p:nvSpPr>
        <p:spPr>
          <a:xfrm>
            <a:off x="0" y="953271"/>
            <a:ext cx="9144000" cy="420873"/>
          </a:xfrm>
          <a:prstGeom prst="rect">
            <a:avLst/>
          </a:prstGeom>
          <a:solidFill>
            <a:srgbClr val="660000"/>
          </a:solidFill>
          <a:ln w="9525" cap="flat" cmpd="sng">
            <a:solidFill>
              <a:schemeClr val="dk2"/>
            </a:solidFill>
            <a:prstDash val="solid"/>
            <a:round/>
            <a:headEnd type="none" w="med" len="med"/>
            <a:tailEnd type="none" w="med" len="med"/>
          </a:ln>
        </p:spPr>
        <p:txBody>
          <a:bodyPr lIns="64283" tIns="64283" rIns="64283" bIns="64283" anchor="ctr" anchorCtr="0">
            <a:noAutofit/>
          </a:bodyPr>
          <a:lstStyle/>
          <a:p>
            <a:pPr defTabSz="321457">
              <a:defRPr/>
            </a:pPr>
            <a:endParaRPr sz="844" kern="0">
              <a:solidFill>
                <a:sysClr val="windowText" lastClr="000000"/>
              </a:solidFill>
              <a:latin typeface="Calibri"/>
              <a:sym typeface="Helvetica"/>
            </a:endParaRPr>
          </a:p>
        </p:txBody>
      </p:sp>
      <p:sp>
        <p:nvSpPr>
          <p:cNvPr id="19" name="TextBox 18">
            <a:extLst>
              <a:ext uri="{FF2B5EF4-FFF2-40B4-BE49-F238E27FC236}">
                <a16:creationId xmlns:a16="http://schemas.microsoft.com/office/drawing/2014/main" id="{6346BE3B-72F0-0D4F-8984-ABE3BADB3A04}"/>
              </a:ext>
            </a:extLst>
          </p:cNvPr>
          <p:cNvSpPr txBox="1"/>
          <p:nvPr/>
        </p:nvSpPr>
        <p:spPr>
          <a:xfrm>
            <a:off x="2375297" y="993204"/>
            <a:ext cx="4393406" cy="373628"/>
          </a:xfrm>
          <a:prstGeom prst="rect">
            <a:avLst/>
          </a:prstGeom>
          <a:noFill/>
        </p:spPr>
        <p:txBody>
          <a:bodyPr wrap="square" rtlCol="0">
            <a:spAutoFit/>
          </a:bodyPr>
          <a:lstStyle/>
          <a:p>
            <a:pPr algn="ctr" defTabSz="321457">
              <a:defRPr/>
            </a:pPr>
            <a:r>
              <a:rPr lang="en-US" sz="1828" kern="0" dirty="0">
                <a:solidFill>
                  <a:prstClr val="white">
                    <a:lumMod val="85000"/>
                  </a:prstClr>
                </a:solidFill>
                <a:latin typeface="Calibri"/>
                <a:sym typeface="Helvetica"/>
              </a:rPr>
              <a:t>tobaccopreventiontoolkit.stanford.edu</a:t>
            </a:r>
          </a:p>
        </p:txBody>
      </p:sp>
      <p:sp>
        <p:nvSpPr>
          <p:cNvPr id="20" name="Shape 179">
            <a:extLst>
              <a:ext uri="{FF2B5EF4-FFF2-40B4-BE49-F238E27FC236}">
                <a16:creationId xmlns:a16="http://schemas.microsoft.com/office/drawing/2014/main" id="{41206EE3-C6E7-0140-A394-09C6238F2421}"/>
              </a:ext>
            </a:extLst>
          </p:cNvPr>
          <p:cNvSpPr/>
          <p:nvPr/>
        </p:nvSpPr>
        <p:spPr>
          <a:xfrm>
            <a:off x="1" y="194942"/>
            <a:ext cx="9144000" cy="687689"/>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p>
            <a:pPr algn="ctr" defTabSz="410771">
              <a:defRPr sz="1800"/>
            </a:pPr>
            <a:r>
              <a:rPr lang="en-US" sz="4000" b="1" kern="0" dirty="0">
                <a:solidFill>
                  <a:prstClr val="black"/>
                </a:solidFill>
                <a:effectLst>
                  <a:outerShdw blurRad="127000" dist="76200" dir="2700000" rotWithShape="0">
                    <a:srgbClr val="FFFFFF">
                      <a:alpha val="75000"/>
                    </a:srgbClr>
                  </a:outerShdw>
                </a:effectLst>
                <a:latin typeface="Arial" charset="0"/>
                <a:ea typeface="Arial" charset="0"/>
                <a:cs typeface="Arial" charset="0"/>
                <a:sym typeface="Gill Sans"/>
              </a:rPr>
              <a:t>Cigarette vs. E-Cig/Vape Ads</a:t>
            </a:r>
            <a:endParaRPr sz="4000" b="1" kern="0" dirty="0">
              <a:solidFill>
                <a:prstClr val="black"/>
              </a:solidFill>
              <a:effectLst>
                <a:outerShdw blurRad="127000" dist="76200" dir="2700000" rotWithShape="0">
                  <a:srgbClr val="FFFFFF">
                    <a:alpha val="75000"/>
                  </a:srgbClr>
                </a:outerShdw>
              </a:effectLst>
              <a:latin typeface="Arial" charset="0"/>
              <a:ea typeface="Arial" charset="0"/>
              <a:cs typeface="Arial" charset="0"/>
              <a:sym typeface="Gill Sans"/>
            </a:endParaRPr>
          </a:p>
        </p:txBody>
      </p:sp>
      <p:pic>
        <p:nvPicPr>
          <p:cNvPr id="22" name="Picture 21" descr="A picture containing text, sign, screenshot&#10;&#10;Description automatically generated">
            <a:extLst>
              <a:ext uri="{FF2B5EF4-FFF2-40B4-BE49-F238E27FC236}">
                <a16:creationId xmlns:a16="http://schemas.microsoft.com/office/drawing/2014/main" id="{09D6965B-6497-CC4D-AB10-B2350F2939DE}"/>
              </a:ext>
            </a:extLst>
          </p:cNvPr>
          <p:cNvPicPr>
            <a:picLocks noChangeAspect="1"/>
          </p:cNvPicPr>
          <p:nvPr/>
        </p:nvPicPr>
        <p:blipFill rotWithShape="1">
          <a:blip r:embed="rId3"/>
          <a:srcRect r="18178" b="3510"/>
          <a:stretch/>
        </p:blipFill>
        <p:spPr>
          <a:xfrm>
            <a:off x="600560" y="1566650"/>
            <a:ext cx="7942877" cy="5291350"/>
          </a:xfrm>
          <a:prstGeom prst="rect">
            <a:avLst/>
          </a:prstGeom>
        </p:spPr>
      </p:pic>
      <p:sp>
        <p:nvSpPr>
          <p:cNvPr id="24" name="TextBox 23">
            <a:extLst>
              <a:ext uri="{FF2B5EF4-FFF2-40B4-BE49-F238E27FC236}">
                <a16:creationId xmlns:a16="http://schemas.microsoft.com/office/drawing/2014/main" id="{BD431701-7AC2-044E-9AC7-4DD359C0ED07}"/>
              </a:ext>
            </a:extLst>
          </p:cNvPr>
          <p:cNvSpPr txBox="1"/>
          <p:nvPr/>
        </p:nvSpPr>
        <p:spPr>
          <a:xfrm>
            <a:off x="1772529" y="6517044"/>
            <a:ext cx="1786597" cy="338554"/>
          </a:xfrm>
          <a:prstGeom prst="rect">
            <a:avLst/>
          </a:prstGeom>
          <a:noFill/>
        </p:spPr>
        <p:txBody>
          <a:bodyPr wrap="square" rtlCol="0">
            <a:spAutoFit/>
          </a:bodyPr>
          <a:lstStyle/>
          <a:p>
            <a:r>
              <a:rPr lang="en-US" sz="1600" b="1" dirty="0">
                <a:solidFill>
                  <a:schemeClr val="bg1"/>
                </a:solidFill>
              </a:rPr>
              <a:t>1941, Philip Morris</a:t>
            </a:r>
          </a:p>
        </p:txBody>
      </p:sp>
      <p:sp>
        <p:nvSpPr>
          <p:cNvPr id="25" name="TextBox 24">
            <a:extLst>
              <a:ext uri="{FF2B5EF4-FFF2-40B4-BE49-F238E27FC236}">
                <a16:creationId xmlns:a16="http://schemas.microsoft.com/office/drawing/2014/main" id="{23EA1720-992A-F642-B53D-8B82C3227552}"/>
              </a:ext>
            </a:extLst>
          </p:cNvPr>
          <p:cNvSpPr txBox="1"/>
          <p:nvPr/>
        </p:nvSpPr>
        <p:spPr>
          <a:xfrm>
            <a:off x="5584876" y="6507849"/>
            <a:ext cx="1786597" cy="338554"/>
          </a:xfrm>
          <a:prstGeom prst="rect">
            <a:avLst/>
          </a:prstGeom>
          <a:noFill/>
        </p:spPr>
        <p:txBody>
          <a:bodyPr wrap="square" rtlCol="0">
            <a:spAutoFit/>
          </a:bodyPr>
          <a:lstStyle/>
          <a:p>
            <a:pPr algn="ctr"/>
            <a:r>
              <a:rPr lang="en-US" sz="1600" b="1" dirty="0">
                <a:solidFill>
                  <a:schemeClr val="bg1"/>
                </a:solidFill>
              </a:rPr>
              <a:t>2013, Blu</a:t>
            </a:r>
          </a:p>
        </p:txBody>
      </p:sp>
    </p:spTree>
    <p:extLst>
      <p:ext uri="{BB962C8B-B14F-4D97-AF65-F5344CB8AC3E}">
        <p14:creationId xmlns:p14="http://schemas.microsoft.com/office/powerpoint/2010/main" val="20217033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hape 63">
            <a:extLst>
              <a:ext uri="{FF2B5EF4-FFF2-40B4-BE49-F238E27FC236}">
                <a16:creationId xmlns:a16="http://schemas.microsoft.com/office/drawing/2014/main" id="{84B3AF58-F489-E840-B7F4-0CA96B37EF9A}"/>
              </a:ext>
            </a:extLst>
          </p:cNvPr>
          <p:cNvSpPr/>
          <p:nvPr/>
        </p:nvSpPr>
        <p:spPr>
          <a:xfrm>
            <a:off x="0" y="953271"/>
            <a:ext cx="9144000" cy="420873"/>
          </a:xfrm>
          <a:prstGeom prst="rect">
            <a:avLst/>
          </a:prstGeom>
          <a:solidFill>
            <a:srgbClr val="660000"/>
          </a:solidFill>
          <a:ln w="9525" cap="flat" cmpd="sng">
            <a:solidFill>
              <a:schemeClr val="dk2"/>
            </a:solidFill>
            <a:prstDash val="solid"/>
            <a:round/>
            <a:headEnd type="none" w="med" len="med"/>
            <a:tailEnd type="none" w="med" len="med"/>
          </a:ln>
        </p:spPr>
        <p:txBody>
          <a:bodyPr lIns="64283" tIns="64283" rIns="64283" bIns="64283" anchor="ctr" anchorCtr="0">
            <a:noAutofit/>
          </a:bodyPr>
          <a:lstStyle/>
          <a:p>
            <a:pPr defTabSz="321457">
              <a:defRPr/>
            </a:pPr>
            <a:endParaRPr sz="844" kern="0">
              <a:solidFill>
                <a:sysClr val="windowText" lastClr="000000"/>
              </a:solidFill>
              <a:latin typeface="Calibri"/>
              <a:sym typeface="Helvetica"/>
            </a:endParaRPr>
          </a:p>
        </p:txBody>
      </p:sp>
      <p:sp>
        <p:nvSpPr>
          <p:cNvPr id="17" name="TextBox 16">
            <a:extLst>
              <a:ext uri="{FF2B5EF4-FFF2-40B4-BE49-F238E27FC236}">
                <a16:creationId xmlns:a16="http://schemas.microsoft.com/office/drawing/2014/main" id="{7136F4E5-D3AE-5C42-B2D7-282A5BB35FC8}"/>
              </a:ext>
            </a:extLst>
          </p:cNvPr>
          <p:cNvSpPr txBox="1"/>
          <p:nvPr/>
        </p:nvSpPr>
        <p:spPr>
          <a:xfrm>
            <a:off x="2375297" y="993204"/>
            <a:ext cx="4393406" cy="373628"/>
          </a:xfrm>
          <a:prstGeom prst="rect">
            <a:avLst/>
          </a:prstGeom>
          <a:noFill/>
        </p:spPr>
        <p:txBody>
          <a:bodyPr wrap="square" rtlCol="0">
            <a:spAutoFit/>
          </a:bodyPr>
          <a:lstStyle/>
          <a:p>
            <a:pPr algn="ctr" defTabSz="321457">
              <a:defRPr/>
            </a:pPr>
            <a:r>
              <a:rPr lang="en-US" sz="1828" kern="0" dirty="0">
                <a:solidFill>
                  <a:prstClr val="white">
                    <a:lumMod val="85000"/>
                  </a:prstClr>
                </a:solidFill>
                <a:latin typeface="Calibri"/>
                <a:sym typeface="Helvetica"/>
              </a:rPr>
              <a:t>tobaccopreventiontoolkit.stanford.edu</a:t>
            </a:r>
          </a:p>
        </p:txBody>
      </p:sp>
      <p:sp>
        <p:nvSpPr>
          <p:cNvPr id="18" name="Shape 179">
            <a:extLst>
              <a:ext uri="{FF2B5EF4-FFF2-40B4-BE49-F238E27FC236}">
                <a16:creationId xmlns:a16="http://schemas.microsoft.com/office/drawing/2014/main" id="{E384847D-9C56-8D4C-B14D-F1CB94E04907}"/>
              </a:ext>
            </a:extLst>
          </p:cNvPr>
          <p:cNvSpPr/>
          <p:nvPr/>
        </p:nvSpPr>
        <p:spPr>
          <a:xfrm>
            <a:off x="1" y="194942"/>
            <a:ext cx="9144000" cy="687689"/>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p>
            <a:pPr algn="ctr" defTabSz="410771">
              <a:defRPr sz="1800"/>
            </a:pPr>
            <a:r>
              <a:rPr lang="en-US" sz="4000" b="1" kern="0" dirty="0">
                <a:solidFill>
                  <a:prstClr val="black"/>
                </a:solidFill>
                <a:effectLst>
                  <a:outerShdw blurRad="127000" dist="76200" dir="2700000" rotWithShape="0">
                    <a:srgbClr val="FFFFFF">
                      <a:alpha val="75000"/>
                    </a:srgbClr>
                  </a:outerShdw>
                </a:effectLst>
                <a:latin typeface="Arial" charset="0"/>
                <a:ea typeface="Arial" charset="0"/>
                <a:cs typeface="Arial" charset="0"/>
                <a:sym typeface="Gill Sans"/>
              </a:rPr>
              <a:t>Cigarette vs. E-Cig/Vape Ads</a:t>
            </a:r>
            <a:endParaRPr sz="4000" b="1" kern="0" dirty="0">
              <a:solidFill>
                <a:prstClr val="black"/>
              </a:solidFill>
              <a:effectLst>
                <a:outerShdw blurRad="127000" dist="76200" dir="2700000" rotWithShape="0">
                  <a:srgbClr val="FFFFFF">
                    <a:alpha val="75000"/>
                  </a:srgbClr>
                </a:outerShdw>
              </a:effectLst>
              <a:latin typeface="Arial" charset="0"/>
              <a:ea typeface="Arial" charset="0"/>
              <a:cs typeface="Arial" charset="0"/>
              <a:sym typeface="Gill Sans"/>
            </a:endParaRPr>
          </a:p>
        </p:txBody>
      </p:sp>
      <p:sp>
        <p:nvSpPr>
          <p:cNvPr id="19" name="Rectangle 18">
            <a:extLst>
              <a:ext uri="{FF2B5EF4-FFF2-40B4-BE49-F238E27FC236}">
                <a16:creationId xmlns:a16="http://schemas.microsoft.com/office/drawing/2014/main" id="{0934AF3C-E4D2-9B44-BF44-D97A69015830}"/>
              </a:ext>
            </a:extLst>
          </p:cNvPr>
          <p:cNvSpPr/>
          <p:nvPr/>
        </p:nvSpPr>
        <p:spPr>
          <a:xfrm>
            <a:off x="0" y="1366833"/>
            <a:ext cx="9143999" cy="5491168"/>
          </a:xfrm>
          <a:prstGeom prst="rect">
            <a:avLst/>
          </a:prstGeom>
          <a:solidFill>
            <a:srgbClr val="4A1005"/>
          </a:solidFill>
          <a:ln>
            <a:solidFill>
              <a:srgbClr val="4A10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Graphical user interface&#10;&#10;Description automatically generated">
            <a:extLst>
              <a:ext uri="{FF2B5EF4-FFF2-40B4-BE49-F238E27FC236}">
                <a16:creationId xmlns:a16="http://schemas.microsoft.com/office/drawing/2014/main" id="{5171C782-9CA4-A040-8847-AE483C5ED69C}"/>
              </a:ext>
            </a:extLst>
          </p:cNvPr>
          <p:cNvPicPr>
            <a:picLocks noChangeAspect="1"/>
          </p:cNvPicPr>
          <p:nvPr/>
        </p:nvPicPr>
        <p:blipFill rotWithShape="1">
          <a:blip r:embed="rId3"/>
          <a:srcRect r="17693" b="7294"/>
          <a:stretch/>
        </p:blipFill>
        <p:spPr>
          <a:xfrm>
            <a:off x="450165" y="1414077"/>
            <a:ext cx="8243667" cy="5255876"/>
          </a:xfrm>
          <a:prstGeom prst="rect">
            <a:avLst/>
          </a:prstGeom>
        </p:spPr>
      </p:pic>
      <p:sp>
        <p:nvSpPr>
          <p:cNvPr id="22" name="TextBox 21">
            <a:extLst>
              <a:ext uri="{FF2B5EF4-FFF2-40B4-BE49-F238E27FC236}">
                <a16:creationId xmlns:a16="http://schemas.microsoft.com/office/drawing/2014/main" id="{C5EB8183-4C78-984C-83E5-6BA2665DEDAE}"/>
              </a:ext>
            </a:extLst>
          </p:cNvPr>
          <p:cNvSpPr txBox="1"/>
          <p:nvPr/>
        </p:nvSpPr>
        <p:spPr>
          <a:xfrm>
            <a:off x="1772529" y="6517044"/>
            <a:ext cx="1786597" cy="338554"/>
          </a:xfrm>
          <a:prstGeom prst="rect">
            <a:avLst/>
          </a:prstGeom>
          <a:noFill/>
        </p:spPr>
        <p:txBody>
          <a:bodyPr wrap="square" rtlCol="0">
            <a:spAutoFit/>
          </a:bodyPr>
          <a:lstStyle/>
          <a:p>
            <a:r>
              <a:rPr lang="en-US" sz="1600" b="1" dirty="0">
                <a:solidFill>
                  <a:schemeClr val="bg1"/>
                </a:solidFill>
              </a:rPr>
              <a:t>1989, Capri</a:t>
            </a:r>
          </a:p>
        </p:txBody>
      </p:sp>
      <p:sp>
        <p:nvSpPr>
          <p:cNvPr id="23" name="TextBox 22">
            <a:extLst>
              <a:ext uri="{FF2B5EF4-FFF2-40B4-BE49-F238E27FC236}">
                <a16:creationId xmlns:a16="http://schemas.microsoft.com/office/drawing/2014/main" id="{50B8F6BE-874F-BD4D-B744-7E9A65C283E6}"/>
              </a:ext>
            </a:extLst>
          </p:cNvPr>
          <p:cNvSpPr txBox="1"/>
          <p:nvPr/>
        </p:nvSpPr>
        <p:spPr>
          <a:xfrm>
            <a:off x="5655214" y="5359515"/>
            <a:ext cx="1786597" cy="338554"/>
          </a:xfrm>
          <a:prstGeom prst="rect">
            <a:avLst/>
          </a:prstGeom>
          <a:noFill/>
        </p:spPr>
        <p:txBody>
          <a:bodyPr wrap="square" rtlCol="0">
            <a:spAutoFit/>
          </a:bodyPr>
          <a:lstStyle/>
          <a:p>
            <a:pPr algn="ctr"/>
            <a:r>
              <a:rPr lang="en-US" sz="1600" b="1" dirty="0">
                <a:solidFill>
                  <a:schemeClr val="bg1"/>
                </a:solidFill>
              </a:rPr>
              <a:t>2015, Juul</a:t>
            </a:r>
          </a:p>
        </p:txBody>
      </p:sp>
    </p:spTree>
    <p:extLst>
      <p:ext uri="{BB962C8B-B14F-4D97-AF65-F5344CB8AC3E}">
        <p14:creationId xmlns:p14="http://schemas.microsoft.com/office/powerpoint/2010/main" val="12814532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hape 63">
            <a:extLst>
              <a:ext uri="{FF2B5EF4-FFF2-40B4-BE49-F238E27FC236}">
                <a16:creationId xmlns:a16="http://schemas.microsoft.com/office/drawing/2014/main" id="{03ED0063-4C57-034E-92DB-4E5DB9A06ABC}"/>
              </a:ext>
            </a:extLst>
          </p:cNvPr>
          <p:cNvSpPr/>
          <p:nvPr/>
        </p:nvSpPr>
        <p:spPr>
          <a:xfrm>
            <a:off x="0" y="953271"/>
            <a:ext cx="9144000" cy="420873"/>
          </a:xfrm>
          <a:prstGeom prst="rect">
            <a:avLst/>
          </a:prstGeom>
          <a:solidFill>
            <a:srgbClr val="660000"/>
          </a:solidFill>
          <a:ln w="9525" cap="flat" cmpd="sng">
            <a:solidFill>
              <a:schemeClr val="dk2"/>
            </a:solidFill>
            <a:prstDash val="solid"/>
            <a:round/>
            <a:headEnd type="none" w="med" len="med"/>
            <a:tailEnd type="none" w="med" len="med"/>
          </a:ln>
        </p:spPr>
        <p:txBody>
          <a:bodyPr lIns="64283" tIns="64283" rIns="64283" bIns="64283" anchor="ctr" anchorCtr="0">
            <a:noAutofit/>
          </a:bodyPr>
          <a:lstStyle/>
          <a:p>
            <a:pPr defTabSz="321457">
              <a:defRPr/>
            </a:pPr>
            <a:endParaRPr sz="844" kern="0">
              <a:solidFill>
                <a:sysClr val="windowText" lastClr="000000"/>
              </a:solidFill>
              <a:latin typeface="Calibri"/>
              <a:sym typeface="Helvetica"/>
            </a:endParaRPr>
          </a:p>
        </p:txBody>
      </p:sp>
      <p:sp>
        <p:nvSpPr>
          <p:cNvPr id="19" name="TextBox 18">
            <a:extLst>
              <a:ext uri="{FF2B5EF4-FFF2-40B4-BE49-F238E27FC236}">
                <a16:creationId xmlns:a16="http://schemas.microsoft.com/office/drawing/2014/main" id="{8F2883F5-3480-3047-82FD-75D30CE0A146}"/>
              </a:ext>
            </a:extLst>
          </p:cNvPr>
          <p:cNvSpPr txBox="1"/>
          <p:nvPr/>
        </p:nvSpPr>
        <p:spPr>
          <a:xfrm>
            <a:off x="2375297" y="993204"/>
            <a:ext cx="4393406" cy="373628"/>
          </a:xfrm>
          <a:prstGeom prst="rect">
            <a:avLst/>
          </a:prstGeom>
          <a:noFill/>
        </p:spPr>
        <p:txBody>
          <a:bodyPr wrap="square" rtlCol="0">
            <a:spAutoFit/>
          </a:bodyPr>
          <a:lstStyle/>
          <a:p>
            <a:pPr algn="ctr" defTabSz="321457">
              <a:defRPr/>
            </a:pPr>
            <a:r>
              <a:rPr lang="en-US" sz="1828" kern="0" dirty="0">
                <a:solidFill>
                  <a:prstClr val="white">
                    <a:lumMod val="85000"/>
                  </a:prstClr>
                </a:solidFill>
                <a:latin typeface="Calibri"/>
                <a:sym typeface="Helvetica"/>
              </a:rPr>
              <a:t>tobaccopreventiontoolkit.stanford.edu</a:t>
            </a:r>
          </a:p>
        </p:txBody>
      </p:sp>
      <p:sp>
        <p:nvSpPr>
          <p:cNvPr id="20" name="Shape 179">
            <a:extLst>
              <a:ext uri="{FF2B5EF4-FFF2-40B4-BE49-F238E27FC236}">
                <a16:creationId xmlns:a16="http://schemas.microsoft.com/office/drawing/2014/main" id="{4BA5C070-86E6-DB4B-8C64-1A36EE7EA482}"/>
              </a:ext>
            </a:extLst>
          </p:cNvPr>
          <p:cNvSpPr/>
          <p:nvPr/>
        </p:nvSpPr>
        <p:spPr>
          <a:xfrm>
            <a:off x="1" y="194942"/>
            <a:ext cx="9144000" cy="687689"/>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p>
            <a:pPr algn="ctr" defTabSz="410771">
              <a:defRPr sz="1800"/>
            </a:pPr>
            <a:r>
              <a:rPr lang="en-US" sz="4000" b="1" kern="0" dirty="0">
                <a:solidFill>
                  <a:prstClr val="black"/>
                </a:solidFill>
                <a:effectLst>
                  <a:outerShdw blurRad="127000" dist="76200" dir="2700000" rotWithShape="0">
                    <a:srgbClr val="FFFFFF">
                      <a:alpha val="75000"/>
                    </a:srgbClr>
                  </a:outerShdw>
                </a:effectLst>
                <a:latin typeface="Arial" charset="0"/>
                <a:ea typeface="Arial" charset="0"/>
                <a:cs typeface="Arial" charset="0"/>
                <a:sym typeface="Gill Sans"/>
              </a:rPr>
              <a:t>Cigarette vs. E-Cig/Vape Ads</a:t>
            </a:r>
            <a:endParaRPr sz="4000" b="1" kern="0" dirty="0">
              <a:solidFill>
                <a:prstClr val="black"/>
              </a:solidFill>
              <a:effectLst>
                <a:outerShdw blurRad="127000" dist="76200" dir="2700000" rotWithShape="0">
                  <a:srgbClr val="FFFFFF">
                    <a:alpha val="75000"/>
                  </a:srgbClr>
                </a:outerShdw>
              </a:effectLst>
              <a:latin typeface="Arial" charset="0"/>
              <a:ea typeface="Arial" charset="0"/>
              <a:cs typeface="Arial" charset="0"/>
              <a:sym typeface="Gill Sans"/>
            </a:endParaRPr>
          </a:p>
        </p:txBody>
      </p:sp>
      <p:sp>
        <p:nvSpPr>
          <p:cNvPr id="21" name="Rectangle 20">
            <a:extLst>
              <a:ext uri="{FF2B5EF4-FFF2-40B4-BE49-F238E27FC236}">
                <a16:creationId xmlns:a16="http://schemas.microsoft.com/office/drawing/2014/main" id="{6698B949-7BA0-4D40-AD44-9C2746BE4FEE}"/>
              </a:ext>
            </a:extLst>
          </p:cNvPr>
          <p:cNvSpPr/>
          <p:nvPr/>
        </p:nvSpPr>
        <p:spPr>
          <a:xfrm>
            <a:off x="0" y="1366833"/>
            <a:ext cx="9143999" cy="5491168"/>
          </a:xfrm>
          <a:prstGeom prst="rect">
            <a:avLst/>
          </a:prstGeom>
          <a:solidFill>
            <a:srgbClr val="4A1005"/>
          </a:solidFill>
          <a:ln>
            <a:solidFill>
              <a:srgbClr val="4A10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Graphical user interface, website&#10;&#10;Description automatically generated">
            <a:extLst>
              <a:ext uri="{FF2B5EF4-FFF2-40B4-BE49-F238E27FC236}">
                <a16:creationId xmlns:a16="http://schemas.microsoft.com/office/drawing/2014/main" id="{EE0C6DE4-26FB-5F44-B0B3-EC7590ABDFEF}"/>
              </a:ext>
            </a:extLst>
          </p:cNvPr>
          <p:cNvPicPr>
            <a:picLocks noChangeAspect="1"/>
          </p:cNvPicPr>
          <p:nvPr/>
        </p:nvPicPr>
        <p:blipFill rotWithShape="1">
          <a:blip r:embed="rId3"/>
          <a:srcRect r="17846" b="7196"/>
          <a:stretch/>
        </p:blipFill>
        <p:spPr>
          <a:xfrm>
            <a:off x="611931" y="1444784"/>
            <a:ext cx="7920137" cy="5089016"/>
          </a:xfrm>
          <a:prstGeom prst="rect">
            <a:avLst/>
          </a:prstGeom>
        </p:spPr>
      </p:pic>
      <p:sp>
        <p:nvSpPr>
          <p:cNvPr id="24" name="TextBox 23">
            <a:extLst>
              <a:ext uri="{FF2B5EF4-FFF2-40B4-BE49-F238E27FC236}">
                <a16:creationId xmlns:a16="http://schemas.microsoft.com/office/drawing/2014/main" id="{D4BC04C3-63EC-F94D-A398-9DAA17DBCD4C}"/>
              </a:ext>
            </a:extLst>
          </p:cNvPr>
          <p:cNvSpPr txBox="1"/>
          <p:nvPr/>
        </p:nvSpPr>
        <p:spPr>
          <a:xfrm>
            <a:off x="1772529" y="6517044"/>
            <a:ext cx="1786597" cy="338554"/>
          </a:xfrm>
          <a:prstGeom prst="rect">
            <a:avLst/>
          </a:prstGeom>
          <a:noFill/>
        </p:spPr>
        <p:txBody>
          <a:bodyPr wrap="square" rtlCol="0">
            <a:spAutoFit/>
          </a:bodyPr>
          <a:lstStyle/>
          <a:p>
            <a:pPr algn="ctr"/>
            <a:r>
              <a:rPr lang="en-US" sz="1600" b="1" dirty="0">
                <a:solidFill>
                  <a:schemeClr val="bg1"/>
                </a:solidFill>
              </a:rPr>
              <a:t>2000, Camel</a:t>
            </a:r>
          </a:p>
        </p:txBody>
      </p:sp>
      <p:sp>
        <p:nvSpPr>
          <p:cNvPr id="25" name="TextBox 24">
            <a:extLst>
              <a:ext uri="{FF2B5EF4-FFF2-40B4-BE49-F238E27FC236}">
                <a16:creationId xmlns:a16="http://schemas.microsoft.com/office/drawing/2014/main" id="{C21F59B0-82AC-D043-BB64-898783145977}"/>
              </a:ext>
            </a:extLst>
          </p:cNvPr>
          <p:cNvSpPr txBox="1"/>
          <p:nvPr/>
        </p:nvSpPr>
        <p:spPr>
          <a:xfrm>
            <a:off x="5514537" y="5114111"/>
            <a:ext cx="1786597" cy="338554"/>
          </a:xfrm>
          <a:prstGeom prst="rect">
            <a:avLst/>
          </a:prstGeom>
          <a:noFill/>
        </p:spPr>
        <p:txBody>
          <a:bodyPr wrap="square" rtlCol="0">
            <a:spAutoFit/>
          </a:bodyPr>
          <a:lstStyle/>
          <a:p>
            <a:pPr algn="ctr"/>
            <a:r>
              <a:rPr lang="en-US" sz="1600" b="1" dirty="0">
                <a:solidFill>
                  <a:schemeClr val="bg1"/>
                </a:solidFill>
              </a:rPr>
              <a:t>2018, Juul</a:t>
            </a:r>
          </a:p>
        </p:txBody>
      </p:sp>
    </p:spTree>
    <p:extLst>
      <p:ext uri="{BB962C8B-B14F-4D97-AF65-F5344CB8AC3E}">
        <p14:creationId xmlns:p14="http://schemas.microsoft.com/office/powerpoint/2010/main" val="2706551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9" name="Shape 249"/>
          <p:cNvSpPr txBox="1">
            <a:spLocks noGrp="1"/>
          </p:cNvSpPr>
          <p:nvPr>
            <p:ph type="title" idx="4294967295"/>
          </p:nvPr>
        </p:nvSpPr>
        <p:spPr>
          <a:xfrm>
            <a:off x="-2746" y="7341"/>
            <a:ext cx="9144000" cy="1026900"/>
          </a:xfrm>
          <a:prstGeom prst="rect">
            <a:avLst/>
          </a:prstGeom>
          <a:noFill/>
          <a:ln>
            <a:noFill/>
          </a:ln>
        </p:spPr>
        <p:txBody>
          <a:bodyPr lIns="91425" tIns="91425" rIns="91425" bIns="91425" anchor="ctr" anchorCtr="0">
            <a:noAutofit/>
          </a:bodyPr>
          <a:lstStyle/>
          <a:p>
            <a:pPr algn="ctr">
              <a:lnSpc>
                <a:spcPct val="90000"/>
              </a:lnSpc>
              <a:buClr>
                <a:srgbClr val="0C343D"/>
              </a:buClr>
              <a:buSzPct val="25000"/>
            </a:pPr>
            <a:r>
              <a:rPr lang="en" b="1" dirty="0">
                <a:solidFill>
                  <a:schemeClr val="tx1"/>
                </a:solidFill>
                <a:latin typeface="Calibri"/>
                <a:ea typeface="Calibri"/>
                <a:cs typeface="Calibri"/>
                <a:sym typeface="Calibri"/>
              </a:rPr>
              <a:t>Unit 4, Activity 1: What is the Appeal of E-Cigs/Vapes?</a:t>
            </a:r>
          </a:p>
        </p:txBody>
      </p:sp>
      <p:sp>
        <p:nvSpPr>
          <p:cNvPr id="9" name="Shape 63">
            <a:extLst>
              <a:ext uri="{FF2B5EF4-FFF2-40B4-BE49-F238E27FC236}">
                <a16:creationId xmlns:a16="http://schemas.microsoft.com/office/drawing/2014/main" id="{99925651-664B-9F48-91A2-A0B4AEE82AEE}"/>
              </a:ext>
            </a:extLst>
          </p:cNvPr>
          <p:cNvSpPr/>
          <p:nvPr/>
        </p:nvSpPr>
        <p:spPr>
          <a:xfrm>
            <a:off x="0" y="953271"/>
            <a:ext cx="9144000" cy="420873"/>
          </a:xfrm>
          <a:prstGeom prst="rect">
            <a:avLst/>
          </a:prstGeom>
          <a:solidFill>
            <a:srgbClr val="660000"/>
          </a:solidFill>
          <a:ln w="9525" cap="flat" cmpd="sng">
            <a:solidFill>
              <a:schemeClr val="dk2"/>
            </a:solidFill>
            <a:prstDash val="solid"/>
            <a:round/>
            <a:headEnd type="none" w="med" len="med"/>
            <a:tailEnd type="none" w="med" len="med"/>
          </a:ln>
        </p:spPr>
        <p:txBody>
          <a:bodyPr lIns="64283" tIns="64283" rIns="64283" bIns="64283" anchor="ctr" anchorCtr="0">
            <a:noAutofit/>
          </a:bodyPr>
          <a:lstStyle/>
          <a:p>
            <a:pPr marL="0" marR="0" lvl="0" indent="0" algn="l" defTabSz="321457" rtl="0" eaLnBrk="1" fontAlgn="auto" latinLnBrk="0" hangingPunct="1">
              <a:lnSpc>
                <a:spcPct val="100000"/>
              </a:lnSpc>
              <a:spcBef>
                <a:spcPts val="0"/>
              </a:spcBef>
              <a:spcAft>
                <a:spcPts val="0"/>
              </a:spcAft>
              <a:buClrTx/>
              <a:buSzTx/>
              <a:buFontTx/>
              <a:buNone/>
              <a:tabLst/>
              <a:defRPr/>
            </a:pPr>
            <a:endParaRPr kumimoji="0" sz="844" b="0" i="0" u="none" strike="noStrike" kern="0" cap="none" spc="0" normalizeH="0" baseline="0" noProof="0">
              <a:ln>
                <a:noFill/>
              </a:ln>
              <a:solidFill>
                <a:sysClr val="windowText" lastClr="000000"/>
              </a:solidFill>
              <a:effectLst/>
              <a:uLnTx/>
              <a:uFillTx/>
              <a:latin typeface="Calibri"/>
              <a:ea typeface="+mn-ea"/>
              <a:cs typeface="+mn-cs"/>
              <a:sym typeface="Helvetica"/>
            </a:endParaRPr>
          </a:p>
        </p:txBody>
      </p:sp>
      <p:sp>
        <p:nvSpPr>
          <p:cNvPr id="8" name="TextBox 7">
            <a:extLst>
              <a:ext uri="{FF2B5EF4-FFF2-40B4-BE49-F238E27FC236}">
                <a16:creationId xmlns:a16="http://schemas.microsoft.com/office/drawing/2014/main" id="{B2BE5E2D-1CC2-E245-8B9D-049153F10531}"/>
              </a:ext>
            </a:extLst>
          </p:cNvPr>
          <p:cNvSpPr txBox="1"/>
          <p:nvPr/>
        </p:nvSpPr>
        <p:spPr>
          <a:xfrm>
            <a:off x="2375297" y="979757"/>
            <a:ext cx="4393406" cy="373628"/>
          </a:xfrm>
          <a:prstGeom prst="rect">
            <a:avLst/>
          </a:prstGeom>
          <a:noFill/>
        </p:spPr>
        <p:txBody>
          <a:bodyPr wrap="square" rtlCol="0">
            <a:spAutoFit/>
          </a:bodyPr>
          <a:lstStyle/>
          <a:p>
            <a:pPr algn="ctr" defTabSz="321457">
              <a:defRPr/>
            </a:pPr>
            <a:r>
              <a:rPr lang="en-US" sz="1828" kern="0" dirty="0">
                <a:solidFill>
                  <a:prstClr val="white">
                    <a:lumMod val="85000"/>
                  </a:prstClr>
                </a:solidFill>
                <a:latin typeface="Calibri"/>
                <a:sym typeface="Helvetica"/>
              </a:rPr>
              <a:t>tobaccopreventiontoolkit.stanford.edu</a:t>
            </a:r>
          </a:p>
        </p:txBody>
      </p:sp>
      <p:pic>
        <p:nvPicPr>
          <p:cNvPr id="13" name="Picture 12">
            <a:extLst>
              <a:ext uri="{FF2B5EF4-FFF2-40B4-BE49-F238E27FC236}">
                <a16:creationId xmlns:a16="http://schemas.microsoft.com/office/drawing/2014/main" id="{F7DF4D12-C4C2-AF47-96F0-B81C75F11001}"/>
              </a:ext>
            </a:extLst>
          </p:cNvPr>
          <p:cNvPicPr>
            <a:picLocks noChangeAspect="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b="13095"/>
          <a:stretch/>
        </p:blipFill>
        <p:spPr>
          <a:xfrm>
            <a:off x="3202522" y="3176691"/>
            <a:ext cx="2493682" cy="2167128"/>
          </a:xfrm>
          <a:prstGeom prst="rect">
            <a:avLst/>
          </a:prstGeom>
        </p:spPr>
      </p:pic>
      <p:pic>
        <p:nvPicPr>
          <p:cNvPr id="14" name="Picture 13">
            <a:extLst>
              <a:ext uri="{FF2B5EF4-FFF2-40B4-BE49-F238E27FC236}">
                <a16:creationId xmlns:a16="http://schemas.microsoft.com/office/drawing/2014/main" id="{34BACD93-1F4D-7345-AE0E-4F9B983FFF81}"/>
              </a:ext>
            </a:extLst>
          </p:cNvPr>
          <p:cNvPicPr>
            <a:picLocks noChangeAspect="1"/>
          </p:cNvPicPr>
          <p:nvPr/>
        </p:nvPicPr>
        <p:blipFill rotWithShape="1">
          <a:blip r:embed="rId4">
            <a:duotone>
              <a:schemeClr val="accent4">
                <a:shade val="45000"/>
                <a:satMod val="135000"/>
              </a:schemeClr>
              <a:prstClr val="white"/>
            </a:duotone>
            <a:extLst>
              <a:ext uri="{28A0092B-C50C-407E-A947-70E740481C1C}">
                <a14:useLocalDpi xmlns:a14="http://schemas.microsoft.com/office/drawing/2010/main" val="0"/>
              </a:ext>
            </a:extLst>
          </a:blip>
          <a:srcRect b="21904"/>
          <a:stretch/>
        </p:blipFill>
        <p:spPr>
          <a:xfrm>
            <a:off x="5947491" y="4438335"/>
            <a:ext cx="2791290" cy="2179865"/>
          </a:xfrm>
          <a:prstGeom prst="rect">
            <a:avLst/>
          </a:prstGeom>
        </p:spPr>
      </p:pic>
      <p:pic>
        <p:nvPicPr>
          <p:cNvPr id="15" name="Picture 14">
            <a:extLst>
              <a:ext uri="{FF2B5EF4-FFF2-40B4-BE49-F238E27FC236}">
                <a16:creationId xmlns:a16="http://schemas.microsoft.com/office/drawing/2014/main" id="{AE47E01B-3934-CF40-BEB9-1C0B71148495}"/>
              </a:ext>
            </a:extLst>
          </p:cNvPr>
          <p:cNvPicPr>
            <a:picLocks noChangeAspect="1"/>
          </p:cNvPicPr>
          <p:nvPr/>
        </p:nvPicPr>
        <p:blipFill rotWithShape="1">
          <a:blip r:embed="rId5">
            <a:extLst>
              <a:ext uri="{28A0092B-C50C-407E-A947-70E740481C1C}">
                <a14:useLocalDpi xmlns:a14="http://schemas.microsoft.com/office/drawing/2010/main" val="0"/>
              </a:ext>
            </a:extLst>
          </a:blip>
          <a:srcRect b="22143"/>
          <a:stretch/>
        </p:blipFill>
        <p:spPr>
          <a:xfrm>
            <a:off x="-2746" y="1374144"/>
            <a:ext cx="3270359" cy="2546208"/>
          </a:xfrm>
          <a:prstGeom prst="rect">
            <a:avLst/>
          </a:prstGeom>
        </p:spPr>
      </p:pic>
    </p:spTree>
    <p:extLst>
      <p:ext uri="{BB962C8B-B14F-4D97-AF65-F5344CB8AC3E}">
        <p14:creationId xmlns:p14="http://schemas.microsoft.com/office/powerpoint/2010/main" val="372715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hape 63">
            <a:extLst>
              <a:ext uri="{FF2B5EF4-FFF2-40B4-BE49-F238E27FC236}">
                <a16:creationId xmlns:a16="http://schemas.microsoft.com/office/drawing/2014/main" id="{E926C137-ECCE-644C-B363-4A751413381C}"/>
              </a:ext>
            </a:extLst>
          </p:cNvPr>
          <p:cNvSpPr/>
          <p:nvPr/>
        </p:nvSpPr>
        <p:spPr>
          <a:xfrm>
            <a:off x="0" y="953271"/>
            <a:ext cx="9144000" cy="420873"/>
          </a:xfrm>
          <a:prstGeom prst="rect">
            <a:avLst/>
          </a:prstGeom>
          <a:solidFill>
            <a:srgbClr val="660000"/>
          </a:solidFill>
          <a:ln w="9525" cap="flat" cmpd="sng">
            <a:solidFill>
              <a:schemeClr val="dk2"/>
            </a:solidFill>
            <a:prstDash val="solid"/>
            <a:round/>
            <a:headEnd type="none" w="med" len="med"/>
            <a:tailEnd type="none" w="med" len="med"/>
          </a:ln>
        </p:spPr>
        <p:txBody>
          <a:bodyPr lIns="64283" tIns="64283" rIns="64283" bIns="64283" anchor="ctr" anchorCtr="0">
            <a:noAutofit/>
          </a:bodyPr>
          <a:lstStyle/>
          <a:p>
            <a:pPr defTabSz="321457">
              <a:defRPr/>
            </a:pPr>
            <a:endParaRPr sz="844" kern="0">
              <a:solidFill>
                <a:sysClr val="windowText" lastClr="000000"/>
              </a:solidFill>
              <a:latin typeface="Calibri"/>
              <a:sym typeface="Helvetica"/>
            </a:endParaRPr>
          </a:p>
        </p:txBody>
      </p:sp>
      <p:sp>
        <p:nvSpPr>
          <p:cNvPr id="13" name="TextBox 12">
            <a:extLst>
              <a:ext uri="{FF2B5EF4-FFF2-40B4-BE49-F238E27FC236}">
                <a16:creationId xmlns:a16="http://schemas.microsoft.com/office/drawing/2014/main" id="{26B2A494-5C7E-804A-A741-04A9F1D8ACA4}"/>
              </a:ext>
            </a:extLst>
          </p:cNvPr>
          <p:cNvSpPr txBox="1"/>
          <p:nvPr/>
        </p:nvSpPr>
        <p:spPr>
          <a:xfrm>
            <a:off x="2375297" y="993204"/>
            <a:ext cx="4393406" cy="373628"/>
          </a:xfrm>
          <a:prstGeom prst="rect">
            <a:avLst/>
          </a:prstGeom>
          <a:noFill/>
        </p:spPr>
        <p:txBody>
          <a:bodyPr wrap="square" rtlCol="0">
            <a:spAutoFit/>
          </a:bodyPr>
          <a:lstStyle/>
          <a:p>
            <a:pPr algn="ctr" defTabSz="321457">
              <a:defRPr/>
            </a:pPr>
            <a:r>
              <a:rPr lang="en-US" sz="1828" kern="0" dirty="0">
                <a:solidFill>
                  <a:prstClr val="white">
                    <a:lumMod val="85000"/>
                  </a:prstClr>
                </a:solidFill>
                <a:latin typeface="Calibri"/>
                <a:sym typeface="Helvetica"/>
              </a:rPr>
              <a:t>tobaccopreventiontoolkit.stanford.edu</a:t>
            </a:r>
          </a:p>
        </p:txBody>
      </p:sp>
      <p:sp>
        <p:nvSpPr>
          <p:cNvPr id="14" name="Shape 179">
            <a:extLst>
              <a:ext uri="{FF2B5EF4-FFF2-40B4-BE49-F238E27FC236}">
                <a16:creationId xmlns:a16="http://schemas.microsoft.com/office/drawing/2014/main" id="{1E5E2955-A9A3-0F46-B1BA-A9F2B29FB793}"/>
              </a:ext>
            </a:extLst>
          </p:cNvPr>
          <p:cNvSpPr/>
          <p:nvPr/>
        </p:nvSpPr>
        <p:spPr>
          <a:xfrm>
            <a:off x="1" y="194942"/>
            <a:ext cx="9144000" cy="687689"/>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p>
            <a:pPr algn="ctr" defTabSz="410771">
              <a:defRPr sz="1800"/>
            </a:pPr>
            <a:r>
              <a:rPr lang="en-US" sz="4000" b="1" kern="0" dirty="0">
                <a:solidFill>
                  <a:prstClr val="black"/>
                </a:solidFill>
                <a:effectLst>
                  <a:outerShdw blurRad="127000" dist="76200" dir="2700000" rotWithShape="0">
                    <a:srgbClr val="FFFFFF">
                      <a:alpha val="75000"/>
                    </a:srgbClr>
                  </a:outerShdw>
                </a:effectLst>
                <a:latin typeface="Arial" charset="0"/>
                <a:ea typeface="Arial" charset="0"/>
                <a:cs typeface="Arial" charset="0"/>
                <a:sym typeface="Gill Sans"/>
              </a:rPr>
              <a:t>Cigarette vs. E-Cig/Vape Ads</a:t>
            </a:r>
            <a:endParaRPr sz="4000" b="1" kern="0" dirty="0">
              <a:solidFill>
                <a:prstClr val="black"/>
              </a:solidFill>
              <a:effectLst>
                <a:outerShdw blurRad="127000" dist="76200" dir="2700000" rotWithShape="0">
                  <a:srgbClr val="FFFFFF">
                    <a:alpha val="75000"/>
                  </a:srgbClr>
                </a:outerShdw>
              </a:effectLst>
              <a:latin typeface="Arial" charset="0"/>
              <a:ea typeface="Arial" charset="0"/>
              <a:cs typeface="Arial" charset="0"/>
              <a:sym typeface="Gill Sans"/>
            </a:endParaRPr>
          </a:p>
        </p:txBody>
      </p:sp>
      <p:sp>
        <p:nvSpPr>
          <p:cNvPr id="15" name="Rectangle 14">
            <a:extLst>
              <a:ext uri="{FF2B5EF4-FFF2-40B4-BE49-F238E27FC236}">
                <a16:creationId xmlns:a16="http://schemas.microsoft.com/office/drawing/2014/main" id="{6E6F8A8E-FEF0-D64B-9F29-2AD1A6ADCE2B}"/>
              </a:ext>
            </a:extLst>
          </p:cNvPr>
          <p:cNvSpPr/>
          <p:nvPr/>
        </p:nvSpPr>
        <p:spPr>
          <a:xfrm>
            <a:off x="0" y="1366833"/>
            <a:ext cx="9143999" cy="5491168"/>
          </a:xfrm>
          <a:prstGeom prst="rect">
            <a:avLst/>
          </a:prstGeom>
          <a:solidFill>
            <a:srgbClr val="4A1005"/>
          </a:solidFill>
          <a:ln>
            <a:solidFill>
              <a:srgbClr val="4A10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screenshot of a football game&#10;&#10;Description automatically generated with medium confidence">
            <a:extLst>
              <a:ext uri="{FF2B5EF4-FFF2-40B4-BE49-F238E27FC236}">
                <a16:creationId xmlns:a16="http://schemas.microsoft.com/office/drawing/2014/main" id="{0562A8D6-1AAF-E14B-9CCD-F0B23F9DCDBD}"/>
              </a:ext>
            </a:extLst>
          </p:cNvPr>
          <p:cNvPicPr>
            <a:picLocks noChangeAspect="1"/>
          </p:cNvPicPr>
          <p:nvPr/>
        </p:nvPicPr>
        <p:blipFill rotWithShape="1">
          <a:blip r:embed="rId3"/>
          <a:srcRect r="18308" b="8689"/>
          <a:stretch/>
        </p:blipFill>
        <p:spPr>
          <a:xfrm>
            <a:off x="492369" y="1374144"/>
            <a:ext cx="8159261" cy="5198121"/>
          </a:xfrm>
          <a:prstGeom prst="rect">
            <a:avLst/>
          </a:prstGeom>
        </p:spPr>
      </p:pic>
      <p:sp>
        <p:nvSpPr>
          <p:cNvPr id="18" name="TextBox 17">
            <a:extLst>
              <a:ext uri="{FF2B5EF4-FFF2-40B4-BE49-F238E27FC236}">
                <a16:creationId xmlns:a16="http://schemas.microsoft.com/office/drawing/2014/main" id="{3AF4A396-B72C-2643-A530-66D9D00B0C69}"/>
              </a:ext>
            </a:extLst>
          </p:cNvPr>
          <p:cNvSpPr txBox="1"/>
          <p:nvPr/>
        </p:nvSpPr>
        <p:spPr>
          <a:xfrm>
            <a:off x="1580472" y="6507106"/>
            <a:ext cx="1786597" cy="338554"/>
          </a:xfrm>
          <a:prstGeom prst="rect">
            <a:avLst/>
          </a:prstGeom>
          <a:noFill/>
        </p:spPr>
        <p:txBody>
          <a:bodyPr wrap="square" rtlCol="0">
            <a:spAutoFit/>
          </a:bodyPr>
          <a:lstStyle/>
          <a:p>
            <a:pPr algn="ctr"/>
            <a:r>
              <a:rPr lang="en-US" sz="1600" b="1" dirty="0">
                <a:solidFill>
                  <a:schemeClr val="bg1"/>
                </a:solidFill>
              </a:rPr>
              <a:t>Newport</a:t>
            </a:r>
          </a:p>
        </p:txBody>
      </p:sp>
      <p:sp>
        <p:nvSpPr>
          <p:cNvPr id="19" name="TextBox 18">
            <a:extLst>
              <a:ext uri="{FF2B5EF4-FFF2-40B4-BE49-F238E27FC236}">
                <a16:creationId xmlns:a16="http://schemas.microsoft.com/office/drawing/2014/main" id="{57A56F49-FCE2-2A45-AEA4-7480E9C21E9E}"/>
              </a:ext>
            </a:extLst>
          </p:cNvPr>
          <p:cNvSpPr txBox="1"/>
          <p:nvPr/>
        </p:nvSpPr>
        <p:spPr>
          <a:xfrm>
            <a:off x="5641147" y="5875162"/>
            <a:ext cx="1786597" cy="338554"/>
          </a:xfrm>
          <a:prstGeom prst="rect">
            <a:avLst/>
          </a:prstGeom>
          <a:noFill/>
        </p:spPr>
        <p:txBody>
          <a:bodyPr wrap="square" rtlCol="0">
            <a:spAutoFit/>
          </a:bodyPr>
          <a:lstStyle/>
          <a:p>
            <a:pPr algn="ctr"/>
            <a:r>
              <a:rPr lang="en-US" sz="1600" b="1" dirty="0">
                <a:solidFill>
                  <a:schemeClr val="bg1"/>
                </a:solidFill>
              </a:rPr>
              <a:t>NJOY</a:t>
            </a:r>
          </a:p>
        </p:txBody>
      </p:sp>
    </p:spTree>
    <p:extLst>
      <p:ext uri="{BB962C8B-B14F-4D97-AF65-F5344CB8AC3E}">
        <p14:creationId xmlns:p14="http://schemas.microsoft.com/office/powerpoint/2010/main" val="5303719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hape 179">
            <a:extLst>
              <a:ext uri="{FF2B5EF4-FFF2-40B4-BE49-F238E27FC236}">
                <a16:creationId xmlns:a16="http://schemas.microsoft.com/office/drawing/2014/main" id="{036554CE-767C-554A-BC4D-C2BB7923FEA8}"/>
              </a:ext>
            </a:extLst>
          </p:cNvPr>
          <p:cNvSpPr/>
          <p:nvPr/>
        </p:nvSpPr>
        <p:spPr>
          <a:xfrm>
            <a:off x="1" y="156406"/>
            <a:ext cx="9144000" cy="764761"/>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p>
            <a:pPr algn="ctr" defTabSz="410771">
              <a:defRPr sz="1800"/>
            </a:pPr>
            <a:r>
              <a:rPr lang="en-US" sz="4501" b="1" kern="0" dirty="0">
                <a:solidFill>
                  <a:prstClr val="black"/>
                </a:solidFill>
                <a:effectLst>
                  <a:outerShdw blurRad="127000" dist="76200" dir="2700000" rotWithShape="0">
                    <a:srgbClr val="FFFFFF">
                      <a:alpha val="75000"/>
                    </a:srgbClr>
                  </a:outerShdw>
                </a:effectLst>
                <a:latin typeface="Arial" charset="0"/>
                <a:ea typeface="Arial" charset="0"/>
                <a:cs typeface="Arial" charset="0"/>
                <a:sym typeface="Gill Sans"/>
              </a:rPr>
              <a:t>Enough is Enough</a:t>
            </a:r>
            <a:endParaRPr sz="4501" b="1" kern="0" dirty="0">
              <a:solidFill>
                <a:prstClr val="black"/>
              </a:solidFill>
              <a:effectLst>
                <a:outerShdw blurRad="127000" dist="76200" dir="2700000" rotWithShape="0">
                  <a:srgbClr val="FFFFFF">
                    <a:alpha val="75000"/>
                  </a:srgbClr>
                </a:outerShdw>
              </a:effectLst>
              <a:latin typeface="Arial" charset="0"/>
              <a:ea typeface="Arial" charset="0"/>
              <a:cs typeface="Arial" charset="0"/>
              <a:sym typeface="Gill Sans"/>
            </a:endParaRPr>
          </a:p>
        </p:txBody>
      </p:sp>
      <p:pic>
        <p:nvPicPr>
          <p:cNvPr id="2" name="Online Media 1" descr="ENOUGH IS ENOUGH #SB793">
            <a:hlinkClick r:id="" action="ppaction://media"/>
            <a:extLst>
              <a:ext uri="{FF2B5EF4-FFF2-40B4-BE49-F238E27FC236}">
                <a16:creationId xmlns:a16="http://schemas.microsoft.com/office/drawing/2014/main" id="{1EC2EBB8-0D33-1A4E-976B-0987D4D05912}"/>
              </a:ext>
            </a:extLst>
          </p:cNvPr>
          <p:cNvPicPr>
            <a:picLocks noRot="1" noChangeAspect="1"/>
          </p:cNvPicPr>
          <p:nvPr>
            <a:videoFile r:link="rId1"/>
          </p:nvPr>
        </p:nvPicPr>
        <p:blipFill>
          <a:blip r:embed="rId4"/>
          <a:stretch>
            <a:fillRect/>
          </a:stretch>
        </p:blipFill>
        <p:spPr>
          <a:xfrm>
            <a:off x="0" y="1531281"/>
            <a:ext cx="9143336" cy="5165985"/>
          </a:xfrm>
          <a:prstGeom prst="rect">
            <a:avLst/>
          </a:prstGeom>
        </p:spPr>
      </p:pic>
      <p:sp>
        <p:nvSpPr>
          <p:cNvPr id="5" name="Shape 63">
            <a:extLst>
              <a:ext uri="{FF2B5EF4-FFF2-40B4-BE49-F238E27FC236}">
                <a16:creationId xmlns:a16="http://schemas.microsoft.com/office/drawing/2014/main" id="{B57C4E71-0392-E64E-8B70-3EB0858EDDD1}"/>
              </a:ext>
            </a:extLst>
          </p:cNvPr>
          <p:cNvSpPr/>
          <p:nvPr/>
        </p:nvSpPr>
        <p:spPr>
          <a:xfrm>
            <a:off x="0" y="953272"/>
            <a:ext cx="9144000" cy="420873"/>
          </a:xfrm>
          <a:prstGeom prst="rect">
            <a:avLst/>
          </a:prstGeom>
          <a:solidFill>
            <a:srgbClr val="660000"/>
          </a:solidFill>
          <a:ln w="9525" cap="flat" cmpd="sng">
            <a:solidFill>
              <a:schemeClr val="dk2"/>
            </a:solidFill>
            <a:prstDash val="solid"/>
            <a:round/>
            <a:headEnd type="none" w="med" len="med"/>
            <a:tailEnd type="none" w="med" len="med"/>
          </a:ln>
        </p:spPr>
        <p:txBody>
          <a:bodyPr lIns="64283" tIns="64283" rIns="64283" bIns="64283" anchor="ctr" anchorCtr="0">
            <a:noAutofit/>
          </a:bodyPr>
          <a:lstStyle/>
          <a:p>
            <a:pPr algn="ctr" defTabSz="321440" hangingPunct="0">
              <a:defRPr/>
            </a:pPr>
            <a:endParaRPr sz="844" kern="0">
              <a:solidFill>
                <a:sysClr val="windowText" lastClr="000000"/>
              </a:solidFill>
              <a:latin typeface="Calibri"/>
              <a:ea typeface="+mj-ea"/>
              <a:cs typeface="+mj-cs"/>
              <a:sym typeface="Helvetica"/>
            </a:endParaRPr>
          </a:p>
        </p:txBody>
      </p:sp>
    </p:spTree>
    <p:extLst>
      <p:ext uri="{BB962C8B-B14F-4D97-AF65-F5344CB8AC3E}">
        <p14:creationId xmlns:p14="http://schemas.microsoft.com/office/powerpoint/2010/main" val="3419785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hape 63">
            <a:extLst>
              <a:ext uri="{FF2B5EF4-FFF2-40B4-BE49-F238E27FC236}">
                <a16:creationId xmlns:a16="http://schemas.microsoft.com/office/drawing/2014/main" id="{F28D8777-64C8-3348-A6AD-2275A7B597FA}"/>
              </a:ext>
            </a:extLst>
          </p:cNvPr>
          <p:cNvSpPr/>
          <p:nvPr/>
        </p:nvSpPr>
        <p:spPr>
          <a:xfrm>
            <a:off x="0" y="953271"/>
            <a:ext cx="9144000" cy="420873"/>
          </a:xfrm>
          <a:prstGeom prst="rect">
            <a:avLst/>
          </a:prstGeom>
          <a:solidFill>
            <a:srgbClr val="660000"/>
          </a:solidFill>
          <a:ln w="9525" cap="flat" cmpd="sng">
            <a:solidFill>
              <a:schemeClr val="dk2"/>
            </a:solidFill>
            <a:prstDash val="solid"/>
            <a:round/>
            <a:headEnd type="none" w="med" len="med"/>
            <a:tailEnd type="none" w="med" len="med"/>
          </a:ln>
        </p:spPr>
        <p:txBody>
          <a:bodyPr lIns="64283" tIns="64283" rIns="64283" bIns="64283" anchor="ctr" anchorCtr="0">
            <a:noAutofit/>
          </a:bodyPr>
          <a:lstStyle/>
          <a:p>
            <a:pPr defTabSz="321457">
              <a:defRPr/>
            </a:pPr>
            <a:endParaRPr sz="844" kern="0">
              <a:solidFill>
                <a:sysClr val="windowText" lastClr="000000"/>
              </a:solidFill>
              <a:latin typeface="Calibri"/>
              <a:sym typeface="Helvetica"/>
            </a:endParaRPr>
          </a:p>
        </p:txBody>
      </p:sp>
      <p:pic>
        <p:nvPicPr>
          <p:cNvPr id="3" name="Picture 2">
            <a:extLst>
              <a:ext uri="{FF2B5EF4-FFF2-40B4-BE49-F238E27FC236}">
                <a16:creationId xmlns:a16="http://schemas.microsoft.com/office/drawing/2014/main" id="{5E012EEF-0131-1B4B-8398-66732B613351}"/>
              </a:ext>
            </a:extLst>
          </p:cNvPr>
          <p:cNvPicPr>
            <a:picLocks noChangeAspect="1"/>
          </p:cNvPicPr>
          <p:nvPr/>
        </p:nvPicPr>
        <p:blipFill rotWithShape="1">
          <a:blip r:embed="rId3"/>
          <a:srcRect t="3649" b="6305"/>
          <a:stretch/>
        </p:blipFill>
        <p:spPr>
          <a:xfrm>
            <a:off x="0" y="1374143"/>
            <a:ext cx="9144000" cy="5483857"/>
          </a:xfrm>
          <a:prstGeom prst="rect">
            <a:avLst/>
          </a:prstGeom>
        </p:spPr>
      </p:pic>
      <p:sp>
        <p:nvSpPr>
          <p:cNvPr id="13" name="Shape 179">
            <a:extLst>
              <a:ext uri="{FF2B5EF4-FFF2-40B4-BE49-F238E27FC236}">
                <a16:creationId xmlns:a16="http://schemas.microsoft.com/office/drawing/2014/main" id="{036554CE-767C-554A-BC4D-C2BB7923FEA8}"/>
              </a:ext>
            </a:extLst>
          </p:cNvPr>
          <p:cNvSpPr/>
          <p:nvPr/>
        </p:nvSpPr>
        <p:spPr>
          <a:xfrm>
            <a:off x="1" y="156406"/>
            <a:ext cx="9144000" cy="764761"/>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p>
            <a:pPr algn="ctr" defTabSz="410771">
              <a:defRPr sz="1800"/>
            </a:pPr>
            <a:r>
              <a:rPr lang="en-US" sz="4501" b="1" kern="0" dirty="0">
                <a:solidFill>
                  <a:prstClr val="black"/>
                </a:solidFill>
                <a:effectLst>
                  <a:outerShdw blurRad="127000" dist="76200" dir="2700000" rotWithShape="0">
                    <a:srgbClr val="FFFFFF">
                      <a:alpha val="75000"/>
                    </a:srgbClr>
                  </a:outerShdw>
                </a:effectLst>
                <a:latin typeface="Arial" charset="0"/>
                <a:ea typeface="Arial" charset="0"/>
                <a:cs typeface="Arial" charset="0"/>
                <a:sym typeface="Gill Sans"/>
              </a:rPr>
              <a:t>Truth About Menthol</a:t>
            </a:r>
            <a:endParaRPr sz="4501" b="1" kern="0" dirty="0">
              <a:solidFill>
                <a:prstClr val="black"/>
              </a:solidFill>
              <a:effectLst>
                <a:outerShdw blurRad="127000" dist="76200" dir="2700000" rotWithShape="0">
                  <a:srgbClr val="FFFFFF">
                    <a:alpha val="75000"/>
                  </a:srgbClr>
                </a:outerShdw>
              </a:effectLst>
              <a:latin typeface="Arial" charset="0"/>
              <a:ea typeface="Arial" charset="0"/>
              <a:cs typeface="Arial" charset="0"/>
              <a:sym typeface="Gill Sans"/>
            </a:endParaRPr>
          </a:p>
        </p:txBody>
      </p:sp>
      <p:sp>
        <p:nvSpPr>
          <p:cNvPr id="14" name="TextBox 13">
            <a:extLst>
              <a:ext uri="{FF2B5EF4-FFF2-40B4-BE49-F238E27FC236}">
                <a16:creationId xmlns:a16="http://schemas.microsoft.com/office/drawing/2014/main" id="{6F02BAFD-967D-CC49-8290-213F60D077AA}"/>
              </a:ext>
            </a:extLst>
          </p:cNvPr>
          <p:cNvSpPr txBox="1"/>
          <p:nvPr/>
        </p:nvSpPr>
        <p:spPr>
          <a:xfrm>
            <a:off x="2375297" y="993204"/>
            <a:ext cx="4393406" cy="373628"/>
          </a:xfrm>
          <a:prstGeom prst="rect">
            <a:avLst/>
          </a:prstGeom>
          <a:noFill/>
        </p:spPr>
        <p:txBody>
          <a:bodyPr wrap="square" rtlCol="0">
            <a:spAutoFit/>
          </a:bodyPr>
          <a:lstStyle/>
          <a:p>
            <a:pPr algn="ctr" defTabSz="321457">
              <a:defRPr/>
            </a:pPr>
            <a:r>
              <a:rPr lang="en-US" sz="1828" kern="0" dirty="0">
                <a:solidFill>
                  <a:prstClr val="white">
                    <a:lumMod val="85000"/>
                  </a:prstClr>
                </a:solidFill>
                <a:latin typeface="Calibri"/>
                <a:sym typeface="Helvetica"/>
              </a:rPr>
              <a:t>tobaccopreventiontoolkit.stanford.edu</a:t>
            </a:r>
          </a:p>
        </p:txBody>
      </p:sp>
      <p:sp>
        <p:nvSpPr>
          <p:cNvPr id="8" name="Rectangle 7">
            <a:extLst>
              <a:ext uri="{FF2B5EF4-FFF2-40B4-BE49-F238E27FC236}">
                <a16:creationId xmlns:a16="http://schemas.microsoft.com/office/drawing/2014/main" id="{AACA8470-8A6B-1A4E-97EA-377F0B9DB93F}"/>
              </a:ext>
            </a:extLst>
          </p:cNvPr>
          <p:cNvSpPr/>
          <p:nvPr/>
        </p:nvSpPr>
        <p:spPr>
          <a:xfrm>
            <a:off x="7465" y="2357438"/>
            <a:ext cx="9136536" cy="2986556"/>
          </a:xfrm>
          <a:prstGeom prst="rect">
            <a:avLst/>
          </a:prstGeom>
          <a:solidFill>
            <a:srgbClr val="029696">
              <a:alpha val="69000"/>
            </a:srgbClr>
          </a:solidFill>
        </p:spPr>
        <p:txBody>
          <a:bodyPr wrap="square" lIns="64294" tIns="32147" rIns="64294" bIns="32147">
            <a:spAutoFit/>
          </a:bodyPr>
          <a:lstStyle/>
          <a:p>
            <a:pPr algn="ctr" defTabSz="321457">
              <a:defRPr/>
            </a:pPr>
            <a:r>
              <a:rPr lang="en-US" sz="3797" b="1" kern="0" dirty="0">
                <a:ln w="13462">
                  <a:solidFill>
                    <a:prstClr val="black"/>
                  </a:solidFill>
                  <a:prstDash val="solid"/>
                </a:ln>
                <a:solidFill>
                  <a:prstClr val="white"/>
                </a:solidFill>
                <a:effectLst>
                  <a:outerShdw dist="38100" dir="2700000" algn="bl" rotWithShape="0">
                    <a:srgbClr val="4472C4"/>
                  </a:outerShdw>
                </a:effectLst>
                <a:latin typeface="Calibri"/>
                <a:sym typeface="Helvetica"/>
              </a:rPr>
              <a:t>Use of flavors not allowed in cigarettes, except for menthol</a:t>
            </a:r>
          </a:p>
          <a:p>
            <a:pPr algn="ctr" defTabSz="321457">
              <a:defRPr/>
            </a:pPr>
            <a:endParaRPr lang="en-US" sz="3797" b="1" kern="0" dirty="0">
              <a:ln w="13462">
                <a:solidFill>
                  <a:prstClr val="white"/>
                </a:solidFill>
                <a:prstDash val="solid"/>
              </a:ln>
              <a:solidFill>
                <a:prstClr val="black">
                  <a:lumMod val="85000"/>
                  <a:lumOff val="15000"/>
                </a:prstClr>
              </a:solidFill>
              <a:effectLst>
                <a:outerShdw dist="38100" dir="2700000" algn="bl" rotWithShape="0">
                  <a:srgbClr val="4472C4"/>
                </a:outerShdw>
              </a:effectLst>
              <a:latin typeface="Calibri"/>
              <a:sym typeface="Helvetica"/>
            </a:endParaRPr>
          </a:p>
          <a:p>
            <a:pPr algn="ctr" defTabSz="321457">
              <a:defRPr/>
            </a:pPr>
            <a:r>
              <a:rPr lang="en-US" sz="3797" b="1" kern="0" dirty="0">
                <a:ln w="13462">
                  <a:solidFill>
                    <a:prstClr val="black"/>
                  </a:solidFill>
                  <a:prstDash val="solid"/>
                </a:ln>
                <a:solidFill>
                  <a:prstClr val="white"/>
                </a:solidFill>
                <a:effectLst>
                  <a:outerShdw dist="38100" dir="2700000" algn="bl" rotWithShape="0">
                    <a:srgbClr val="4472C4"/>
                  </a:outerShdw>
                </a:effectLst>
                <a:latin typeface="Calibri"/>
                <a:sym typeface="Helvetica"/>
              </a:rPr>
              <a:t>Nearly </a:t>
            </a:r>
            <a:r>
              <a:rPr lang="en-US" sz="3797" b="1" u="sng" kern="0" dirty="0">
                <a:ln w="13462">
                  <a:solidFill>
                    <a:prstClr val="black"/>
                  </a:solidFill>
                  <a:prstDash val="solid"/>
                </a:ln>
                <a:solidFill>
                  <a:prstClr val="white"/>
                </a:solidFill>
                <a:effectLst>
                  <a:outerShdw dist="38100" dir="2700000" algn="bl" rotWithShape="0">
                    <a:srgbClr val="4472C4"/>
                  </a:outerShdw>
                </a:effectLst>
                <a:latin typeface="Calibri"/>
                <a:sym typeface="Helvetica"/>
              </a:rPr>
              <a:t>9 in 10</a:t>
            </a:r>
            <a:r>
              <a:rPr lang="en-US" sz="3797" b="1" kern="0" dirty="0">
                <a:ln w="13462">
                  <a:solidFill>
                    <a:prstClr val="black"/>
                  </a:solidFill>
                  <a:prstDash val="solid"/>
                </a:ln>
                <a:solidFill>
                  <a:prstClr val="white"/>
                </a:solidFill>
                <a:effectLst>
                  <a:outerShdw dist="38100" dir="2700000" algn="bl" rotWithShape="0">
                    <a:srgbClr val="4472C4"/>
                  </a:outerShdw>
                </a:effectLst>
                <a:latin typeface="Calibri"/>
                <a:sym typeface="Helvetica"/>
              </a:rPr>
              <a:t> African-American smokers aged 12 and older use menthol cigarettes</a:t>
            </a:r>
          </a:p>
        </p:txBody>
      </p:sp>
    </p:spTree>
    <p:extLst>
      <p:ext uri="{BB962C8B-B14F-4D97-AF65-F5344CB8AC3E}">
        <p14:creationId xmlns:p14="http://schemas.microsoft.com/office/powerpoint/2010/main" val="28716151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E90D028C-7732-6844-BB91-758ABE73C7C0}"/>
              </a:ext>
            </a:extLst>
          </p:cNvPr>
          <p:cNvPicPr>
            <a:picLocks noChangeAspect="1"/>
          </p:cNvPicPr>
          <p:nvPr/>
        </p:nvPicPr>
        <p:blipFill>
          <a:blip r:embed="rId3"/>
          <a:stretch>
            <a:fillRect/>
          </a:stretch>
        </p:blipFill>
        <p:spPr>
          <a:xfrm>
            <a:off x="4705345" y="2441016"/>
            <a:ext cx="2245259" cy="3375422"/>
          </a:xfrm>
          <a:prstGeom prst="rect">
            <a:avLst/>
          </a:prstGeom>
        </p:spPr>
      </p:pic>
      <p:pic>
        <p:nvPicPr>
          <p:cNvPr id="16" name="Picture 15">
            <a:extLst>
              <a:ext uri="{FF2B5EF4-FFF2-40B4-BE49-F238E27FC236}">
                <a16:creationId xmlns:a16="http://schemas.microsoft.com/office/drawing/2014/main" id="{670C9843-0ECC-DD42-8FA4-FDD88188B6DF}"/>
              </a:ext>
            </a:extLst>
          </p:cNvPr>
          <p:cNvPicPr>
            <a:picLocks noChangeAspect="1"/>
          </p:cNvPicPr>
          <p:nvPr/>
        </p:nvPicPr>
        <p:blipFill>
          <a:blip r:embed="rId4"/>
          <a:stretch>
            <a:fillRect/>
          </a:stretch>
        </p:blipFill>
        <p:spPr>
          <a:xfrm>
            <a:off x="194380" y="1756288"/>
            <a:ext cx="1708591" cy="2372439"/>
          </a:xfrm>
          <a:prstGeom prst="rect">
            <a:avLst/>
          </a:prstGeom>
        </p:spPr>
      </p:pic>
      <p:pic>
        <p:nvPicPr>
          <p:cNvPr id="2" name="Picture 1">
            <a:extLst>
              <a:ext uri="{FF2B5EF4-FFF2-40B4-BE49-F238E27FC236}">
                <a16:creationId xmlns:a16="http://schemas.microsoft.com/office/drawing/2014/main" id="{358422B2-3DD4-6740-88ED-BC59FE1D2B8A}"/>
              </a:ext>
            </a:extLst>
          </p:cNvPr>
          <p:cNvPicPr>
            <a:picLocks noChangeAspect="1"/>
          </p:cNvPicPr>
          <p:nvPr/>
        </p:nvPicPr>
        <p:blipFill>
          <a:blip r:embed="rId5"/>
          <a:stretch>
            <a:fillRect/>
          </a:stretch>
        </p:blipFill>
        <p:spPr>
          <a:xfrm>
            <a:off x="7195262" y="4231800"/>
            <a:ext cx="1688586" cy="2282405"/>
          </a:xfrm>
          <a:prstGeom prst="rect">
            <a:avLst/>
          </a:prstGeom>
        </p:spPr>
      </p:pic>
      <p:pic>
        <p:nvPicPr>
          <p:cNvPr id="8" name="Picture 7">
            <a:extLst>
              <a:ext uri="{FF2B5EF4-FFF2-40B4-BE49-F238E27FC236}">
                <a16:creationId xmlns:a16="http://schemas.microsoft.com/office/drawing/2014/main" id="{B3BC9770-8CED-B545-A725-6478D7965653}"/>
              </a:ext>
            </a:extLst>
          </p:cNvPr>
          <p:cNvPicPr>
            <a:picLocks noChangeAspect="1"/>
          </p:cNvPicPr>
          <p:nvPr/>
        </p:nvPicPr>
        <p:blipFill>
          <a:blip r:embed="rId6"/>
          <a:stretch>
            <a:fillRect/>
          </a:stretch>
        </p:blipFill>
        <p:spPr>
          <a:xfrm>
            <a:off x="2036317" y="2441016"/>
            <a:ext cx="2535683" cy="3375422"/>
          </a:xfrm>
          <a:prstGeom prst="rect">
            <a:avLst/>
          </a:prstGeom>
        </p:spPr>
      </p:pic>
      <p:pic>
        <p:nvPicPr>
          <p:cNvPr id="18" name="Picture 17">
            <a:extLst>
              <a:ext uri="{FF2B5EF4-FFF2-40B4-BE49-F238E27FC236}">
                <a16:creationId xmlns:a16="http://schemas.microsoft.com/office/drawing/2014/main" id="{7AD512C3-3367-F043-A329-53F6E88ABF8F}"/>
              </a:ext>
            </a:extLst>
          </p:cNvPr>
          <p:cNvPicPr>
            <a:picLocks noChangeAspect="1"/>
          </p:cNvPicPr>
          <p:nvPr/>
        </p:nvPicPr>
        <p:blipFill>
          <a:blip r:embed="rId7"/>
          <a:stretch>
            <a:fillRect/>
          </a:stretch>
        </p:blipFill>
        <p:spPr>
          <a:xfrm>
            <a:off x="194380" y="4165792"/>
            <a:ext cx="1697393" cy="2370739"/>
          </a:xfrm>
          <a:prstGeom prst="rect">
            <a:avLst/>
          </a:prstGeom>
        </p:spPr>
      </p:pic>
      <p:pic>
        <p:nvPicPr>
          <p:cNvPr id="20" name="Picture 19">
            <a:extLst>
              <a:ext uri="{FF2B5EF4-FFF2-40B4-BE49-F238E27FC236}">
                <a16:creationId xmlns:a16="http://schemas.microsoft.com/office/drawing/2014/main" id="{9FCE4DB6-5CCE-DE4B-810E-F6BFDE7010EE}"/>
              </a:ext>
            </a:extLst>
          </p:cNvPr>
          <p:cNvPicPr>
            <a:picLocks noChangeAspect="1"/>
          </p:cNvPicPr>
          <p:nvPr/>
        </p:nvPicPr>
        <p:blipFill>
          <a:blip r:embed="rId8"/>
          <a:stretch>
            <a:fillRect/>
          </a:stretch>
        </p:blipFill>
        <p:spPr>
          <a:xfrm>
            <a:off x="7179089" y="1756288"/>
            <a:ext cx="1704760" cy="2282405"/>
          </a:xfrm>
          <a:prstGeom prst="rect">
            <a:avLst/>
          </a:prstGeom>
        </p:spPr>
      </p:pic>
      <p:sp>
        <p:nvSpPr>
          <p:cNvPr id="9" name="Shape 63">
            <a:extLst>
              <a:ext uri="{FF2B5EF4-FFF2-40B4-BE49-F238E27FC236}">
                <a16:creationId xmlns:a16="http://schemas.microsoft.com/office/drawing/2014/main" id="{4D985830-E346-C947-9275-AB2287154891}"/>
              </a:ext>
            </a:extLst>
          </p:cNvPr>
          <p:cNvSpPr/>
          <p:nvPr/>
        </p:nvSpPr>
        <p:spPr>
          <a:xfrm>
            <a:off x="0" y="953271"/>
            <a:ext cx="9144000" cy="420873"/>
          </a:xfrm>
          <a:prstGeom prst="rect">
            <a:avLst/>
          </a:prstGeom>
          <a:solidFill>
            <a:srgbClr val="660000"/>
          </a:solidFill>
          <a:ln w="9525" cap="flat" cmpd="sng">
            <a:solidFill>
              <a:schemeClr val="dk2"/>
            </a:solidFill>
            <a:prstDash val="solid"/>
            <a:round/>
            <a:headEnd type="none" w="med" len="med"/>
            <a:tailEnd type="none" w="med" len="med"/>
          </a:ln>
        </p:spPr>
        <p:txBody>
          <a:bodyPr lIns="64283" tIns="64283" rIns="64283" bIns="64283" anchor="ctr" anchorCtr="0">
            <a:noAutofit/>
          </a:bodyPr>
          <a:lstStyle/>
          <a:p>
            <a:pPr defTabSz="321457">
              <a:defRPr/>
            </a:pPr>
            <a:endParaRPr sz="844" kern="0">
              <a:solidFill>
                <a:sysClr val="windowText" lastClr="000000"/>
              </a:solidFill>
              <a:latin typeface="Calibri"/>
              <a:sym typeface="Helvetica"/>
            </a:endParaRPr>
          </a:p>
        </p:txBody>
      </p:sp>
      <p:sp>
        <p:nvSpPr>
          <p:cNvPr id="10" name="Shape 179">
            <a:extLst>
              <a:ext uri="{FF2B5EF4-FFF2-40B4-BE49-F238E27FC236}">
                <a16:creationId xmlns:a16="http://schemas.microsoft.com/office/drawing/2014/main" id="{0750BFD9-D4E1-B144-AFB1-8467D550AD73}"/>
              </a:ext>
            </a:extLst>
          </p:cNvPr>
          <p:cNvSpPr/>
          <p:nvPr/>
        </p:nvSpPr>
        <p:spPr>
          <a:xfrm>
            <a:off x="1" y="156406"/>
            <a:ext cx="9144000" cy="764761"/>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p>
            <a:pPr algn="ctr" defTabSz="410771">
              <a:defRPr sz="1800"/>
            </a:pPr>
            <a:r>
              <a:rPr lang="en-US" sz="4501" b="1" kern="0" dirty="0">
                <a:solidFill>
                  <a:prstClr val="black"/>
                </a:solidFill>
                <a:effectLst>
                  <a:outerShdw blurRad="127000" dist="76200" dir="2700000" rotWithShape="0">
                    <a:srgbClr val="FFFFFF">
                      <a:alpha val="75000"/>
                    </a:srgbClr>
                  </a:outerShdw>
                </a:effectLst>
                <a:latin typeface="Arial" charset="0"/>
                <a:ea typeface="Arial" charset="0"/>
                <a:cs typeface="Arial" charset="0"/>
                <a:sym typeface="Gill Sans"/>
              </a:rPr>
              <a:t>Truth About Menthol</a:t>
            </a:r>
            <a:endParaRPr sz="4501" b="1" kern="0" dirty="0">
              <a:solidFill>
                <a:prstClr val="black"/>
              </a:solidFill>
              <a:effectLst>
                <a:outerShdw blurRad="127000" dist="76200" dir="2700000" rotWithShape="0">
                  <a:srgbClr val="FFFFFF">
                    <a:alpha val="75000"/>
                  </a:srgbClr>
                </a:outerShdw>
              </a:effectLst>
              <a:latin typeface="Arial" charset="0"/>
              <a:ea typeface="Arial" charset="0"/>
              <a:cs typeface="Arial" charset="0"/>
              <a:sym typeface="Gill Sans"/>
            </a:endParaRPr>
          </a:p>
        </p:txBody>
      </p:sp>
      <p:sp>
        <p:nvSpPr>
          <p:cNvPr id="11" name="TextBox 10">
            <a:extLst>
              <a:ext uri="{FF2B5EF4-FFF2-40B4-BE49-F238E27FC236}">
                <a16:creationId xmlns:a16="http://schemas.microsoft.com/office/drawing/2014/main" id="{46236CD5-13F9-1248-A2CB-4EC523CB83A4}"/>
              </a:ext>
            </a:extLst>
          </p:cNvPr>
          <p:cNvSpPr txBox="1"/>
          <p:nvPr/>
        </p:nvSpPr>
        <p:spPr>
          <a:xfrm>
            <a:off x="2375297" y="993204"/>
            <a:ext cx="4393406" cy="373628"/>
          </a:xfrm>
          <a:prstGeom prst="rect">
            <a:avLst/>
          </a:prstGeom>
          <a:noFill/>
        </p:spPr>
        <p:txBody>
          <a:bodyPr wrap="square" rtlCol="0">
            <a:spAutoFit/>
          </a:bodyPr>
          <a:lstStyle/>
          <a:p>
            <a:pPr algn="ctr" defTabSz="321457">
              <a:defRPr/>
            </a:pPr>
            <a:r>
              <a:rPr lang="en-US" sz="1828" kern="0" dirty="0">
                <a:solidFill>
                  <a:prstClr val="white">
                    <a:lumMod val="85000"/>
                  </a:prstClr>
                </a:solidFill>
                <a:latin typeface="Calibri"/>
                <a:sym typeface="Helvetica"/>
              </a:rPr>
              <a:t>tobaccopreventiontoolkit.stanford.edu</a:t>
            </a:r>
          </a:p>
        </p:txBody>
      </p:sp>
    </p:spTree>
    <p:extLst>
      <p:ext uri="{BB962C8B-B14F-4D97-AF65-F5344CB8AC3E}">
        <p14:creationId xmlns:p14="http://schemas.microsoft.com/office/powerpoint/2010/main" val="3109091729"/>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100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200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300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400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nodeType="withEffect">
                                  <p:stCondLst>
                                    <p:cond delay="500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2" name="Picture 1"/>
          <p:cNvPicPr>
            <a:picLocks noChangeAspect="1"/>
          </p:cNvPicPr>
          <p:nvPr/>
        </p:nvPicPr>
        <p:blipFill>
          <a:blip r:embed="rId3">
            <a:duotone>
              <a:schemeClr val="accent3">
                <a:shade val="45000"/>
                <a:satMod val="135000"/>
              </a:schemeClr>
              <a:prstClr val="white"/>
            </a:duotone>
          </a:blip>
          <a:stretch>
            <a:fillRect/>
          </a:stretch>
        </p:blipFill>
        <p:spPr>
          <a:xfrm>
            <a:off x="524107" y="4303442"/>
            <a:ext cx="2554558" cy="2554558"/>
          </a:xfrm>
          <a:prstGeom prst="rect">
            <a:avLst/>
          </a:prstGeom>
        </p:spPr>
      </p:pic>
      <p:pic>
        <p:nvPicPr>
          <p:cNvPr id="3" name="Picture 2"/>
          <p:cNvPicPr>
            <a:picLocks noChangeAspect="1"/>
          </p:cNvPicPr>
          <p:nvPr/>
        </p:nvPicPr>
        <p:blipFill>
          <a:blip r:embed="rId4">
            <a:duotone>
              <a:schemeClr val="accent2">
                <a:shade val="45000"/>
                <a:satMod val="135000"/>
              </a:schemeClr>
              <a:prstClr val="white"/>
            </a:duotone>
          </a:blip>
          <a:stretch>
            <a:fillRect/>
          </a:stretch>
        </p:blipFill>
        <p:spPr>
          <a:xfrm>
            <a:off x="3515928" y="2644232"/>
            <a:ext cx="2106651" cy="2106651"/>
          </a:xfrm>
          <a:prstGeom prst="rect">
            <a:avLst/>
          </a:prstGeom>
        </p:spPr>
      </p:pic>
      <p:pic>
        <p:nvPicPr>
          <p:cNvPr id="4" name="Picture 3"/>
          <p:cNvPicPr>
            <a:picLocks noChangeAspect="1"/>
          </p:cNvPicPr>
          <p:nvPr/>
        </p:nvPicPr>
        <p:blipFill>
          <a:blip r:embed="rId5">
            <a:duotone>
              <a:schemeClr val="accent6">
                <a:shade val="45000"/>
                <a:satMod val="135000"/>
              </a:schemeClr>
              <a:prstClr val="white"/>
            </a:duotone>
          </a:blip>
          <a:stretch>
            <a:fillRect/>
          </a:stretch>
        </p:blipFill>
        <p:spPr>
          <a:xfrm>
            <a:off x="6444473" y="1590907"/>
            <a:ext cx="2106651" cy="2106651"/>
          </a:xfrm>
          <a:prstGeom prst="rect">
            <a:avLst/>
          </a:prstGeom>
        </p:spPr>
      </p:pic>
      <p:sp>
        <p:nvSpPr>
          <p:cNvPr id="9" name="Shape 249">
            <a:extLst>
              <a:ext uri="{FF2B5EF4-FFF2-40B4-BE49-F238E27FC236}">
                <a16:creationId xmlns:a16="http://schemas.microsoft.com/office/drawing/2014/main" id="{EC8B9F6A-D961-C44D-882A-6D6107A3A830}"/>
              </a:ext>
            </a:extLst>
          </p:cNvPr>
          <p:cNvSpPr txBox="1">
            <a:spLocks/>
          </p:cNvSpPr>
          <p:nvPr/>
        </p:nvSpPr>
        <p:spPr>
          <a:xfrm>
            <a:off x="-2746" y="7341"/>
            <a:ext cx="9144000" cy="1026900"/>
          </a:xfrm>
          <a:prstGeom prst="rect">
            <a:avLst/>
          </a:prstGeom>
          <a:noFill/>
          <a:ln>
            <a:noFill/>
          </a:ln>
        </p:spPr>
        <p:txBody>
          <a:bodyPr vert="horz" lIns="91425" tIns="91425" rIns="91425" bIns="91425" rtlCol="0" anchor="ctr"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buClr>
                <a:srgbClr val="0C343D"/>
              </a:buClr>
              <a:buSzPct val="25000"/>
            </a:pPr>
            <a:r>
              <a:rPr lang="en" sz="2600" b="1">
                <a:latin typeface="Calibri"/>
                <a:ea typeface="Calibri"/>
                <a:cs typeface="Calibri"/>
                <a:sym typeface="Calibri"/>
              </a:rPr>
              <a:t>Unit 4, Activity 3: Deconstructing &amp; Reconstructing E-Cig Ads</a:t>
            </a:r>
            <a:endParaRPr lang="en" sz="2600" b="1" dirty="0">
              <a:latin typeface="Calibri"/>
              <a:ea typeface="Calibri"/>
              <a:cs typeface="Calibri"/>
              <a:sym typeface="Calibri"/>
            </a:endParaRPr>
          </a:p>
        </p:txBody>
      </p:sp>
      <p:sp>
        <p:nvSpPr>
          <p:cNvPr id="10" name="Shape 63">
            <a:extLst>
              <a:ext uri="{FF2B5EF4-FFF2-40B4-BE49-F238E27FC236}">
                <a16:creationId xmlns:a16="http://schemas.microsoft.com/office/drawing/2014/main" id="{DA947D84-60CA-384F-A185-C5049F042792}"/>
              </a:ext>
            </a:extLst>
          </p:cNvPr>
          <p:cNvSpPr/>
          <p:nvPr/>
        </p:nvSpPr>
        <p:spPr>
          <a:xfrm>
            <a:off x="0" y="953271"/>
            <a:ext cx="9144000" cy="420873"/>
          </a:xfrm>
          <a:prstGeom prst="rect">
            <a:avLst/>
          </a:prstGeom>
          <a:solidFill>
            <a:srgbClr val="660000"/>
          </a:solidFill>
          <a:ln w="9525" cap="flat" cmpd="sng">
            <a:solidFill>
              <a:schemeClr val="dk2"/>
            </a:solidFill>
            <a:prstDash val="solid"/>
            <a:round/>
            <a:headEnd type="none" w="med" len="med"/>
            <a:tailEnd type="none" w="med" len="med"/>
          </a:ln>
        </p:spPr>
        <p:txBody>
          <a:bodyPr lIns="64283" tIns="64283" rIns="64283" bIns="64283" anchor="ctr" anchorCtr="0">
            <a:noAutofit/>
          </a:bodyPr>
          <a:lstStyle/>
          <a:p>
            <a:pPr marL="0" marR="0" lvl="0" indent="0" algn="l" defTabSz="321457" rtl="0" eaLnBrk="1" fontAlgn="auto" latinLnBrk="0" hangingPunct="1">
              <a:lnSpc>
                <a:spcPct val="100000"/>
              </a:lnSpc>
              <a:spcBef>
                <a:spcPts val="0"/>
              </a:spcBef>
              <a:spcAft>
                <a:spcPts val="0"/>
              </a:spcAft>
              <a:buClrTx/>
              <a:buSzTx/>
              <a:buFontTx/>
              <a:buNone/>
              <a:tabLst/>
              <a:defRPr/>
            </a:pPr>
            <a:endParaRPr kumimoji="0" sz="844" b="0" i="0" u="none" strike="noStrike" kern="0" cap="none" spc="0" normalizeH="0" baseline="0" noProof="0">
              <a:ln>
                <a:noFill/>
              </a:ln>
              <a:solidFill>
                <a:sysClr val="windowText" lastClr="000000"/>
              </a:solidFill>
              <a:effectLst/>
              <a:uLnTx/>
              <a:uFillTx/>
              <a:latin typeface="Calibri"/>
              <a:ea typeface="+mn-ea"/>
              <a:cs typeface="+mn-cs"/>
              <a:sym typeface="Helvetica"/>
            </a:endParaRPr>
          </a:p>
        </p:txBody>
      </p:sp>
      <p:sp>
        <p:nvSpPr>
          <p:cNvPr id="11" name="TextBox 10">
            <a:extLst>
              <a:ext uri="{FF2B5EF4-FFF2-40B4-BE49-F238E27FC236}">
                <a16:creationId xmlns:a16="http://schemas.microsoft.com/office/drawing/2014/main" id="{57B28E73-42FD-B047-95A1-F8B7F3C6C70C}"/>
              </a:ext>
            </a:extLst>
          </p:cNvPr>
          <p:cNvSpPr txBox="1"/>
          <p:nvPr/>
        </p:nvSpPr>
        <p:spPr>
          <a:xfrm>
            <a:off x="2375297" y="979757"/>
            <a:ext cx="4393406" cy="373628"/>
          </a:xfrm>
          <a:prstGeom prst="rect">
            <a:avLst/>
          </a:prstGeom>
          <a:noFill/>
        </p:spPr>
        <p:txBody>
          <a:bodyPr wrap="square" rtlCol="0">
            <a:spAutoFit/>
          </a:bodyPr>
          <a:lstStyle/>
          <a:p>
            <a:pPr marL="0" marR="0" lvl="0" indent="0" algn="ctr" defTabSz="321457" rtl="0" eaLnBrk="1" fontAlgn="auto" latinLnBrk="0" hangingPunct="1">
              <a:lnSpc>
                <a:spcPct val="100000"/>
              </a:lnSpc>
              <a:spcBef>
                <a:spcPts val="0"/>
              </a:spcBef>
              <a:spcAft>
                <a:spcPts val="0"/>
              </a:spcAft>
              <a:buClrTx/>
              <a:buSzTx/>
              <a:buFontTx/>
              <a:buNone/>
              <a:tabLst/>
              <a:defRPr/>
            </a:pPr>
            <a:r>
              <a:rPr kumimoji="0" lang="en-US" sz="1828" b="0" i="0" u="none" strike="noStrike" kern="0" cap="none" spc="0" normalizeH="0" baseline="0" noProof="0" dirty="0">
                <a:ln>
                  <a:noFill/>
                </a:ln>
                <a:solidFill>
                  <a:prstClr val="white">
                    <a:lumMod val="85000"/>
                  </a:prstClr>
                </a:solidFill>
                <a:effectLst/>
                <a:uLnTx/>
                <a:uFillTx/>
                <a:latin typeface="Calibri"/>
                <a:ea typeface="+mn-ea"/>
                <a:cs typeface="+mn-cs"/>
                <a:sym typeface="Helvetica"/>
              </a:rPr>
              <a:t>tobaccopreventiontoolkit.stanford.edu</a:t>
            </a:r>
          </a:p>
        </p:txBody>
      </p:sp>
    </p:spTree>
    <p:extLst>
      <p:ext uri="{BB962C8B-B14F-4D97-AF65-F5344CB8AC3E}">
        <p14:creationId xmlns:p14="http://schemas.microsoft.com/office/powerpoint/2010/main" val="2053760261"/>
      </p:ext>
    </p:extLst>
  </p:cSld>
  <p:clrMapOvr>
    <a:masterClrMapping/>
  </p:clrMapOvr>
  <p:transition spd="slow">
    <p:cu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10.jpg" descr="Image result for carl's jr commercial"/>
          <p:cNvPicPr/>
          <p:nvPr/>
        </p:nvPicPr>
        <p:blipFill>
          <a:blip r:embed="rId3"/>
          <a:srcRect/>
          <a:stretch>
            <a:fillRect/>
          </a:stretch>
        </p:blipFill>
        <p:spPr>
          <a:xfrm>
            <a:off x="3655659" y="4449337"/>
            <a:ext cx="2250757" cy="1321692"/>
          </a:xfrm>
          <a:prstGeom prst="rect">
            <a:avLst/>
          </a:prstGeom>
          <a:ln w="50800">
            <a:solidFill>
              <a:srgbClr val="000000"/>
            </a:solidFill>
            <a:prstDash val="solid"/>
          </a:ln>
        </p:spPr>
      </p:pic>
      <p:pic>
        <p:nvPicPr>
          <p:cNvPr id="9" name="image11.jpg" descr="Image result for famous ads"/>
          <p:cNvPicPr/>
          <p:nvPr/>
        </p:nvPicPr>
        <p:blipFill>
          <a:blip r:embed="rId4"/>
          <a:srcRect/>
          <a:stretch>
            <a:fillRect/>
          </a:stretch>
        </p:blipFill>
        <p:spPr>
          <a:xfrm>
            <a:off x="6194588" y="4152393"/>
            <a:ext cx="2670601" cy="1858703"/>
          </a:xfrm>
          <a:prstGeom prst="rect">
            <a:avLst/>
          </a:prstGeom>
          <a:ln w="50800">
            <a:solidFill>
              <a:srgbClr val="000000"/>
            </a:solidFill>
            <a:prstDash val="solid"/>
          </a:ln>
        </p:spPr>
      </p:pic>
      <p:pic>
        <p:nvPicPr>
          <p:cNvPr id="10" name="image13.jpg" descr="Image result for famous commercials"/>
          <p:cNvPicPr/>
          <p:nvPr/>
        </p:nvPicPr>
        <p:blipFill>
          <a:blip r:embed="rId5"/>
          <a:srcRect/>
          <a:stretch>
            <a:fillRect/>
          </a:stretch>
        </p:blipFill>
        <p:spPr>
          <a:xfrm>
            <a:off x="6682122" y="2097401"/>
            <a:ext cx="2240015" cy="1408271"/>
          </a:xfrm>
          <a:prstGeom prst="rect">
            <a:avLst/>
          </a:prstGeom>
          <a:ln w="50800">
            <a:solidFill>
              <a:srgbClr val="000000"/>
            </a:solidFill>
            <a:prstDash val="solid"/>
          </a:ln>
        </p:spPr>
      </p:pic>
      <p:pic>
        <p:nvPicPr>
          <p:cNvPr id="12" name="image05.jpg" descr="Image result for athlete commercials"/>
          <p:cNvPicPr/>
          <p:nvPr/>
        </p:nvPicPr>
        <p:blipFill>
          <a:blip r:embed="rId6"/>
          <a:srcRect/>
          <a:stretch>
            <a:fillRect/>
          </a:stretch>
        </p:blipFill>
        <p:spPr>
          <a:xfrm>
            <a:off x="3383548" y="1842321"/>
            <a:ext cx="2905739" cy="1770673"/>
          </a:xfrm>
          <a:prstGeom prst="rect">
            <a:avLst/>
          </a:prstGeom>
          <a:ln w="50800">
            <a:solidFill>
              <a:srgbClr val="000000"/>
            </a:solidFill>
            <a:prstDash val="solid"/>
          </a:ln>
        </p:spPr>
      </p:pic>
      <p:pic>
        <p:nvPicPr>
          <p:cNvPr id="13" name="image08.jpg" descr="Image result for memorable commercials"/>
          <p:cNvPicPr/>
          <p:nvPr/>
        </p:nvPicPr>
        <p:blipFill>
          <a:blip r:embed="rId7"/>
          <a:srcRect/>
          <a:stretch>
            <a:fillRect/>
          </a:stretch>
        </p:blipFill>
        <p:spPr>
          <a:xfrm>
            <a:off x="356440" y="2139358"/>
            <a:ext cx="2634273" cy="1647288"/>
          </a:xfrm>
          <a:prstGeom prst="rect">
            <a:avLst/>
          </a:prstGeom>
          <a:ln w="50800">
            <a:solidFill>
              <a:srgbClr val="000000"/>
            </a:solidFill>
            <a:prstDash val="solid"/>
          </a:ln>
        </p:spPr>
      </p:pic>
      <p:grpSp>
        <p:nvGrpSpPr>
          <p:cNvPr id="15" name="Group 14"/>
          <p:cNvGrpSpPr/>
          <p:nvPr/>
        </p:nvGrpSpPr>
        <p:grpSpPr>
          <a:xfrm>
            <a:off x="356440" y="4196409"/>
            <a:ext cx="3027108" cy="1770673"/>
            <a:chOff x="4142378" y="4347118"/>
            <a:chExt cx="4535805" cy="2087881"/>
          </a:xfrm>
        </p:grpSpPr>
        <p:pic>
          <p:nvPicPr>
            <p:cNvPr id="11" name="image03.jpg" descr="Image result for snickers ads"/>
            <p:cNvPicPr/>
            <p:nvPr/>
          </p:nvPicPr>
          <p:blipFill>
            <a:blip r:embed="rId8"/>
            <a:srcRect/>
            <a:stretch>
              <a:fillRect/>
            </a:stretch>
          </p:blipFill>
          <p:spPr>
            <a:xfrm>
              <a:off x="4142378" y="4347119"/>
              <a:ext cx="2060575" cy="2087880"/>
            </a:xfrm>
            <a:prstGeom prst="rect">
              <a:avLst/>
            </a:prstGeom>
            <a:ln w="50800">
              <a:solidFill>
                <a:srgbClr val="000000"/>
              </a:solidFill>
              <a:prstDash val="solid"/>
            </a:ln>
          </p:spPr>
        </p:pic>
        <p:pic>
          <p:nvPicPr>
            <p:cNvPr id="14" name="image12.jpg" descr="Image result for snickers ads"/>
            <p:cNvPicPr/>
            <p:nvPr/>
          </p:nvPicPr>
          <p:blipFill>
            <a:blip r:embed="rId9"/>
            <a:srcRect/>
            <a:stretch>
              <a:fillRect/>
            </a:stretch>
          </p:blipFill>
          <p:spPr>
            <a:xfrm>
              <a:off x="6202953" y="4347118"/>
              <a:ext cx="2475230" cy="2087880"/>
            </a:xfrm>
            <a:prstGeom prst="rect">
              <a:avLst/>
            </a:prstGeom>
            <a:ln w="50800">
              <a:solidFill>
                <a:srgbClr val="000000"/>
              </a:solidFill>
              <a:prstDash val="solid"/>
            </a:ln>
          </p:spPr>
        </p:pic>
      </p:grpSp>
      <p:sp>
        <p:nvSpPr>
          <p:cNvPr id="17" name="TextBox 16"/>
          <p:cNvSpPr txBox="1"/>
          <p:nvPr/>
        </p:nvSpPr>
        <p:spPr>
          <a:xfrm>
            <a:off x="220436" y="230491"/>
            <a:ext cx="8701701" cy="415498"/>
          </a:xfrm>
          <a:prstGeom prst="rect">
            <a:avLst/>
          </a:prstGeom>
          <a:noFill/>
        </p:spPr>
        <p:txBody>
          <a:bodyPr wrap="square" rtlCol="0">
            <a:spAutoFit/>
          </a:bodyPr>
          <a:lstStyle/>
          <a:p>
            <a:pPr algn="ctr" defTabSz="685800"/>
            <a:r>
              <a:rPr lang="en-US" sz="2100" b="1" dirty="0">
                <a:latin typeface="Calibri"/>
              </a:rPr>
              <a:t>What is an advertisement that you really like, or one that really annoys you?</a:t>
            </a:r>
          </a:p>
        </p:txBody>
      </p:sp>
      <p:sp>
        <p:nvSpPr>
          <p:cNvPr id="18" name="Shape 63">
            <a:extLst>
              <a:ext uri="{FF2B5EF4-FFF2-40B4-BE49-F238E27FC236}">
                <a16:creationId xmlns:a16="http://schemas.microsoft.com/office/drawing/2014/main" id="{D666EFE0-7788-2F48-965B-9D385679D6A1}"/>
              </a:ext>
            </a:extLst>
          </p:cNvPr>
          <p:cNvSpPr/>
          <p:nvPr/>
        </p:nvSpPr>
        <p:spPr>
          <a:xfrm>
            <a:off x="0" y="953271"/>
            <a:ext cx="9144000" cy="420873"/>
          </a:xfrm>
          <a:prstGeom prst="rect">
            <a:avLst/>
          </a:prstGeom>
          <a:solidFill>
            <a:srgbClr val="660000"/>
          </a:solidFill>
          <a:ln w="9525" cap="flat" cmpd="sng">
            <a:solidFill>
              <a:schemeClr val="dk2"/>
            </a:solidFill>
            <a:prstDash val="solid"/>
            <a:round/>
            <a:headEnd type="none" w="med" len="med"/>
            <a:tailEnd type="none" w="med" len="med"/>
          </a:ln>
        </p:spPr>
        <p:txBody>
          <a:bodyPr lIns="64283" tIns="64283" rIns="64283" bIns="64283" anchor="ctr" anchorCtr="0">
            <a:noAutofit/>
          </a:bodyPr>
          <a:lstStyle/>
          <a:p>
            <a:pPr marL="0" marR="0" lvl="0" indent="0" algn="l" defTabSz="321457" rtl="0" eaLnBrk="1" fontAlgn="auto" latinLnBrk="0" hangingPunct="1">
              <a:lnSpc>
                <a:spcPct val="100000"/>
              </a:lnSpc>
              <a:spcBef>
                <a:spcPts val="0"/>
              </a:spcBef>
              <a:spcAft>
                <a:spcPts val="0"/>
              </a:spcAft>
              <a:buClrTx/>
              <a:buSzTx/>
              <a:buFontTx/>
              <a:buNone/>
              <a:tabLst/>
              <a:defRPr/>
            </a:pPr>
            <a:endParaRPr kumimoji="0" sz="844" b="0" i="0" u="none" strike="noStrike" kern="0" cap="none" spc="0" normalizeH="0" baseline="0" noProof="0">
              <a:ln>
                <a:noFill/>
              </a:ln>
              <a:solidFill>
                <a:sysClr val="windowText" lastClr="000000"/>
              </a:solidFill>
              <a:effectLst/>
              <a:uLnTx/>
              <a:uFillTx/>
              <a:latin typeface="Calibri"/>
              <a:ea typeface="+mn-ea"/>
              <a:cs typeface="+mn-cs"/>
              <a:sym typeface="Helvetica"/>
            </a:endParaRPr>
          </a:p>
        </p:txBody>
      </p:sp>
      <p:sp>
        <p:nvSpPr>
          <p:cNvPr id="19" name="TextBox 18">
            <a:extLst>
              <a:ext uri="{FF2B5EF4-FFF2-40B4-BE49-F238E27FC236}">
                <a16:creationId xmlns:a16="http://schemas.microsoft.com/office/drawing/2014/main" id="{AD27E53B-11FA-5940-87BB-9CD4BDA88E64}"/>
              </a:ext>
            </a:extLst>
          </p:cNvPr>
          <p:cNvSpPr txBox="1"/>
          <p:nvPr/>
        </p:nvSpPr>
        <p:spPr>
          <a:xfrm>
            <a:off x="2375297" y="979757"/>
            <a:ext cx="4393406" cy="373628"/>
          </a:xfrm>
          <a:prstGeom prst="rect">
            <a:avLst/>
          </a:prstGeom>
          <a:noFill/>
        </p:spPr>
        <p:txBody>
          <a:bodyPr wrap="square" rtlCol="0">
            <a:spAutoFit/>
          </a:bodyPr>
          <a:lstStyle/>
          <a:p>
            <a:pPr marL="0" marR="0" lvl="0" indent="0" algn="ctr" defTabSz="321457" rtl="0" eaLnBrk="1" fontAlgn="auto" latinLnBrk="0" hangingPunct="1">
              <a:lnSpc>
                <a:spcPct val="100000"/>
              </a:lnSpc>
              <a:spcBef>
                <a:spcPts val="0"/>
              </a:spcBef>
              <a:spcAft>
                <a:spcPts val="0"/>
              </a:spcAft>
              <a:buClrTx/>
              <a:buSzTx/>
              <a:buFontTx/>
              <a:buNone/>
              <a:tabLst/>
              <a:defRPr/>
            </a:pPr>
            <a:r>
              <a:rPr kumimoji="0" lang="en-US" sz="1828" b="0" i="0" u="none" strike="noStrike" kern="0" cap="none" spc="0" normalizeH="0" baseline="0" noProof="0" dirty="0">
                <a:ln>
                  <a:noFill/>
                </a:ln>
                <a:solidFill>
                  <a:prstClr val="white">
                    <a:lumMod val="85000"/>
                  </a:prstClr>
                </a:solidFill>
                <a:effectLst/>
                <a:uLnTx/>
                <a:uFillTx/>
                <a:latin typeface="Calibri"/>
                <a:ea typeface="+mn-ea"/>
                <a:cs typeface="+mn-cs"/>
                <a:sym typeface="Helvetica"/>
              </a:rPr>
              <a:t>tobaccopreventiontoolkit.stanford.edu</a:t>
            </a:r>
          </a:p>
        </p:txBody>
      </p:sp>
    </p:spTree>
    <p:extLst>
      <p:ext uri="{BB962C8B-B14F-4D97-AF65-F5344CB8AC3E}">
        <p14:creationId xmlns:p14="http://schemas.microsoft.com/office/powerpoint/2010/main" val="1595869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12"/>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10"/>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8"/>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nodeType="afterEffect">
                                  <p:stCondLst>
                                    <p:cond delay="500"/>
                                  </p:stCondLst>
                                  <p:childTnLst>
                                    <p:set>
                                      <p:cBhvr>
                                        <p:cTn id="18" dur="1" fill="hold">
                                          <p:stCondLst>
                                            <p:cond delay="0"/>
                                          </p:stCondLst>
                                        </p:cTn>
                                        <p:tgtEl>
                                          <p:spTgt spid="15"/>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nodeType="afterEffect">
                                  <p:stCondLst>
                                    <p:cond delay="50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alphaModFix amt="50000"/>
          </a:blip>
          <a:srcRect l="15653" r="15653" b="12563"/>
          <a:stretch/>
        </p:blipFill>
        <p:spPr>
          <a:xfrm>
            <a:off x="0" y="311003"/>
            <a:ext cx="9144000" cy="6546998"/>
          </a:xfrm>
          <a:prstGeom prst="rect">
            <a:avLst/>
          </a:prstGeom>
        </p:spPr>
      </p:pic>
      <p:sp>
        <p:nvSpPr>
          <p:cNvPr id="2" name="TextBox 1"/>
          <p:cNvSpPr txBox="1"/>
          <p:nvPr/>
        </p:nvSpPr>
        <p:spPr>
          <a:xfrm>
            <a:off x="1578404" y="2153997"/>
            <a:ext cx="5981700" cy="3924151"/>
          </a:xfrm>
          <a:prstGeom prst="rect">
            <a:avLst/>
          </a:prstGeom>
          <a:noFill/>
        </p:spPr>
        <p:txBody>
          <a:bodyPr wrap="square" rtlCol="0">
            <a:spAutoFit/>
          </a:bodyPr>
          <a:lstStyle/>
          <a:p>
            <a:pPr algn="ctr" defTabSz="685800"/>
            <a:r>
              <a:rPr lang="en-US" sz="12450" dirty="0">
                <a:ln>
                  <a:solidFill>
                    <a:srgbClr val="000000"/>
                  </a:solidFill>
                </a:ln>
                <a:solidFill>
                  <a:srgbClr val="FFFFFF"/>
                </a:solidFill>
                <a:latin typeface="Arial Black" charset="0"/>
                <a:ea typeface="Arial Black" charset="0"/>
                <a:cs typeface="Arial Black" charset="0"/>
              </a:rPr>
              <a:t>$110</a:t>
            </a:r>
          </a:p>
          <a:p>
            <a:pPr algn="ctr" defTabSz="685800"/>
            <a:r>
              <a:rPr lang="en-US" sz="12450" dirty="0">
                <a:ln>
                  <a:solidFill>
                    <a:srgbClr val="000000"/>
                  </a:solidFill>
                </a:ln>
                <a:solidFill>
                  <a:srgbClr val="FFFFFF"/>
                </a:solidFill>
                <a:latin typeface="Arial Black" charset="0"/>
                <a:ea typeface="Arial Black" charset="0"/>
                <a:cs typeface="Arial Black" charset="0"/>
              </a:rPr>
              <a:t>Million</a:t>
            </a:r>
          </a:p>
        </p:txBody>
      </p:sp>
      <p:sp>
        <p:nvSpPr>
          <p:cNvPr id="4" name="Shape 249">
            <a:extLst>
              <a:ext uri="{FF2B5EF4-FFF2-40B4-BE49-F238E27FC236}">
                <a16:creationId xmlns:a16="http://schemas.microsoft.com/office/drawing/2014/main" id="{3B086869-B52F-C645-9B64-B2E01B868AEC}"/>
              </a:ext>
            </a:extLst>
          </p:cNvPr>
          <p:cNvSpPr txBox="1">
            <a:spLocks/>
          </p:cNvSpPr>
          <p:nvPr/>
        </p:nvSpPr>
        <p:spPr>
          <a:xfrm>
            <a:off x="-2746" y="7341"/>
            <a:ext cx="9144000" cy="1026900"/>
          </a:xfrm>
          <a:prstGeom prst="rect">
            <a:avLst/>
          </a:prstGeom>
          <a:noFill/>
          <a:ln>
            <a:noFill/>
          </a:ln>
        </p:spPr>
        <p:txBody>
          <a:bodyPr vert="horz" lIns="91425" tIns="91425" rIns="91425" bIns="91425" rtlCol="0" anchor="ctr"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buClr>
                <a:srgbClr val="0C343D"/>
              </a:buClr>
              <a:buSzPct val="25000"/>
            </a:pPr>
            <a:r>
              <a:rPr lang="en" sz="4400" b="1" dirty="0">
                <a:latin typeface="Calibri"/>
                <a:ea typeface="Calibri"/>
                <a:cs typeface="Calibri"/>
                <a:sym typeface="Calibri"/>
              </a:rPr>
              <a:t>Buying Your Attention</a:t>
            </a:r>
          </a:p>
        </p:txBody>
      </p:sp>
      <p:sp>
        <p:nvSpPr>
          <p:cNvPr id="5" name="Shape 63">
            <a:extLst>
              <a:ext uri="{FF2B5EF4-FFF2-40B4-BE49-F238E27FC236}">
                <a16:creationId xmlns:a16="http://schemas.microsoft.com/office/drawing/2014/main" id="{F65D5DC0-2E31-C148-8FB3-476382224CA6}"/>
              </a:ext>
            </a:extLst>
          </p:cNvPr>
          <p:cNvSpPr/>
          <p:nvPr/>
        </p:nvSpPr>
        <p:spPr>
          <a:xfrm>
            <a:off x="0" y="953271"/>
            <a:ext cx="9144000" cy="420873"/>
          </a:xfrm>
          <a:prstGeom prst="rect">
            <a:avLst/>
          </a:prstGeom>
          <a:solidFill>
            <a:srgbClr val="660000"/>
          </a:solidFill>
          <a:ln w="9525" cap="flat" cmpd="sng">
            <a:solidFill>
              <a:schemeClr val="dk2"/>
            </a:solidFill>
            <a:prstDash val="solid"/>
            <a:round/>
            <a:headEnd type="none" w="med" len="med"/>
            <a:tailEnd type="none" w="med" len="med"/>
          </a:ln>
        </p:spPr>
        <p:txBody>
          <a:bodyPr lIns="64283" tIns="64283" rIns="64283" bIns="64283" anchor="ctr" anchorCtr="0">
            <a:noAutofit/>
          </a:bodyPr>
          <a:lstStyle/>
          <a:p>
            <a:pPr marL="0" marR="0" lvl="0" indent="0" algn="l" defTabSz="321457" rtl="0" eaLnBrk="1" fontAlgn="auto" latinLnBrk="0" hangingPunct="1">
              <a:lnSpc>
                <a:spcPct val="100000"/>
              </a:lnSpc>
              <a:spcBef>
                <a:spcPts val="0"/>
              </a:spcBef>
              <a:spcAft>
                <a:spcPts val="0"/>
              </a:spcAft>
              <a:buClrTx/>
              <a:buSzTx/>
              <a:buFontTx/>
              <a:buNone/>
              <a:tabLst/>
              <a:defRPr/>
            </a:pPr>
            <a:endParaRPr kumimoji="0" sz="844" b="0" i="0" u="none" strike="noStrike" kern="0" cap="none" spc="0" normalizeH="0" baseline="0" noProof="0">
              <a:ln>
                <a:noFill/>
              </a:ln>
              <a:solidFill>
                <a:sysClr val="windowText" lastClr="000000"/>
              </a:solidFill>
              <a:effectLst/>
              <a:uLnTx/>
              <a:uFillTx/>
              <a:latin typeface="Calibri"/>
              <a:ea typeface="+mn-ea"/>
              <a:cs typeface="+mn-cs"/>
              <a:sym typeface="Helvetica"/>
            </a:endParaRPr>
          </a:p>
        </p:txBody>
      </p:sp>
      <p:sp>
        <p:nvSpPr>
          <p:cNvPr id="6" name="TextBox 5">
            <a:extLst>
              <a:ext uri="{FF2B5EF4-FFF2-40B4-BE49-F238E27FC236}">
                <a16:creationId xmlns:a16="http://schemas.microsoft.com/office/drawing/2014/main" id="{7E170F5C-83C6-2048-8192-BE88446EA5D5}"/>
              </a:ext>
            </a:extLst>
          </p:cNvPr>
          <p:cNvSpPr txBox="1"/>
          <p:nvPr/>
        </p:nvSpPr>
        <p:spPr>
          <a:xfrm>
            <a:off x="2375297" y="979757"/>
            <a:ext cx="4393406" cy="373628"/>
          </a:xfrm>
          <a:prstGeom prst="rect">
            <a:avLst/>
          </a:prstGeom>
          <a:noFill/>
        </p:spPr>
        <p:txBody>
          <a:bodyPr wrap="square" rtlCol="0">
            <a:spAutoFit/>
          </a:bodyPr>
          <a:lstStyle/>
          <a:p>
            <a:pPr marL="0" marR="0" lvl="0" indent="0" algn="ctr" defTabSz="321457" rtl="0" eaLnBrk="1" fontAlgn="auto" latinLnBrk="0" hangingPunct="1">
              <a:lnSpc>
                <a:spcPct val="100000"/>
              </a:lnSpc>
              <a:spcBef>
                <a:spcPts val="0"/>
              </a:spcBef>
              <a:spcAft>
                <a:spcPts val="0"/>
              </a:spcAft>
              <a:buClrTx/>
              <a:buSzTx/>
              <a:buFontTx/>
              <a:buNone/>
              <a:tabLst/>
              <a:defRPr/>
            </a:pPr>
            <a:r>
              <a:rPr kumimoji="0" lang="en-US" sz="1828" b="0" i="0" u="none" strike="noStrike" kern="0" cap="none" spc="0" normalizeH="0" baseline="0" noProof="0" dirty="0">
                <a:ln>
                  <a:noFill/>
                </a:ln>
                <a:solidFill>
                  <a:prstClr val="white">
                    <a:lumMod val="85000"/>
                  </a:prstClr>
                </a:solidFill>
                <a:effectLst/>
                <a:uLnTx/>
                <a:uFillTx/>
                <a:latin typeface="Calibri"/>
                <a:ea typeface="+mn-ea"/>
                <a:cs typeface="+mn-cs"/>
                <a:sym typeface="Helvetica"/>
              </a:rPr>
              <a:t>tobaccopreventiontoolkit.stanford.edu</a:t>
            </a:r>
          </a:p>
        </p:txBody>
      </p:sp>
    </p:spTree>
    <p:extLst>
      <p:ext uri="{BB962C8B-B14F-4D97-AF65-F5344CB8AC3E}">
        <p14:creationId xmlns:p14="http://schemas.microsoft.com/office/powerpoint/2010/main" val="8726223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hite arrows going to the red target"/>
          <p:cNvPicPr>
            <a:picLocks noChangeAspect="1"/>
          </p:cNvPicPr>
          <p:nvPr/>
        </p:nvPicPr>
        <p:blipFill rotWithShape="1">
          <a:blip r:embed="rId3"/>
          <a:srcRect l="614" r="614" b="11803"/>
          <a:stretch/>
        </p:blipFill>
        <p:spPr>
          <a:xfrm>
            <a:off x="0" y="1414689"/>
            <a:ext cx="9144000" cy="5443312"/>
          </a:xfrm>
          <a:prstGeom prst="rect">
            <a:avLst/>
          </a:prstGeom>
        </p:spPr>
      </p:pic>
      <p:sp>
        <p:nvSpPr>
          <p:cNvPr id="7" name="Shape 249">
            <a:extLst>
              <a:ext uri="{FF2B5EF4-FFF2-40B4-BE49-F238E27FC236}">
                <a16:creationId xmlns:a16="http://schemas.microsoft.com/office/drawing/2014/main" id="{99AF3ABF-B555-B843-ABB9-529AF90F6069}"/>
              </a:ext>
            </a:extLst>
          </p:cNvPr>
          <p:cNvSpPr txBox="1">
            <a:spLocks/>
          </p:cNvSpPr>
          <p:nvPr/>
        </p:nvSpPr>
        <p:spPr>
          <a:xfrm>
            <a:off x="-2746" y="7341"/>
            <a:ext cx="9144000" cy="1026900"/>
          </a:xfrm>
          <a:prstGeom prst="rect">
            <a:avLst/>
          </a:prstGeom>
          <a:noFill/>
          <a:ln>
            <a:noFill/>
          </a:ln>
        </p:spPr>
        <p:txBody>
          <a:bodyPr vert="horz" lIns="91425" tIns="91425" rIns="91425" bIns="91425" rtlCol="0" anchor="ctr"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buClr>
                <a:srgbClr val="0C343D"/>
              </a:buClr>
              <a:buSzPct val="25000"/>
            </a:pPr>
            <a:r>
              <a:rPr lang="en" sz="4400" b="1" dirty="0">
                <a:latin typeface="Calibri"/>
                <a:ea typeface="Calibri"/>
                <a:cs typeface="Calibri"/>
                <a:sym typeface="Calibri"/>
              </a:rPr>
              <a:t>Buying Your Attention</a:t>
            </a:r>
          </a:p>
        </p:txBody>
      </p:sp>
      <p:sp>
        <p:nvSpPr>
          <p:cNvPr id="8" name="Shape 63">
            <a:extLst>
              <a:ext uri="{FF2B5EF4-FFF2-40B4-BE49-F238E27FC236}">
                <a16:creationId xmlns:a16="http://schemas.microsoft.com/office/drawing/2014/main" id="{CFA3EF7F-0BD9-FF45-A5F4-5EBF421A58B4}"/>
              </a:ext>
            </a:extLst>
          </p:cNvPr>
          <p:cNvSpPr/>
          <p:nvPr/>
        </p:nvSpPr>
        <p:spPr>
          <a:xfrm>
            <a:off x="0" y="953271"/>
            <a:ext cx="9144000" cy="420873"/>
          </a:xfrm>
          <a:prstGeom prst="rect">
            <a:avLst/>
          </a:prstGeom>
          <a:solidFill>
            <a:srgbClr val="660000"/>
          </a:solidFill>
          <a:ln w="9525" cap="flat" cmpd="sng">
            <a:solidFill>
              <a:schemeClr val="dk2"/>
            </a:solidFill>
            <a:prstDash val="solid"/>
            <a:round/>
            <a:headEnd type="none" w="med" len="med"/>
            <a:tailEnd type="none" w="med" len="med"/>
          </a:ln>
        </p:spPr>
        <p:txBody>
          <a:bodyPr lIns="64283" tIns="64283" rIns="64283" bIns="64283" anchor="ctr" anchorCtr="0">
            <a:noAutofit/>
          </a:bodyPr>
          <a:lstStyle/>
          <a:p>
            <a:pPr marL="0" marR="0" lvl="0" indent="0" algn="l" defTabSz="321457" rtl="0" eaLnBrk="1" fontAlgn="auto" latinLnBrk="0" hangingPunct="1">
              <a:lnSpc>
                <a:spcPct val="100000"/>
              </a:lnSpc>
              <a:spcBef>
                <a:spcPts val="0"/>
              </a:spcBef>
              <a:spcAft>
                <a:spcPts val="0"/>
              </a:spcAft>
              <a:buClrTx/>
              <a:buSzTx/>
              <a:buFontTx/>
              <a:buNone/>
              <a:tabLst/>
              <a:defRPr/>
            </a:pPr>
            <a:endParaRPr kumimoji="0" sz="844" b="0" i="0" u="none" strike="noStrike" kern="0" cap="none" spc="0" normalizeH="0" baseline="0" noProof="0">
              <a:ln>
                <a:noFill/>
              </a:ln>
              <a:solidFill>
                <a:sysClr val="windowText" lastClr="000000"/>
              </a:solidFill>
              <a:effectLst/>
              <a:uLnTx/>
              <a:uFillTx/>
              <a:latin typeface="Calibri"/>
              <a:ea typeface="+mn-ea"/>
              <a:cs typeface="+mn-cs"/>
              <a:sym typeface="Helvetica"/>
            </a:endParaRPr>
          </a:p>
        </p:txBody>
      </p:sp>
      <p:sp>
        <p:nvSpPr>
          <p:cNvPr id="9" name="TextBox 8">
            <a:extLst>
              <a:ext uri="{FF2B5EF4-FFF2-40B4-BE49-F238E27FC236}">
                <a16:creationId xmlns:a16="http://schemas.microsoft.com/office/drawing/2014/main" id="{55C76A2D-35A9-1F44-9538-3EB4373FC845}"/>
              </a:ext>
            </a:extLst>
          </p:cNvPr>
          <p:cNvSpPr txBox="1"/>
          <p:nvPr/>
        </p:nvSpPr>
        <p:spPr>
          <a:xfrm>
            <a:off x="2375297" y="979757"/>
            <a:ext cx="4393406" cy="373628"/>
          </a:xfrm>
          <a:prstGeom prst="rect">
            <a:avLst/>
          </a:prstGeom>
          <a:noFill/>
        </p:spPr>
        <p:txBody>
          <a:bodyPr wrap="square" rtlCol="0">
            <a:spAutoFit/>
          </a:bodyPr>
          <a:lstStyle/>
          <a:p>
            <a:pPr marL="0" marR="0" lvl="0" indent="0" algn="ctr" defTabSz="321457" rtl="0" eaLnBrk="1" fontAlgn="auto" latinLnBrk="0" hangingPunct="1">
              <a:lnSpc>
                <a:spcPct val="100000"/>
              </a:lnSpc>
              <a:spcBef>
                <a:spcPts val="0"/>
              </a:spcBef>
              <a:spcAft>
                <a:spcPts val="0"/>
              </a:spcAft>
              <a:buClrTx/>
              <a:buSzTx/>
              <a:buFontTx/>
              <a:buNone/>
              <a:tabLst/>
              <a:defRPr/>
            </a:pPr>
            <a:r>
              <a:rPr kumimoji="0" lang="en-US" sz="1828" b="0" i="0" u="none" strike="noStrike" kern="0" cap="none" spc="0" normalizeH="0" baseline="0" noProof="0" dirty="0">
                <a:ln>
                  <a:noFill/>
                </a:ln>
                <a:solidFill>
                  <a:prstClr val="white">
                    <a:lumMod val="85000"/>
                  </a:prstClr>
                </a:solidFill>
                <a:effectLst/>
                <a:uLnTx/>
                <a:uFillTx/>
                <a:latin typeface="Calibri"/>
                <a:ea typeface="+mn-ea"/>
                <a:cs typeface="+mn-cs"/>
                <a:sym typeface="Helvetica"/>
              </a:rPr>
              <a:t>tobaccopreventiontoolkit.stanford.edu</a:t>
            </a:r>
          </a:p>
        </p:txBody>
      </p:sp>
    </p:spTree>
    <p:extLst>
      <p:ext uri="{BB962C8B-B14F-4D97-AF65-F5344CB8AC3E}">
        <p14:creationId xmlns:p14="http://schemas.microsoft.com/office/powerpoint/2010/main" val="10311159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hape 249">
            <a:extLst>
              <a:ext uri="{FF2B5EF4-FFF2-40B4-BE49-F238E27FC236}">
                <a16:creationId xmlns:a16="http://schemas.microsoft.com/office/drawing/2014/main" id="{88ABB588-F963-2D4C-B481-D18373EEDA84}"/>
              </a:ext>
            </a:extLst>
          </p:cNvPr>
          <p:cNvSpPr txBox="1">
            <a:spLocks/>
          </p:cNvSpPr>
          <p:nvPr/>
        </p:nvSpPr>
        <p:spPr>
          <a:xfrm>
            <a:off x="-2746" y="7341"/>
            <a:ext cx="9144000" cy="1026900"/>
          </a:xfrm>
          <a:prstGeom prst="rect">
            <a:avLst/>
          </a:prstGeom>
          <a:noFill/>
          <a:ln>
            <a:noFill/>
          </a:ln>
        </p:spPr>
        <p:txBody>
          <a:bodyPr vert="horz" lIns="91425" tIns="91425" rIns="91425" bIns="91425" rtlCol="0" anchor="ctr"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buClr>
                <a:srgbClr val="0C343D"/>
              </a:buClr>
              <a:buSzPct val="25000"/>
            </a:pPr>
            <a:r>
              <a:rPr lang="en" sz="3600" b="1" dirty="0">
                <a:latin typeface="Calibri"/>
                <a:ea typeface="Calibri"/>
                <a:cs typeface="Calibri"/>
                <a:sym typeface="Calibri"/>
              </a:rPr>
              <a:t>Deconstruction and Reconstruction Activity</a:t>
            </a:r>
          </a:p>
        </p:txBody>
      </p:sp>
      <p:sp>
        <p:nvSpPr>
          <p:cNvPr id="10" name="Shape 63">
            <a:extLst>
              <a:ext uri="{FF2B5EF4-FFF2-40B4-BE49-F238E27FC236}">
                <a16:creationId xmlns:a16="http://schemas.microsoft.com/office/drawing/2014/main" id="{6CBF68FC-A70C-E741-93F5-08AD00E2DACD}"/>
              </a:ext>
            </a:extLst>
          </p:cNvPr>
          <p:cNvSpPr/>
          <p:nvPr/>
        </p:nvSpPr>
        <p:spPr>
          <a:xfrm>
            <a:off x="0" y="953271"/>
            <a:ext cx="9144000" cy="420873"/>
          </a:xfrm>
          <a:prstGeom prst="rect">
            <a:avLst/>
          </a:prstGeom>
          <a:solidFill>
            <a:srgbClr val="660000"/>
          </a:solidFill>
          <a:ln w="9525" cap="flat" cmpd="sng">
            <a:solidFill>
              <a:schemeClr val="dk2"/>
            </a:solidFill>
            <a:prstDash val="solid"/>
            <a:round/>
            <a:headEnd type="none" w="med" len="med"/>
            <a:tailEnd type="none" w="med" len="med"/>
          </a:ln>
        </p:spPr>
        <p:txBody>
          <a:bodyPr lIns="64283" tIns="64283" rIns="64283" bIns="64283" anchor="ctr" anchorCtr="0">
            <a:noAutofit/>
          </a:bodyPr>
          <a:lstStyle/>
          <a:p>
            <a:pPr marL="0" marR="0" lvl="0" indent="0" algn="l" defTabSz="321457" rtl="0" eaLnBrk="1" fontAlgn="auto" latinLnBrk="0" hangingPunct="1">
              <a:lnSpc>
                <a:spcPct val="100000"/>
              </a:lnSpc>
              <a:spcBef>
                <a:spcPts val="0"/>
              </a:spcBef>
              <a:spcAft>
                <a:spcPts val="0"/>
              </a:spcAft>
              <a:buClrTx/>
              <a:buSzTx/>
              <a:buFontTx/>
              <a:buNone/>
              <a:tabLst/>
              <a:defRPr/>
            </a:pPr>
            <a:endParaRPr kumimoji="0" sz="844" b="0" i="0" u="none" strike="noStrike" kern="0" cap="none" spc="0" normalizeH="0" baseline="0" noProof="0">
              <a:ln>
                <a:noFill/>
              </a:ln>
              <a:solidFill>
                <a:sysClr val="windowText" lastClr="000000"/>
              </a:solidFill>
              <a:effectLst/>
              <a:uLnTx/>
              <a:uFillTx/>
              <a:latin typeface="Calibri"/>
              <a:ea typeface="+mn-ea"/>
              <a:cs typeface="+mn-cs"/>
              <a:sym typeface="Helvetica"/>
            </a:endParaRPr>
          </a:p>
        </p:txBody>
      </p:sp>
      <p:sp>
        <p:nvSpPr>
          <p:cNvPr id="11" name="TextBox 10">
            <a:extLst>
              <a:ext uri="{FF2B5EF4-FFF2-40B4-BE49-F238E27FC236}">
                <a16:creationId xmlns:a16="http://schemas.microsoft.com/office/drawing/2014/main" id="{B993F958-187E-2844-A62A-5B7E4C37C7E0}"/>
              </a:ext>
            </a:extLst>
          </p:cNvPr>
          <p:cNvSpPr txBox="1"/>
          <p:nvPr/>
        </p:nvSpPr>
        <p:spPr>
          <a:xfrm>
            <a:off x="2375297" y="979757"/>
            <a:ext cx="4393406" cy="373628"/>
          </a:xfrm>
          <a:prstGeom prst="rect">
            <a:avLst/>
          </a:prstGeom>
          <a:noFill/>
        </p:spPr>
        <p:txBody>
          <a:bodyPr wrap="square" rtlCol="0">
            <a:spAutoFit/>
          </a:bodyPr>
          <a:lstStyle/>
          <a:p>
            <a:pPr marL="0" marR="0" lvl="0" indent="0" algn="ctr" defTabSz="321457" rtl="0" eaLnBrk="1" fontAlgn="auto" latinLnBrk="0" hangingPunct="1">
              <a:lnSpc>
                <a:spcPct val="100000"/>
              </a:lnSpc>
              <a:spcBef>
                <a:spcPts val="0"/>
              </a:spcBef>
              <a:spcAft>
                <a:spcPts val="0"/>
              </a:spcAft>
              <a:buClrTx/>
              <a:buSzTx/>
              <a:buFontTx/>
              <a:buNone/>
              <a:tabLst/>
              <a:defRPr/>
            </a:pPr>
            <a:r>
              <a:rPr kumimoji="0" lang="en-US" sz="1828" b="0" i="0" u="none" strike="noStrike" kern="0" cap="none" spc="0" normalizeH="0" baseline="0" noProof="0" dirty="0">
                <a:ln>
                  <a:noFill/>
                </a:ln>
                <a:solidFill>
                  <a:prstClr val="white">
                    <a:lumMod val="85000"/>
                  </a:prstClr>
                </a:solidFill>
                <a:effectLst/>
                <a:uLnTx/>
                <a:uFillTx/>
                <a:latin typeface="Calibri"/>
                <a:ea typeface="+mn-ea"/>
                <a:cs typeface="+mn-cs"/>
                <a:sym typeface="Helvetica"/>
              </a:rPr>
              <a:t>tobaccopreventiontoolkit.stanford.edu</a:t>
            </a:r>
          </a:p>
        </p:txBody>
      </p:sp>
      <p:pic>
        <p:nvPicPr>
          <p:cNvPr id="18" name="Picture 17" descr="Photo of school study group enjoying learning">
            <a:extLst>
              <a:ext uri="{FF2B5EF4-FFF2-40B4-BE49-F238E27FC236}">
                <a16:creationId xmlns:a16="http://schemas.microsoft.com/office/drawing/2014/main" id="{91578944-7301-1344-92C0-04FEA33164AE}"/>
              </a:ext>
            </a:extLst>
          </p:cNvPr>
          <p:cNvPicPr>
            <a:picLocks noChangeAspect="1"/>
          </p:cNvPicPr>
          <p:nvPr/>
        </p:nvPicPr>
        <p:blipFill rotWithShape="1">
          <a:blip r:embed="rId3"/>
          <a:srcRect b="10477"/>
          <a:stretch/>
        </p:blipFill>
        <p:spPr>
          <a:xfrm>
            <a:off x="-2746" y="1400630"/>
            <a:ext cx="9144000" cy="5457370"/>
          </a:xfrm>
          <a:prstGeom prst="rect">
            <a:avLst/>
          </a:prstGeom>
        </p:spPr>
      </p:pic>
    </p:spTree>
    <p:extLst>
      <p:ext uri="{BB962C8B-B14F-4D97-AF65-F5344CB8AC3E}">
        <p14:creationId xmlns:p14="http://schemas.microsoft.com/office/powerpoint/2010/main" val="1377278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77B73D2-447A-7742-ACB4-3DD12CC36DFD}"/>
              </a:ext>
            </a:extLst>
          </p:cNvPr>
          <p:cNvPicPr>
            <a:picLocks noChangeAspect="1"/>
          </p:cNvPicPr>
          <p:nvPr/>
        </p:nvPicPr>
        <p:blipFill rotWithShape="1">
          <a:blip r:embed="rId3"/>
          <a:srcRect t="1916" r="25586" b="-852"/>
          <a:stretch/>
        </p:blipFill>
        <p:spPr>
          <a:xfrm>
            <a:off x="-5357" y="0"/>
            <a:ext cx="9149358" cy="6536531"/>
          </a:xfrm>
          <a:prstGeom prst="rect">
            <a:avLst/>
          </a:prstGeom>
        </p:spPr>
      </p:pic>
      <p:sp>
        <p:nvSpPr>
          <p:cNvPr id="6" name="Shape 63">
            <a:extLst>
              <a:ext uri="{FF2B5EF4-FFF2-40B4-BE49-F238E27FC236}">
                <a16:creationId xmlns:a16="http://schemas.microsoft.com/office/drawing/2014/main" id="{DC9C362F-854B-2D44-A84D-A8F1804C4769}"/>
              </a:ext>
            </a:extLst>
          </p:cNvPr>
          <p:cNvSpPr/>
          <p:nvPr/>
        </p:nvSpPr>
        <p:spPr>
          <a:xfrm>
            <a:off x="-12500" y="6437127"/>
            <a:ext cx="9156500" cy="420873"/>
          </a:xfrm>
          <a:prstGeom prst="rect">
            <a:avLst/>
          </a:prstGeom>
          <a:solidFill>
            <a:srgbClr val="660000"/>
          </a:solidFill>
          <a:ln w="9525" cap="flat" cmpd="sng">
            <a:solidFill>
              <a:schemeClr val="dk2"/>
            </a:solidFill>
            <a:prstDash val="solid"/>
            <a:round/>
            <a:headEnd type="none" w="med" len="med"/>
            <a:tailEnd type="none" w="med" len="med"/>
          </a:ln>
        </p:spPr>
        <p:txBody>
          <a:bodyPr lIns="64283" tIns="64283" rIns="64283" bIns="64283" anchor="ctr" anchorCtr="0">
            <a:noAutofit/>
          </a:bodyPr>
          <a:lstStyle/>
          <a:p>
            <a:pPr marL="0" marR="0" lvl="0" indent="0" algn="ctr" defTabSz="321457" rtl="0" eaLnBrk="1" fontAlgn="auto" latinLnBrk="0" hangingPunct="1">
              <a:lnSpc>
                <a:spcPct val="100000"/>
              </a:lnSpc>
              <a:spcBef>
                <a:spcPts val="0"/>
              </a:spcBef>
              <a:spcAft>
                <a:spcPts val="0"/>
              </a:spcAft>
              <a:buClrTx/>
              <a:buSzTx/>
              <a:buFontTx/>
              <a:buNone/>
              <a:tabLst/>
              <a:defRPr/>
            </a:pPr>
            <a:endParaRPr kumimoji="0" sz="844" b="0" i="0" u="none" strike="noStrike" kern="0" cap="none" spc="0" normalizeH="0" baseline="0" noProof="0">
              <a:ln>
                <a:noFill/>
              </a:ln>
              <a:solidFill>
                <a:sysClr val="windowText" lastClr="000000"/>
              </a:solidFill>
              <a:effectLst/>
              <a:uLnTx/>
              <a:uFillTx/>
              <a:latin typeface="Calibri"/>
              <a:ea typeface="+mn-ea"/>
              <a:cs typeface="+mn-cs"/>
              <a:sym typeface="Helvetica"/>
            </a:endParaRPr>
          </a:p>
        </p:txBody>
      </p:sp>
      <p:sp>
        <p:nvSpPr>
          <p:cNvPr id="7" name="TextBox 6">
            <a:extLst>
              <a:ext uri="{FF2B5EF4-FFF2-40B4-BE49-F238E27FC236}">
                <a16:creationId xmlns:a16="http://schemas.microsoft.com/office/drawing/2014/main" id="{658E588B-41F2-6847-BCAF-4D91980E6842}"/>
              </a:ext>
            </a:extLst>
          </p:cNvPr>
          <p:cNvSpPr txBox="1"/>
          <p:nvPr/>
        </p:nvSpPr>
        <p:spPr>
          <a:xfrm>
            <a:off x="2369987" y="6474438"/>
            <a:ext cx="4393406" cy="373628"/>
          </a:xfrm>
          <a:prstGeom prst="rect">
            <a:avLst/>
          </a:prstGeom>
          <a:noFill/>
        </p:spPr>
        <p:txBody>
          <a:bodyPr wrap="square" rtlCol="0">
            <a:spAutoFit/>
          </a:bodyPr>
          <a:lstStyle/>
          <a:p>
            <a:pPr marL="0" marR="0" lvl="0" indent="0" algn="ctr" defTabSz="321457" rtl="0" eaLnBrk="1" fontAlgn="auto" latinLnBrk="0" hangingPunct="1">
              <a:lnSpc>
                <a:spcPct val="100000"/>
              </a:lnSpc>
              <a:spcBef>
                <a:spcPts val="0"/>
              </a:spcBef>
              <a:spcAft>
                <a:spcPts val="0"/>
              </a:spcAft>
              <a:buClrTx/>
              <a:buSzTx/>
              <a:buFontTx/>
              <a:buNone/>
              <a:tabLst/>
              <a:defRPr/>
            </a:pPr>
            <a:r>
              <a:rPr kumimoji="0" lang="en-US" sz="1828" b="0" i="0" u="none" strike="noStrike" kern="0" cap="none" spc="0" normalizeH="0" baseline="0" noProof="0" dirty="0">
                <a:ln>
                  <a:noFill/>
                </a:ln>
                <a:solidFill>
                  <a:srgbClr val="FFFFFF">
                    <a:lumMod val="85000"/>
                  </a:srgbClr>
                </a:solidFill>
                <a:effectLst/>
                <a:uLnTx/>
                <a:uFillTx/>
                <a:latin typeface="Arial"/>
                <a:ea typeface="+mn-ea"/>
                <a:cs typeface="+mn-cs"/>
                <a:sym typeface="Helvetica"/>
              </a:rPr>
              <a:t>tobaccopreventiontoolkit.stanford.edu</a:t>
            </a:r>
          </a:p>
        </p:txBody>
      </p:sp>
      <p:sp>
        <p:nvSpPr>
          <p:cNvPr id="9" name="Title 1">
            <a:extLst>
              <a:ext uri="{FF2B5EF4-FFF2-40B4-BE49-F238E27FC236}">
                <a16:creationId xmlns:a16="http://schemas.microsoft.com/office/drawing/2014/main" id="{3DD08945-FFF4-AE49-BCFF-60DD40635949}"/>
              </a:ext>
            </a:extLst>
          </p:cNvPr>
          <p:cNvSpPr>
            <a:spLocks noGrp="1"/>
          </p:cNvSpPr>
          <p:nvPr>
            <p:ph type="ctrTitle"/>
          </p:nvPr>
        </p:nvSpPr>
        <p:spPr>
          <a:xfrm>
            <a:off x="226862" y="404921"/>
            <a:ext cx="8679656" cy="1394345"/>
          </a:xfrm>
        </p:spPr>
        <p:txBody>
          <a:bodyPr/>
          <a:lstStyle/>
          <a:p>
            <a:r>
              <a:rPr lang="en-US" sz="3516" b="1" dirty="0">
                <a:ln w="22225">
                  <a:solidFill>
                    <a:schemeClr val="accent2"/>
                  </a:solidFill>
                  <a:prstDash val="solid"/>
                </a:ln>
                <a:solidFill>
                  <a:schemeClr val="bg1"/>
                </a:solidFill>
              </a:rPr>
              <a:t>Why do you think </a:t>
            </a:r>
            <a:r>
              <a:rPr lang="en-US" sz="3516" b="1" u="sng" dirty="0">
                <a:ln w="22225">
                  <a:solidFill>
                    <a:schemeClr val="accent2"/>
                  </a:solidFill>
                  <a:prstDash val="solid"/>
                </a:ln>
                <a:solidFill>
                  <a:schemeClr val="bg1"/>
                </a:solidFill>
              </a:rPr>
              <a:t>people your age</a:t>
            </a:r>
            <a:r>
              <a:rPr lang="en-US" sz="3516" b="1" dirty="0">
                <a:ln w="22225">
                  <a:solidFill>
                    <a:schemeClr val="accent2"/>
                  </a:solidFill>
                  <a:prstDash val="solid"/>
                </a:ln>
                <a:solidFill>
                  <a:schemeClr val="bg1"/>
                </a:solidFill>
              </a:rPr>
              <a:t> use e-cigs/vapes?</a:t>
            </a:r>
          </a:p>
        </p:txBody>
      </p:sp>
    </p:spTree>
    <p:extLst>
      <p:ext uri="{BB962C8B-B14F-4D97-AF65-F5344CB8AC3E}">
        <p14:creationId xmlns:p14="http://schemas.microsoft.com/office/powerpoint/2010/main" val="3592173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77B73D2-447A-7742-ACB4-3DD12CC36DFD}"/>
              </a:ext>
            </a:extLst>
          </p:cNvPr>
          <p:cNvPicPr>
            <a:picLocks noChangeAspect="1"/>
          </p:cNvPicPr>
          <p:nvPr/>
        </p:nvPicPr>
        <p:blipFill rotWithShape="1">
          <a:blip r:embed="rId3"/>
          <a:srcRect l="8349" t="12098" r="31883" b="10844"/>
          <a:stretch/>
        </p:blipFill>
        <p:spPr>
          <a:xfrm>
            <a:off x="-12499" y="0"/>
            <a:ext cx="9166445" cy="6647563"/>
          </a:xfrm>
          <a:prstGeom prst="rect">
            <a:avLst/>
          </a:prstGeom>
        </p:spPr>
      </p:pic>
      <p:sp>
        <p:nvSpPr>
          <p:cNvPr id="6" name="Shape 63">
            <a:extLst>
              <a:ext uri="{FF2B5EF4-FFF2-40B4-BE49-F238E27FC236}">
                <a16:creationId xmlns:a16="http://schemas.microsoft.com/office/drawing/2014/main" id="{DC9C362F-854B-2D44-A84D-A8F1804C4769}"/>
              </a:ext>
            </a:extLst>
          </p:cNvPr>
          <p:cNvSpPr/>
          <p:nvPr/>
        </p:nvSpPr>
        <p:spPr>
          <a:xfrm>
            <a:off x="-12500" y="6437127"/>
            <a:ext cx="9156500" cy="420873"/>
          </a:xfrm>
          <a:prstGeom prst="rect">
            <a:avLst/>
          </a:prstGeom>
          <a:solidFill>
            <a:srgbClr val="660000"/>
          </a:solidFill>
          <a:ln w="9525" cap="flat" cmpd="sng">
            <a:solidFill>
              <a:schemeClr val="dk2"/>
            </a:solidFill>
            <a:prstDash val="solid"/>
            <a:round/>
            <a:headEnd type="none" w="med" len="med"/>
            <a:tailEnd type="none" w="med" len="med"/>
          </a:ln>
        </p:spPr>
        <p:txBody>
          <a:bodyPr lIns="64283" tIns="64283" rIns="64283" bIns="64283" anchor="ctr" anchorCtr="0">
            <a:noAutofit/>
          </a:bodyPr>
          <a:lstStyle/>
          <a:p>
            <a:pPr algn="ctr" defTabSz="321457">
              <a:defRPr/>
            </a:pPr>
            <a:endParaRPr sz="844" kern="0">
              <a:solidFill>
                <a:sysClr val="windowText" lastClr="000000"/>
              </a:solidFill>
              <a:latin typeface="Calibri"/>
              <a:sym typeface="Helvetica"/>
            </a:endParaRPr>
          </a:p>
        </p:txBody>
      </p:sp>
      <p:sp>
        <p:nvSpPr>
          <p:cNvPr id="7" name="TextBox 6">
            <a:extLst>
              <a:ext uri="{FF2B5EF4-FFF2-40B4-BE49-F238E27FC236}">
                <a16:creationId xmlns:a16="http://schemas.microsoft.com/office/drawing/2014/main" id="{658E588B-41F2-6847-BCAF-4D91980E6842}"/>
              </a:ext>
            </a:extLst>
          </p:cNvPr>
          <p:cNvSpPr txBox="1"/>
          <p:nvPr/>
        </p:nvSpPr>
        <p:spPr>
          <a:xfrm>
            <a:off x="2369987" y="6474438"/>
            <a:ext cx="4393406" cy="373628"/>
          </a:xfrm>
          <a:prstGeom prst="rect">
            <a:avLst/>
          </a:prstGeom>
          <a:noFill/>
        </p:spPr>
        <p:txBody>
          <a:bodyPr wrap="square" rtlCol="0">
            <a:spAutoFit/>
          </a:bodyPr>
          <a:lstStyle/>
          <a:p>
            <a:pPr algn="ctr" defTabSz="321457">
              <a:defRPr/>
            </a:pPr>
            <a:r>
              <a:rPr lang="en-US" sz="1828" kern="0" dirty="0">
                <a:solidFill>
                  <a:srgbClr val="FFFFFF">
                    <a:lumMod val="85000"/>
                  </a:srgbClr>
                </a:solidFill>
                <a:latin typeface="Arial"/>
                <a:sym typeface="Helvetica"/>
              </a:rPr>
              <a:t>tobaccopreventiontoolkit.stanford.edu</a:t>
            </a:r>
          </a:p>
        </p:txBody>
      </p:sp>
      <p:sp>
        <p:nvSpPr>
          <p:cNvPr id="9" name="Title 1">
            <a:extLst>
              <a:ext uri="{FF2B5EF4-FFF2-40B4-BE49-F238E27FC236}">
                <a16:creationId xmlns:a16="http://schemas.microsoft.com/office/drawing/2014/main" id="{3DD08945-FFF4-AE49-BCFF-60DD40635949}"/>
              </a:ext>
            </a:extLst>
          </p:cNvPr>
          <p:cNvSpPr>
            <a:spLocks noGrp="1"/>
          </p:cNvSpPr>
          <p:nvPr>
            <p:ph type="ctrTitle"/>
          </p:nvPr>
        </p:nvSpPr>
        <p:spPr>
          <a:xfrm>
            <a:off x="226862" y="404921"/>
            <a:ext cx="8679656" cy="1394345"/>
          </a:xfrm>
        </p:spPr>
        <p:txBody>
          <a:bodyPr/>
          <a:lstStyle/>
          <a:p>
            <a:r>
              <a:rPr lang="en-US" sz="3516" b="1" dirty="0">
                <a:ln w="22225">
                  <a:solidFill>
                    <a:schemeClr val="accent2"/>
                  </a:solidFill>
                  <a:prstDash val="solid"/>
                </a:ln>
                <a:solidFill>
                  <a:schemeClr val="bg1"/>
                </a:solidFill>
              </a:rPr>
              <a:t>Why do you think </a:t>
            </a:r>
            <a:r>
              <a:rPr lang="en-US" sz="3516" b="1" u="sng" dirty="0">
                <a:ln w="22225">
                  <a:solidFill>
                    <a:schemeClr val="accent2"/>
                  </a:solidFill>
                  <a:prstDash val="solid"/>
                </a:ln>
                <a:solidFill>
                  <a:schemeClr val="bg1"/>
                </a:solidFill>
              </a:rPr>
              <a:t>adults</a:t>
            </a:r>
            <a:r>
              <a:rPr lang="en-US" sz="3516" b="1" dirty="0">
                <a:ln w="22225">
                  <a:solidFill>
                    <a:schemeClr val="accent2"/>
                  </a:solidFill>
                  <a:prstDash val="solid"/>
                </a:ln>
                <a:solidFill>
                  <a:schemeClr val="bg1"/>
                </a:solidFill>
              </a:rPr>
              <a:t> use e-cigs/vapes?</a:t>
            </a:r>
          </a:p>
        </p:txBody>
      </p:sp>
    </p:spTree>
    <p:extLst>
      <p:ext uri="{BB962C8B-B14F-4D97-AF65-F5344CB8AC3E}">
        <p14:creationId xmlns:p14="http://schemas.microsoft.com/office/powerpoint/2010/main" val="20333217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person, girl, woman, game&#10;&#10;Description automatically generated">
            <a:extLst>
              <a:ext uri="{FF2B5EF4-FFF2-40B4-BE49-F238E27FC236}">
                <a16:creationId xmlns:a16="http://schemas.microsoft.com/office/drawing/2014/main" id="{AF73254F-FB67-1846-9C77-88246D6160B8}"/>
              </a:ext>
            </a:extLst>
          </p:cNvPr>
          <p:cNvPicPr>
            <a:picLocks noChangeAspect="1"/>
          </p:cNvPicPr>
          <p:nvPr/>
        </p:nvPicPr>
        <p:blipFill rotWithShape="1">
          <a:blip r:embed="rId3"/>
          <a:srcRect l="1144" t="1792" r="8368" b="-1"/>
          <a:stretch/>
        </p:blipFill>
        <p:spPr>
          <a:xfrm>
            <a:off x="0" y="0"/>
            <a:ext cx="9143999" cy="6537020"/>
          </a:xfrm>
          <a:prstGeom prst="rect">
            <a:avLst/>
          </a:prstGeom>
        </p:spPr>
      </p:pic>
      <p:sp>
        <p:nvSpPr>
          <p:cNvPr id="6" name="Shape 63">
            <a:extLst>
              <a:ext uri="{FF2B5EF4-FFF2-40B4-BE49-F238E27FC236}">
                <a16:creationId xmlns:a16="http://schemas.microsoft.com/office/drawing/2014/main" id="{DC9C362F-854B-2D44-A84D-A8F1804C4769}"/>
              </a:ext>
            </a:extLst>
          </p:cNvPr>
          <p:cNvSpPr/>
          <p:nvPr/>
        </p:nvSpPr>
        <p:spPr>
          <a:xfrm>
            <a:off x="0" y="6437127"/>
            <a:ext cx="9136858" cy="420873"/>
          </a:xfrm>
          <a:prstGeom prst="rect">
            <a:avLst/>
          </a:prstGeom>
          <a:solidFill>
            <a:srgbClr val="660000"/>
          </a:solidFill>
          <a:ln w="9525" cap="flat" cmpd="sng">
            <a:solidFill>
              <a:schemeClr val="dk2"/>
            </a:solidFill>
            <a:prstDash val="solid"/>
            <a:round/>
            <a:headEnd type="none" w="med" len="med"/>
            <a:tailEnd type="none" w="med" len="med"/>
          </a:ln>
        </p:spPr>
        <p:txBody>
          <a:bodyPr lIns="64283" tIns="64283" rIns="64283" bIns="64283" anchor="ctr" anchorCtr="0">
            <a:noAutofit/>
          </a:bodyPr>
          <a:lstStyle/>
          <a:p>
            <a:pPr marL="0" marR="0" lvl="0" indent="0" algn="ctr" defTabSz="321457" rtl="0" eaLnBrk="1" fontAlgn="auto" latinLnBrk="0" hangingPunct="1">
              <a:lnSpc>
                <a:spcPct val="100000"/>
              </a:lnSpc>
              <a:spcBef>
                <a:spcPts val="0"/>
              </a:spcBef>
              <a:spcAft>
                <a:spcPts val="0"/>
              </a:spcAft>
              <a:buClrTx/>
              <a:buSzTx/>
              <a:buFontTx/>
              <a:buNone/>
              <a:tabLst/>
              <a:defRPr/>
            </a:pPr>
            <a:endParaRPr kumimoji="0" sz="844" b="0" i="0" u="none" strike="noStrike" kern="0" cap="none" spc="0" normalizeH="0" baseline="0" noProof="0">
              <a:ln>
                <a:noFill/>
              </a:ln>
              <a:solidFill>
                <a:sysClr val="windowText" lastClr="000000"/>
              </a:solidFill>
              <a:effectLst/>
              <a:uLnTx/>
              <a:uFillTx/>
              <a:latin typeface="Calibri"/>
              <a:ea typeface="+mn-ea"/>
              <a:cs typeface="+mn-cs"/>
              <a:sym typeface="Helvetica"/>
            </a:endParaRPr>
          </a:p>
        </p:txBody>
      </p:sp>
      <p:sp>
        <p:nvSpPr>
          <p:cNvPr id="7" name="TextBox 6">
            <a:extLst>
              <a:ext uri="{FF2B5EF4-FFF2-40B4-BE49-F238E27FC236}">
                <a16:creationId xmlns:a16="http://schemas.microsoft.com/office/drawing/2014/main" id="{658E588B-41F2-6847-BCAF-4D91980E6842}"/>
              </a:ext>
            </a:extLst>
          </p:cNvPr>
          <p:cNvSpPr txBox="1"/>
          <p:nvPr/>
        </p:nvSpPr>
        <p:spPr>
          <a:xfrm>
            <a:off x="2369987" y="6474438"/>
            <a:ext cx="4393406" cy="373628"/>
          </a:xfrm>
          <a:prstGeom prst="rect">
            <a:avLst/>
          </a:prstGeom>
          <a:noFill/>
        </p:spPr>
        <p:txBody>
          <a:bodyPr wrap="square" rtlCol="0">
            <a:spAutoFit/>
          </a:bodyPr>
          <a:lstStyle/>
          <a:p>
            <a:pPr marL="0" marR="0" lvl="0" indent="0" algn="ctr" defTabSz="226016" rtl="0" eaLnBrk="1" fontAlgn="auto" latinLnBrk="0" hangingPunct="1">
              <a:lnSpc>
                <a:spcPct val="100000"/>
              </a:lnSpc>
              <a:spcBef>
                <a:spcPts val="0"/>
              </a:spcBef>
              <a:spcAft>
                <a:spcPts val="0"/>
              </a:spcAft>
              <a:buClrTx/>
              <a:buSzTx/>
              <a:buFontTx/>
              <a:buNone/>
              <a:tabLst/>
              <a:defRPr/>
            </a:pPr>
            <a:r>
              <a:rPr kumimoji="0" lang="en-US" sz="1828" b="0" i="0" u="none" strike="noStrike" kern="0" cap="none" spc="0" normalizeH="0" baseline="0" noProof="0" dirty="0">
                <a:ln>
                  <a:noFill/>
                </a:ln>
                <a:solidFill>
                  <a:prstClr val="white">
                    <a:lumMod val="85000"/>
                  </a:prstClr>
                </a:solidFill>
                <a:effectLst/>
                <a:uLnTx/>
                <a:uFillTx/>
                <a:latin typeface="Calibri"/>
                <a:ea typeface="+mn-ea"/>
                <a:cs typeface="+mn-cs"/>
                <a:sym typeface="Helvetica"/>
              </a:rPr>
              <a:t>stan.md/capt</a:t>
            </a:r>
          </a:p>
        </p:txBody>
      </p:sp>
      <p:sp>
        <p:nvSpPr>
          <p:cNvPr id="8" name="Title 1">
            <a:extLst>
              <a:ext uri="{FF2B5EF4-FFF2-40B4-BE49-F238E27FC236}">
                <a16:creationId xmlns:a16="http://schemas.microsoft.com/office/drawing/2014/main" id="{E2DC8BA8-E863-C64D-A1CA-8B5189974ECC}"/>
              </a:ext>
            </a:extLst>
          </p:cNvPr>
          <p:cNvSpPr>
            <a:spLocks noGrp="1"/>
          </p:cNvSpPr>
          <p:nvPr>
            <p:ph type="ctrTitle"/>
          </p:nvPr>
        </p:nvSpPr>
        <p:spPr>
          <a:xfrm>
            <a:off x="226862" y="4181791"/>
            <a:ext cx="8679656" cy="1394345"/>
          </a:xfrm>
        </p:spPr>
        <p:txBody>
          <a:bodyPr/>
          <a:lstStyle/>
          <a:p>
            <a:r>
              <a:rPr lang="en-US" sz="3516" b="1" dirty="0">
                <a:ln w="22225">
                  <a:solidFill>
                    <a:schemeClr val="accent2"/>
                  </a:solidFill>
                  <a:prstDash val="solid"/>
                </a:ln>
                <a:solidFill>
                  <a:schemeClr val="bg1"/>
                </a:solidFill>
              </a:rPr>
              <a:t>Why do you think </a:t>
            </a:r>
            <a:r>
              <a:rPr lang="en-US" sz="3516" b="1" u="sng" dirty="0">
                <a:ln w="22225">
                  <a:solidFill>
                    <a:schemeClr val="accent2"/>
                  </a:solidFill>
                  <a:prstDash val="solid"/>
                </a:ln>
                <a:solidFill>
                  <a:schemeClr val="bg1"/>
                </a:solidFill>
              </a:rPr>
              <a:t>people your age</a:t>
            </a:r>
            <a:r>
              <a:rPr lang="en-US" sz="3516" b="1" dirty="0">
                <a:ln w="22225">
                  <a:solidFill>
                    <a:schemeClr val="accent2"/>
                  </a:solidFill>
                  <a:prstDash val="solid"/>
                </a:ln>
                <a:solidFill>
                  <a:schemeClr val="bg1"/>
                </a:solidFill>
              </a:rPr>
              <a:t> DON’T use e-cigs/vapes?</a:t>
            </a:r>
          </a:p>
        </p:txBody>
      </p:sp>
    </p:spTree>
    <p:extLst>
      <p:ext uri="{BB962C8B-B14F-4D97-AF65-F5344CB8AC3E}">
        <p14:creationId xmlns:p14="http://schemas.microsoft.com/office/powerpoint/2010/main" val="16651645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4947544"/>
            <a:ext cx="8520600" cy="1486340"/>
          </a:xfrm>
        </p:spPr>
        <p:txBody>
          <a:bodyPr>
            <a:normAutofit fontScale="90000"/>
          </a:bodyPr>
          <a:lstStyle/>
          <a:p>
            <a:r>
              <a:rPr lang="en-US" b="1" dirty="0">
                <a:solidFill>
                  <a:schemeClr val="accent5">
                    <a:lumMod val="50000"/>
                  </a:schemeClr>
                </a:solidFill>
                <a:latin typeface="+mn-lt"/>
              </a:rPr>
              <a:t>What do you notice about our responses?</a:t>
            </a:r>
            <a:br>
              <a:rPr lang="en-US" b="1" dirty="0">
                <a:solidFill>
                  <a:schemeClr val="accent5">
                    <a:lumMod val="50000"/>
                  </a:schemeClr>
                </a:solidFill>
                <a:latin typeface="+mn-lt"/>
              </a:rPr>
            </a:br>
            <a:r>
              <a:rPr lang="en-US" b="1" dirty="0">
                <a:solidFill>
                  <a:schemeClr val="accent5">
                    <a:lumMod val="50000"/>
                  </a:schemeClr>
                </a:solidFill>
                <a:latin typeface="+mn-lt"/>
              </a:rPr>
              <a:t>What similarities or differences stand out to you?</a:t>
            </a:r>
            <a:br>
              <a:rPr lang="en-US" b="1" dirty="0">
                <a:solidFill>
                  <a:schemeClr val="accent5">
                    <a:lumMod val="50000"/>
                  </a:schemeClr>
                </a:solidFill>
                <a:latin typeface="+mn-lt"/>
              </a:rPr>
            </a:br>
            <a:endParaRPr lang="en-US" b="1" dirty="0">
              <a:solidFill>
                <a:schemeClr val="accent5">
                  <a:lumMod val="50000"/>
                </a:schemeClr>
              </a:solidFill>
              <a:latin typeface="+mn-lt"/>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0678" y="1949422"/>
            <a:ext cx="2414711" cy="2414711"/>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b="13563"/>
          <a:stretch/>
        </p:blipFill>
        <p:spPr>
          <a:xfrm>
            <a:off x="-171450" y="1664533"/>
            <a:ext cx="3444536" cy="2977346"/>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b="13333"/>
          <a:stretch/>
        </p:blipFill>
        <p:spPr>
          <a:xfrm>
            <a:off x="3093536" y="1871871"/>
            <a:ext cx="2956929" cy="2562671"/>
          </a:xfrm>
          <a:prstGeom prst="rect">
            <a:avLst/>
          </a:prstGeom>
        </p:spPr>
      </p:pic>
      <p:sp>
        <p:nvSpPr>
          <p:cNvPr id="7" name="Shape 63">
            <a:extLst>
              <a:ext uri="{FF2B5EF4-FFF2-40B4-BE49-F238E27FC236}">
                <a16:creationId xmlns:a16="http://schemas.microsoft.com/office/drawing/2014/main" id="{96641003-647C-9B4B-AF0D-F285D5EE70DB}"/>
              </a:ext>
            </a:extLst>
          </p:cNvPr>
          <p:cNvSpPr/>
          <p:nvPr/>
        </p:nvSpPr>
        <p:spPr>
          <a:xfrm>
            <a:off x="0" y="1019181"/>
            <a:ext cx="9144000" cy="420873"/>
          </a:xfrm>
          <a:prstGeom prst="rect">
            <a:avLst/>
          </a:prstGeom>
          <a:solidFill>
            <a:srgbClr val="660000"/>
          </a:solidFill>
          <a:ln w="9525" cap="flat" cmpd="sng">
            <a:solidFill>
              <a:schemeClr val="dk2"/>
            </a:solidFill>
            <a:prstDash val="solid"/>
            <a:round/>
            <a:headEnd type="none" w="med" len="med"/>
            <a:tailEnd type="none" w="med" len="med"/>
          </a:ln>
        </p:spPr>
        <p:txBody>
          <a:bodyPr lIns="64283" tIns="64283" rIns="64283" bIns="64283" anchor="ctr" anchorCtr="0">
            <a:noAutofit/>
          </a:bodyPr>
          <a:lstStyle/>
          <a:p>
            <a:pPr marL="0" marR="0" lvl="0" indent="0" algn="l" defTabSz="321440" rtl="0" eaLnBrk="1" fontAlgn="auto" latinLnBrk="0" hangingPunct="1">
              <a:lnSpc>
                <a:spcPct val="100000"/>
              </a:lnSpc>
              <a:spcBef>
                <a:spcPts val="0"/>
              </a:spcBef>
              <a:spcAft>
                <a:spcPts val="0"/>
              </a:spcAft>
              <a:buClrTx/>
              <a:buSzTx/>
              <a:buFontTx/>
              <a:buNone/>
              <a:tabLst/>
              <a:defRPr/>
            </a:pPr>
            <a:endParaRPr kumimoji="0" sz="844" b="0" i="0" u="none" strike="noStrike" kern="0" cap="none" spc="0" normalizeH="0" baseline="0" noProof="0">
              <a:ln>
                <a:noFill/>
              </a:ln>
              <a:solidFill>
                <a:sysClr val="windowText" lastClr="000000"/>
              </a:solidFill>
              <a:effectLst/>
              <a:uLnTx/>
              <a:uFillTx/>
              <a:latin typeface="Calibri"/>
              <a:ea typeface="+mn-ea"/>
              <a:cs typeface="+mn-cs"/>
              <a:sym typeface="Helvetica"/>
            </a:endParaRPr>
          </a:p>
        </p:txBody>
      </p:sp>
      <p:sp>
        <p:nvSpPr>
          <p:cNvPr id="8" name="TextBox 7">
            <a:extLst>
              <a:ext uri="{FF2B5EF4-FFF2-40B4-BE49-F238E27FC236}">
                <a16:creationId xmlns:a16="http://schemas.microsoft.com/office/drawing/2014/main" id="{32F0326D-0C46-E944-92E6-59BBE99F0CA6}"/>
              </a:ext>
            </a:extLst>
          </p:cNvPr>
          <p:cNvSpPr txBox="1"/>
          <p:nvPr/>
        </p:nvSpPr>
        <p:spPr>
          <a:xfrm>
            <a:off x="2375297" y="1046992"/>
            <a:ext cx="4393406" cy="373628"/>
          </a:xfrm>
          <a:prstGeom prst="rect">
            <a:avLst/>
          </a:prstGeom>
          <a:noFill/>
        </p:spPr>
        <p:txBody>
          <a:bodyPr wrap="square" rtlCol="0">
            <a:spAutoFit/>
          </a:bodyPr>
          <a:lstStyle/>
          <a:p>
            <a:pPr algn="ctr" defTabSz="321457">
              <a:defRPr/>
            </a:pPr>
            <a:r>
              <a:rPr lang="en-US" sz="1828" kern="0" dirty="0">
                <a:solidFill>
                  <a:prstClr val="white">
                    <a:lumMod val="85000"/>
                  </a:prstClr>
                </a:solidFill>
                <a:latin typeface="Calibri"/>
                <a:sym typeface="Helvetica"/>
              </a:rPr>
              <a:t>tobaccopreventiontoolkit.stanford.edu</a:t>
            </a:r>
          </a:p>
        </p:txBody>
      </p:sp>
      <p:sp>
        <p:nvSpPr>
          <p:cNvPr id="9" name="Shape 249">
            <a:extLst>
              <a:ext uri="{FF2B5EF4-FFF2-40B4-BE49-F238E27FC236}">
                <a16:creationId xmlns:a16="http://schemas.microsoft.com/office/drawing/2014/main" id="{465C974E-D83C-0342-8E26-C5C45485F013}"/>
              </a:ext>
            </a:extLst>
          </p:cNvPr>
          <p:cNvSpPr txBox="1">
            <a:spLocks/>
          </p:cNvSpPr>
          <p:nvPr/>
        </p:nvSpPr>
        <p:spPr>
          <a:xfrm>
            <a:off x="-2746" y="7341"/>
            <a:ext cx="9144000" cy="1026900"/>
          </a:xfrm>
          <a:prstGeom prst="rect">
            <a:avLst/>
          </a:prstGeom>
          <a:noFill/>
          <a:ln>
            <a:noFill/>
          </a:ln>
        </p:spPr>
        <p:txBody>
          <a:bodyPr vert="horz" lIns="91425" tIns="91425" rIns="91425" bIns="91425" rtlCol="0" anchor="ctr"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buClr>
                <a:srgbClr val="0C343D"/>
              </a:buClr>
              <a:buSzPct val="25000"/>
            </a:pPr>
            <a:r>
              <a:rPr lang="en" sz="4800" b="1" dirty="0">
                <a:latin typeface="Calibri"/>
                <a:ea typeface="Calibri"/>
                <a:cs typeface="Calibri"/>
                <a:sym typeface="Calibri"/>
              </a:rPr>
              <a:t>Class Reflection</a:t>
            </a:r>
          </a:p>
        </p:txBody>
      </p:sp>
    </p:spTree>
    <p:extLst>
      <p:ext uri="{BB962C8B-B14F-4D97-AF65-F5344CB8AC3E}">
        <p14:creationId xmlns:p14="http://schemas.microsoft.com/office/powerpoint/2010/main" val="19442766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7" name="Shape 249">
            <a:extLst>
              <a:ext uri="{FF2B5EF4-FFF2-40B4-BE49-F238E27FC236}">
                <a16:creationId xmlns:a16="http://schemas.microsoft.com/office/drawing/2014/main" id="{A93866E6-6DDF-E241-A592-791A52788308}"/>
              </a:ext>
            </a:extLst>
          </p:cNvPr>
          <p:cNvSpPr txBox="1">
            <a:spLocks/>
          </p:cNvSpPr>
          <p:nvPr/>
        </p:nvSpPr>
        <p:spPr>
          <a:xfrm>
            <a:off x="-2746" y="7341"/>
            <a:ext cx="9144000" cy="1026900"/>
          </a:xfrm>
          <a:prstGeom prst="rect">
            <a:avLst/>
          </a:prstGeom>
          <a:noFill/>
          <a:ln>
            <a:noFill/>
          </a:ln>
        </p:spPr>
        <p:txBody>
          <a:bodyPr vert="horz" lIns="91425" tIns="91425" rIns="91425" bIns="91425" rtlCol="0" anchor="ctr"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buClr>
                <a:srgbClr val="0C343D"/>
              </a:buClr>
              <a:buSzPct val="25000"/>
            </a:pPr>
            <a:r>
              <a:rPr lang="en" sz="2800" b="1" dirty="0">
                <a:latin typeface="Calibri"/>
                <a:ea typeface="Calibri"/>
                <a:cs typeface="Calibri"/>
                <a:sym typeface="Calibri"/>
              </a:rPr>
              <a:t>Unit 4, Activity 2: Flavors, Manipulation, and Targeting</a:t>
            </a:r>
          </a:p>
        </p:txBody>
      </p:sp>
      <p:pic>
        <p:nvPicPr>
          <p:cNvPr id="12" name="Picture 11" descr="A picture containing text, vector graphics&#10;&#10;Description automatically generated">
            <a:extLst>
              <a:ext uri="{FF2B5EF4-FFF2-40B4-BE49-F238E27FC236}">
                <a16:creationId xmlns:a16="http://schemas.microsoft.com/office/drawing/2014/main" id="{37070F1A-274C-C742-BE8D-870CD5411650}"/>
              </a:ext>
            </a:extLst>
          </p:cNvPr>
          <p:cNvPicPr>
            <a:picLocks noChangeAspect="1"/>
          </p:cNvPicPr>
          <p:nvPr/>
        </p:nvPicPr>
        <p:blipFill rotWithShape="1">
          <a:blip r:embed="rId3"/>
          <a:srcRect l="29213" t="1798" r="35750" b="8402"/>
          <a:stretch/>
        </p:blipFill>
        <p:spPr>
          <a:xfrm>
            <a:off x="2810073" y="1770722"/>
            <a:ext cx="3203825" cy="4618875"/>
          </a:xfrm>
          <a:prstGeom prst="rect">
            <a:avLst/>
          </a:prstGeom>
        </p:spPr>
      </p:pic>
      <p:sp>
        <p:nvSpPr>
          <p:cNvPr id="14" name="Shape 63">
            <a:extLst>
              <a:ext uri="{FF2B5EF4-FFF2-40B4-BE49-F238E27FC236}">
                <a16:creationId xmlns:a16="http://schemas.microsoft.com/office/drawing/2014/main" id="{E752DE70-0B0E-F74A-8636-F17C8014E509}"/>
              </a:ext>
            </a:extLst>
          </p:cNvPr>
          <p:cNvSpPr/>
          <p:nvPr/>
        </p:nvSpPr>
        <p:spPr>
          <a:xfrm>
            <a:off x="0" y="953271"/>
            <a:ext cx="9144000" cy="420873"/>
          </a:xfrm>
          <a:prstGeom prst="rect">
            <a:avLst/>
          </a:prstGeom>
          <a:solidFill>
            <a:srgbClr val="660000"/>
          </a:solidFill>
          <a:ln w="9525" cap="flat" cmpd="sng">
            <a:solidFill>
              <a:schemeClr val="dk2"/>
            </a:solidFill>
            <a:prstDash val="solid"/>
            <a:round/>
            <a:headEnd type="none" w="med" len="med"/>
            <a:tailEnd type="none" w="med" len="med"/>
          </a:ln>
        </p:spPr>
        <p:txBody>
          <a:bodyPr lIns="64283" tIns="64283" rIns="64283" bIns="64283" anchor="ctr" anchorCtr="0">
            <a:noAutofit/>
          </a:bodyPr>
          <a:lstStyle/>
          <a:p>
            <a:pPr marL="0" marR="0" lvl="0" indent="0" algn="l" defTabSz="321457" rtl="0" eaLnBrk="1" fontAlgn="auto" latinLnBrk="0" hangingPunct="1">
              <a:lnSpc>
                <a:spcPct val="100000"/>
              </a:lnSpc>
              <a:spcBef>
                <a:spcPts val="0"/>
              </a:spcBef>
              <a:spcAft>
                <a:spcPts val="0"/>
              </a:spcAft>
              <a:buClrTx/>
              <a:buSzTx/>
              <a:buFontTx/>
              <a:buNone/>
              <a:tabLst/>
              <a:defRPr/>
            </a:pPr>
            <a:endParaRPr kumimoji="0" sz="844" b="0" i="0" u="none" strike="noStrike" kern="0" cap="none" spc="0" normalizeH="0" baseline="0" noProof="0">
              <a:ln>
                <a:noFill/>
              </a:ln>
              <a:solidFill>
                <a:sysClr val="windowText" lastClr="000000"/>
              </a:solidFill>
              <a:effectLst/>
              <a:uLnTx/>
              <a:uFillTx/>
              <a:latin typeface="Calibri"/>
              <a:ea typeface="+mn-ea"/>
              <a:cs typeface="+mn-cs"/>
              <a:sym typeface="Helvetica"/>
            </a:endParaRPr>
          </a:p>
        </p:txBody>
      </p:sp>
      <p:sp>
        <p:nvSpPr>
          <p:cNvPr id="15" name="TextBox 14">
            <a:extLst>
              <a:ext uri="{FF2B5EF4-FFF2-40B4-BE49-F238E27FC236}">
                <a16:creationId xmlns:a16="http://schemas.microsoft.com/office/drawing/2014/main" id="{847D70BF-F13B-3341-98F7-A696B215D655}"/>
              </a:ext>
            </a:extLst>
          </p:cNvPr>
          <p:cNvSpPr txBox="1"/>
          <p:nvPr/>
        </p:nvSpPr>
        <p:spPr>
          <a:xfrm>
            <a:off x="2375297" y="979757"/>
            <a:ext cx="4393406" cy="373628"/>
          </a:xfrm>
          <a:prstGeom prst="rect">
            <a:avLst/>
          </a:prstGeom>
          <a:noFill/>
        </p:spPr>
        <p:txBody>
          <a:bodyPr wrap="square" rtlCol="0">
            <a:spAutoFit/>
          </a:bodyPr>
          <a:lstStyle/>
          <a:p>
            <a:pPr algn="ctr" defTabSz="321457">
              <a:defRPr/>
            </a:pPr>
            <a:r>
              <a:rPr lang="en-US" sz="1828" kern="0" dirty="0">
                <a:solidFill>
                  <a:prstClr val="white">
                    <a:lumMod val="85000"/>
                  </a:prstClr>
                </a:solidFill>
                <a:latin typeface="Calibri"/>
                <a:sym typeface="Helvetica"/>
              </a:rPr>
              <a:t>tobaccopreventiontoolkit.stanford.edu</a:t>
            </a:r>
          </a:p>
        </p:txBody>
      </p:sp>
      <p:pic>
        <p:nvPicPr>
          <p:cNvPr id="8" name="Picture 7" descr="A picture containing text, vector graphics&#10;&#10;Description automatically generated">
            <a:extLst>
              <a:ext uri="{FF2B5EF4-FFF2-40B4-BE49-F238E27FC236}">
                <a16:creationId xmlns:a16="http://schemas.microsoft.com/office/drawing/2014/main" id="{679D1FC8-3766-EC47-B4C4-3822210E756B}"/>
              </a:ext>
            </a:extLst>
          </p:cNvPr>
          <p:cNvPicPr>
            <a:picLocks noChangeAspect="1"/>
          </p:cNvPicPr>
          <p:nvPr/>
        </p:nvPicPr>
        <p:blipFill rotWithShape="1">
          <a:blip r:embed="rId3"/>
          <a:srcRect l="69775" b="30088"/>
          <a:stretch/>
        </p:blipFill>
        <p:spPr>
          <a:xfrm>
            <a:off x="316511" y="1980171"/>
            <a:ext cx="3002766" cy="3906946"/>
          </a:xfrm>
          <a:prstGeom prst="rect">
            <a:avLst/>
          </a:prstGeom>
        </p:spPr>
      </p:pic>
      <p:pic>
        <p:nvPicPr>
          <p:cNvPr id="3" name="Picture 2" descr="Logo, company name&#10;&#10;Description automatically generated">
            <a:extLst>
              <a:ext uri="{FF2B5EF4-FFF2-40B4-BE49-F238E27FC236}">
                <a16:creationId xmlns:a16="http://schemas.microsoft.com/office/drawing/2014/main" id="{2A0D28B4-7F12-4842-B7CC-290EE8A31CB8}"/>
              </a:ext>
            </a:extLst>
          </p:cNvPr>
          <p:cNvPicPr>
            <a:picLocks noChangeAspect="1"/>
          </p:cNvPicPr>
          <p:nvPr/>
        </p:nvPicPr>
        <p:blipFill rotWithShape="1">
          <a:blip r:embed="rId4"/>
          <a:srcRect l="3462" t="1867" r="60238" b="39946"/>
          <a:stretch/>
        </p:blipFill>
        <p:spPr>
          <a:xfrm rot="1299218">
            <a:off x="5979175" y="2889944"/>
            <a:ext cx="3319277" cy="2992855"/>
          </a:xfrm>
          <a:prstGeom prst="rect">
            <a:avLst/>
          </a:prstGeom>
        </p:spPr>
      </p:pic>
    </p:spTree>
    <p:extLst>
      <p:ext uri="{BB962C8B-B14F-4D97-AF65-F5344CB8AC3E}">
        <p14:creationId xmlns:p14="http://schemas.microsoft.com/office/powerpoint/2010/main" val="131269900"/>
      </p:ext>
    </p:extLst>
  </p:cSld>
  <p:clrMapOvr>
    <a:masterClrMapping/>
  </p:clrMapOvr>
  <p:transition spd="slow">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39515" y="99588"/>
            <a:ext cx="5840016" cy="741613"/>
          </a:xfrm>
          <a:prstGeom prst="rect">
            <a:avLst/>
          </a:prstGeom>
          <a:noFill/>
        </p:spPr>
        <p:txBody>
          <a:bodyPr wrap="square" rtlCol="0">
            <a:spAutoFit/>
          </a:bodyPr>
          <a:lstStyle/>
          <a:p>
            <a:pPr algn="ctr" defTabSz="321457">
              <a:defRPr/>
            </a:pPr>
            <a:r>
              <a:rPr lang="en-US" sz="4219" b="1" kern="0">
                <a:solidFill>
                  <a:sysClr val="windowText" lastClr="000000"/>
                </a:solidFill>
                <a:latin typeface="Arial" charset="0"/>
                <a:ea typeface="Arial" charset="0"/>
                <a:cs typeface="Arial" charset="0"/>
                <a:sym typeface="Helvetica"/>
              </a:rPr>
              <a:t>The Usual Suspects</a:t>
            </a:r>
          </a:p>
        </p:txBody>
      </p:sp>
      <p:sp>
        <p:nvSpPr>
          <p:cNvPr id="6" name="Shape 63"/>
          <p:cNvSpPr/>
          <p:nvPr/>
        </p:nvSpPr>
        <p:spPr>
          <a:xfrm>
            <a:off x="0" y="878997"/>
            <a:ext cx="9144000" cy="420873"/>
          </a:xfrm>
          <a:prstGeom prst="rect">
            <a:avLst/>
          </a:prstGeom>
          <a:solidFill>
            <a:srgbClr val="660000"/>
          </a:solidFill>
          <a:ln w="9525" cap="flat" cmpd="sng">
            <a:solidFill>
              <a:schemeClr val="dk2"/>
            </a:solidFill>
            <a:prstDash val="solid"/>
            <a:round/>
            <a:headEnd type="none" w="med" len="med"/>
            <a:tailEnd type="none" w="med" len="med"/>
          </a:ln>
        </p:spPr>
        <p:txBody>
          <a:bodyPr lIns="64283" tIns="64283" rIns="64283" bIns="64283" anchor="ctr" anchorCtr="0">
            <a:noAutofit/>
          </a:bodyPr>
          <a:lstStyle/>
          <a:p>
            <a:pPr defTabSz="321457">
              <a:defRPr/>
            </a:pPr>
            <a:endParaRPr sz="844" kern="0">
              <a:solidFill>
                <a:sysClr val="windowText" lastClr="000000"/>
              </a:solidFill>
              <a:latin typeface="Calibri"/>
              <a:sym typeface="Helvetica"/>
            </a:endParaRPr>
          </a:p>
        </p:txBody>
      </p:sp>
      <p:pic>
        <p:nvPicPr>
          <p:cNvPr id="16" name="Picture 15">
            <a:extLst>
              <a:ext uri="{FF2B5EF4-FFF2-40B4-BE49-F238E27FC236}">
                <a16:creationId xmlns:a16="http://schemas.microsoft.com/office/drawing/2014/main" id="{43398498-4B14-5B49-9BDB-FEF37A67293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400" b="82500" l="5500" r="50167">
                        <a14:foregroundMark x1="34917" y1="17700" x2="36833" y2="17700"/>
                        <a14:backgroundMark x1="11583" y1="43900" x2="11750" y2="63200"/>
                        <a14:backgroundMark x1="46583" y1="34500" x2="46833" y2="62800"/>
                      </a14:backgroundRemoval>
                    </a14:imgEffect>
                  </a14:imgLayer>
                </a14:imgProps>
              </a:ext>
              <a:ext uri="{28A0092B-C50C-407E-A947-70E740481C1C}">
                <a14:useLocalDpi xmlns:a14="http://schemas.microsoft.com/office/drawing/2010/main" val="0"/>
              </a:ext>
            </a:extLst>
          </a:blip>
          <a:srcRect r="43998" b="17011"/>
          <a:stretch/>
        </p:blipFill>
        <p:spPr>
          <a:xfrm>
            <a:off x="395132" y="1522267"/>
            <a:ext cx="2397138" cy="3946941"/>
          </a:xfrm>
          <a:prstGeom prst="rect">
            <a:avLst/>
          </a:prstGeom>
        </p:spPr>
      </p:pic>
      <p:pic>
        <p:nvPicPr>
          <p:cNvPr id="18" name="Picture 17">
            <a:extLst>
              <a:ext uri="{FF2B5EF4-FFF2-40B4-BE49-F238E27FC236}">
                <a16:creationId xmlns:a16="http://schemas.microsoft.com/office/drawing/2014/main" id="{324C5323-1B3C-6443-85E9-B1275365A64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414" b="93312" l="28646" r="72656"/>
                    </a14:imgEffect>
                  </a14:imgLayer>
                </a14:imgProps>
              </a:ext>
              <a:ext uri="{28A0092B-C50C-407E-A947-70E740481C1C}">
                <a14:useLocalDpi xmlns:a14="http://schemas.microsoft.com/office/drawing/2010/main" val="0"/>
              </a:ext>
            </a:extLst>
          </a:blip>
          <a:srcRect l="23348" r="21695"/>
          <a:stretch/>
        </p:blipFill>
        <p:spPr>
          <a:xfrm>
            <a:off x="3154718" y="1596299"/>
            <a:ext cx="2595608" cy="4245834"/>
          </a:xfrm>
          <a:prstGeom prst="rect">
            <a:avLst/>
          </a:prstGeom>
        </p:spPr>
      </p:pic>
      <p:pic>
        <p:nvPicPr>
          <p:cNvPr id="20" name="Picture 19">
            <a:extLst>
              <a:ext uri="{FF2B5EF4-FFF2-40B4-BE49-F238E27FC236}">
                <a16:creationId xmlns:a16="http://schemas.microsoft.com/office/drawing/2014/main" id="{479B0282-9033-D14A-8322-698387EDE37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36014" y="1768078"/>
            <a:ext cx="3215080" cy="4065506"/>
          </a:xfrm>
          <a:prstGeom prst="rect">
            <a:avLst/>
          </a:prstGeom>
        </p:spPr>
      </p:pic>
      <p:pic>
        <p:nvPicPr>
          <p:cNvPr id="22" name="Picture 21">
            <a:extLst>
              <a:ext uri="{FF2B5EF4-FFF2-40B4-BE49-F238E27FC236}">
                <a16:creationId xmlns:a16="http://schemas.microsoft.com/office/drawing/2014/main" id="{B1B9C3C9-C2D6-2D42-BDBA-A5F0B1C36317}"/>
              </a:ext>
            </a:extLst>
          </p:cNvPr>
          <p:cNvPicPr>
            <a:picLocks noChangeAspect="1"/>
          </p:cNvPicPr>
          <p:nvPr/>
        </p:nvPicPr>
        <p:blipFill rotWithShape="1">
          <a:blip r:embed="rId8">
            <a:extLst>
              <a:ext uri="{28A0092B-C50C-407E-A947-70E740481C1C}">
                <a14:useLocalDpi xmlns:a14="http://schemas.microsoft.com/office/drawing/2010/main" val="0"/>
              </a:ext>
            </a:extLst>
          </a:blip>
          <a:srcRect r="28733"/>
          <a:stretch/>
        </p:blipFill>
        <p:spPr>
          <a:xfrm>
            <a:off x="5716734" y="1593134"/>
            <a:ext cx="2176718" cy="4438709"/>
          </a:xfrm>
          <a:prstGeom prst="rect">
            <a:avLst/>
          </a:prstGeom>
        </p:spPr>
      </p:pic>
      <p:pic>
        <p:nvPicPr>
          <p:cNvPr id="23" name="Picture 22">
            <a:extLst>
              <a:ext uri="{FF2B5EF4-FFF2-40B4-BE49-F238E27FC236}">
                <a16:creationId xmlns:a16="http://schemas.microsoft.com/office/drawing/2014/main" id="{711A1C37-A905-2C4A-BCF9-234A37024CE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03965" y="1875235"/>
            <a:ext cx="2767751" cy="3972999"/>
          </a:xfrm>
          <a:prstGeom prst="rect">
            <a:avLst/>
          </a:prstGeom>
        </p:spPr>
      </p:pic>
      <p:pic>
        <p:nvPicPr>
          <p:cNvPr id="24" name="Picture 23">
            <a:extLst>
              <a:ext uri="{FF2B5EF4-FFF2-40B4-BE49-F238E27FC236}">
                <a16:creationId xmlns:a16="http://schemas.microsoft.com/office/drawing/2014/main" id="{3DB36A27-EFB9-3F40-81E6-A3E425D1072E}"/>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3944" b="90986" l="3099" r="60282">
                        <a14:foregroundMark x1="29014" y1="32113" x2="43662" y2="38873"/>
                        <a14:foregroundMark x1="37183" y1="29296" x2="37183" y2="34648"/>
                        <a14:foregroundMark x1="40845" y1="39718" x2="43380" y2="40845"/>
                      </a14:backgroundRemoval>
                    </a14:imgEffect>
                  </a14:imgLayer>
                </a14:imgProps>
              </a:ext>
              <a:ext uri="{28A0092B-C50C-407E-A947-70E740481C1C}">
                <a14:useLocalDpi xmlns:a14="http://schemas.microsoft.com/office/drawing/2010/main" val="0"/>
              </a:ext>
            </a:extLst>
          </a:blip>
          <a:srcRect r="37575"/>
          <a:stretch/>
        </p:blipFill>
        <p:spPr>
          <a:xfrm>
            <a:off x="606827" y="1785025"/>
            <a:ext cx="1973749" cy="4215725"/>
          </a:xfrm>
          <a:prstGeom prst="rect">
            <a:avLst/>
          </a:prstGeom>
        </p:spPr>
      </p:pic>
      <p:pic>
        <p:nvPicPr>
          <p:cNvPr id="17" name="Picture 16">
            <a:extLst>
              <a:ext uri="{FF2B5EF4-FFF2-40B4-BE49-F238E27FC236}">
                <a16:creationId xmlns:a16="http://schemas.microsoft.com/office/drawing/2014/main" id="{346C2465-C969-5F4B-ACF5-9A2A0283CE0C}"/>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4317" t="2992" r="2216" b="2228"/>
          <a:stretch/>
        </p:blipFill>
        <p:spPr>
          <a:xfrm>
            <a:off x="1916821" y="4605234"/>
            <a:ext cx="857250" cy="1727947"/>
          </a:xfrm>
          <a:prstGeom prst="rect">
            <a:avLst/>
          </a:prstGeom>
        </p:spPr>
      </p:pic>
      <p:pic>
        <p:nvPicPr>
          <p:cNvPr id="19" name="Picture 18">
            <a:extLst>
              <a:ext uri="{FF2B5EF4-FFF2-40B4-BE49-F238E27FC236}">
                <a16:creationId xmlns:a16="http://schemas.microsoft.com/office/drawing/2014/main" id="{5DE5A12D-9722-4D41-88C8-5A7CBC863F23}"/>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23125" b="77188" l="29405" r="72143"/>
                    </a14:imgEffect>
                  </a14:imgLayer>
                </a14:imgProps>
              </a:ext>
              <a:ext uri="{28A0092B-C50C-407E-A947-70E740481C1C}">
                <a14:useLocalDpi xmlns:a14="http://schemas.microsoft.com/office/drawing/2010/main" val="0"/>
              </a:ext>
            </a:extLst>
          </a:blip>
          <a:srcRect l="24103" t="19672" r="22438" b="20656"/>
          <a:stretch/>
        </p:blipFill>
        <p:spPr>
          <a:xfrm>
            <a:off x="4619328" y="4435629"/>
            <a:ext cx="1348841" cy="2067155"/>
          </a:xfrm>
          <a:prstGeom prst="rect">
            <a:avLst/>
          </a:prstGeom>
        </p:spPr>
      </p:pic>
      <p:pic>
        <p:nvPicPr>
          <p:cNvPr id="21" name="Picture 20">
            <a:extLst>
              <a:ext uri="{FF2B5EF4-FFF2-40B4-BE49-F238E27FC236}">
                <a16:creationId xmlns:a16="http://schemas.microsoft.com/office/drawing/2014/main" id="{40D1B363-E0A6-B14A-8FC0-5FA64C736419}"/>
              </a:ext>
            </a:extLst>
          </p:cNvPr>
          <p:cNvPicPr>
            <a:picLocks noChangeAspect="1"/>
          </p:cNvPicPr>
          <p:nvPr/>
        </p:nvPicPr>
        <p:blipFill>
          <a:blip r:embed="rId15" cstate="print">
            <a:extLst>
              <a:ext uri="{BEBA8EAE-BF5A-486C-A8C5-ECC9F3942E4B}">
                <a14:imgProps xmlns:a14="http://schemas.microsoft.com/office/drawing/2010/main">
                  <a14:imgLayer r:embed="rId1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7227463" y="4605233"/>
            <a:ext cx="1299454" cy="1820801"/>
          </a:xfrm>
          <a:prstGeom prst="rect">
            <a:avLst/>
          </a:prstGeom>
        </p:spPr>
      </p:pic>
      <p:pic>
        <p:nvPicPr>
          <p:cNvPr id="25" name="Picture 24">
            <a:extLst>
              <a:ext uri="{FF2B5EF4-FFF2-40B4-BE49-F238E27FC236}">
                <a16:creationId xmlns:a16="http://schemas.microsoft.com/office/drawing/2014/main" id="{D259DF74-8502-774F-9BB9-6A5401E9325E}"/>
              </a:ext>
            </a:extLst>
          </p:cNvPr>
          <p:cNvPicPr>
            <a:picLocks noChangeAspect="1"/>
          </p:cNvPicPr>
          <p:nvPr/>
        </p:nvPicPr>
        <p:blipFill rotWithShape="1">
          <a:blip r:embed="rId8">
            <a:extLst>
              <a:ext uri="{28A0092B-C50C-407E-A947-70E740481C1C}">
                <a14:useLocalDpi xmlns:a14="http://schemas.microsoft.com/office/drawing/2010/main" val="0"/>
              </a:ext>
            </a:extLst>
          </a:blip>
          <a:srcRect l="73410" t="56622" b="6688"/>
          <a:stretch/>
        </p:blipFill>
        <p:spPr>
          <a:xfrm>
            <a:off x="6624942" y="4450577"/>
            <a:ext cx="812135" cy="1628577"/>
          </a:xfrm>
          <a:prstGeom prst="rect">
            <a:avLst/>
          </a:prstGeom>
        </p:spPr>
      </p:pic>
      <p:sp>
        <p:nvSpPr>
          <p:cNvPr id="14" name="TextBox 13">
            <a:extLst>
              <a:ext uri="{FF2B5EF4-FFF2-40B4-BE49-F238E27FC236}">
                <a16:creationId xmlns:a16="http://schemas.microsoft.com/office/drawing/2014/main" id="{6FE7D491-C0EC-F74C-8066-5249AE0BCFB4}"/>
              </a:ext>
            </a:extLst>
          </p:cNvPr>
          <p:cNvSpPr txBox="1"/>
          <p:nvPr/>
        </p:nvSpPr>
        <p:spPr>
          <a:xfrm>
            <a:off x="0" y="898339"/>
            <a:ext cx="9144000" cy="373628"/>
          </a:xfrm>
          <a:prstGeom prst="rect">
            <a:avLst/>
          </a:prstGeom>
          <a:noFill/>
        </p:spPr>
        <p:txBody>
          <a:bodyPr wrap="square" rtlCol="0">
            <a:spAutoFit/>
          </a:bodyPr>
          <a:lstStyle/>
          <a:p>
            <a:pPr algn="ctr" defTabSz="321457"/>
            <a:r>
              <a:rPr lang="en-US" sz="1828" kern="0" dirty="0" err="1">
                <a:solidFill>
                  <a:prstClr val="white">
                    <a:lumMod val="85000"/>
                  </a:prstClr>
                </a:solidFill>
                <a:latin typeface="Calibri"/>
                <a:sym typeface="Helvetica"/>
              </a:rPr>
              <a:t>tobaccopreventiontoolkit.stanford.edu</a:t>
            </a:r>
            <a:endParaRPr lang="en-US" sz="1828" kern="0" dirty="0">
              <a:solidFill>
                <a:prstClr val="white">
                  <a:lumMod val="85000"/>
                </a:prstClr>
              </a:solidFill>
              <a:latin typeface="Calibri"/>
              <a:sym typeface="Helvetica"/>
            </a:endParaRPr>
          </a:p>
        </p:txBody>
      </p:sp>
    </p:spTree>
    <p:extLst>
      <p:ext uri="{BB962C8B-B14F-4D97-AF65-F5344CB8AC3E}">
        <p14:creationId xmlns:p14="http://schemas.microsoft.com/office/powerpoint/2010/main" val="3539381471"/>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16"/>
                                        </p:tgtEl>
                                        <p:attrNameLst>
                                          <p:attrName>ppt_w</p:attrName>
                                        </p:attrNameLst>
                                      </p:cBhvr>
                                      <p:tavLst>
                                        <p:tav tm="0">
                                          <p:val>
                                            <p:strVal val="ppt_w"/>
                                          </p:val>
                                        </p:tav>
                                        <p:tav tm="100000">
                                          <p:val>
                                            <p:fltVal val="0"/>
                                          </p:val>
                                        </p:tav>
                                      </p:tavLst>
                                    </p:anim>
                                    <p:anim calcmode="lin" valueType="num">
                                      <p:cBhvr>
                                        <p:cTn id="7" dur="1000"/>
                                        <p:tgtEl>
                                          <p:spTgt spid="16"/>
                                        </p:tgtEl>
                                        <p:attrNameLst>
                                          <p:attrName>ppt_h</p:attrName>
                                        </p:attrNameLst>
                                      </p:cBhvr>
                                      <p:tavLst>
                                        <p:tav tm="0">
                                          <p:val>
                                            <p:strVal val="ppt_h"/>
                                          </p:val>
                                        </p:tav>
                                        <p:tav tm="100000">
                                          <p:val>
                                            <p:fltVal val="0"/>
                                          </p:val>
                                        </p:tav>
                                      </p:tavLst>
                                    </p:anim>
                                    <p:anim calcmode="lin" valueType="num">
                                      <p:cBhvr>
                                        <p:cTn id="8" dur="1000"/>
                                        <p:tgtEl>
                                          <p:spTgt spid="16"/>
                                        </p:tgtEl>
                                        <p:attrNameLst>
                                          <p:attrName>style.rotation</p:attrName>
                                        </p:attrNameLst>
                                      </p:cBhvr>
                                      <p:tavLst>
                                        <p:tav tm="0">
                                          <p:val>
                                            <p:fltVal val="0"/>
                                          </p:val>
                                        </p:tav>
                                        <p:tav tm="100000">
                                          <p:val>
                                            <p:fltVal val="90"/>
                                          </p:val>
                                        </p:tav>
                                      </p:tavLst>
                                    </p:anim>
                                    <p:animEffect transition="out" filter="fade">
                                      <p:cBhvr>
                                        <p:cTn id="9" dur="1000"/>
                                        <p:tgtEl>
                                          <p:spTgt spid="16"/>
                                        </p:tgtEl>
                                      </p:cBhvr>
                                    </p:animEffect>
                                    <p:set>
                                      <p:cBhvr>
                                        <p:cTn id="10" dur="1" fill="hold">
                                          <p:stCondLst>
                                            <p:cond delay="999"/>
                                          </p:stCondLst>
                                        </p:cTn>
                                        <p:tgtEl>
                                          <p:spTgt spid="16"/>
                                        </p:tgtEl>
                                        <p:attrNameLst>
                                          <p:attrName>style.visibility</p:attrName>
                                        </p:attrNameLst>
                                      </p:cBhvr>
                                      <p:to>
                                        <p:strVal val="hidden"/>
                                      </p:to>
                                    </p:set>
                                  </p:childTnLst>
                                </p:cTn>
                              </p:par>
                              <p:par>
                                <p:cTn id="11" presetID="31" presetClass="exit" presetSubtype="0" fill="hold" nodeType="withEffect">
                                  <p:stCondLst>
                                    <p:cond delay="250"/>
                                  </p:stCondLst>
                                  <p:childTnLst>
                                    <p:anim calcmode="lin" valueType="num">
                                      <p:cBhvr>
                                        <p:cTn id="12" dur="1000"/>
                                        <p:tgtEl>
                                          <p:spTgt spid="18"/>
                                        </p:tgtEl>
                                        <p:attrNameLst>
                                          <p:attrName>ppt_w</p:attrName>
                                        </p:attrNameLst>
                                      </p:cBhvr>
                                      <p:tavLst>
                                        <p:tav tm="0">
                                          <p:val>
                                            <p:strVal val="ppt_w"/>
                                          </p:val>
                                        </p:tav>
                                        <p:tav tm="100000">
                                          <p:val>
                                            <p:fltVal val="0"/>
                                          </p:val>
                                        </p:tav>
                                      </p:tavLst>
                                    </p:anim>
                                    <p:anim calcmode="lin" valueType="num">
                                      <p:cBhvr>
                                        <p:cTn id="13" dur="1000"/>
                                        <p:tgtEl>
                                          <p:spTgt spid="18"/>
                                        </p:tgtEl>
                                        <p:attrNameLst>
                                          <p:attrName>ppt_h</p:attrName>
                                        </p:attrNameLst>
                                      </p:cBhvr>
                                      <p:tavLst>
                                        <p:tav tm="0">
                                          <p:val>
                                            <p:strVal val="ppt_h"/>
                                          </p:val>
                                        </p:tav>
                                        <p:tav tm="100000">
                                          <p:val>
                                            <p:fltVal val="0"/>
                                          </p:val>
                                        </p:tav>
                                      </p:tavLst>
                                    </p:anim>
                                    <p:anim calcmode="lin" valueType="num">
                                      <p:cBhvr>
                                        <p:cTn id="14" dur="1000"/>
                                        <p:tgtEl>
                                          <p:spTgt spid="18"/>
                                        </p:tgtEl>
                                        <p:attrNameLst>
                                          <p:attrName>style.rotation</p:attrName>
                                        </p:attrNameLst>
                                      </p:cBhvr>
                                      <p:tavLst>
                                        <p:tav tm="0">
                                          <p:val>
                                            <p:fltVal val="0"/>
                                          </p:val>
                                        </p:tav>
                                        <p:tav tm="100000">
                                          <p:val>
                                            <p:fltVal val="90"/>
                                          </p:val>
                                        </p:tav>
                                      </p:tavLst>
                                    </p:anim>
                                    <p:animEffect transition="out" filter="fade">
                                      <p:cBhvr>
                                        <p:cTn id="15" dur="1000"/>
                                        <p:tgtEl>
                                          <p:spTgt spid="18"/>
                                        </p:tgtEl>
                                      </p:cBhvr>
                                    </p:animEffect>
                                    <p:set>
                                      <p:cBhvr>
                                        <p:cTn id="16" dur="1" fill="hold">
                                          <p:stCondLst>
                                            <p:cond delay="999"/>
                                          </p:stCondLst>
                                        </p:cTn>
                                        <p:tgtEl>
                                          <p:spTgt spid="18"/>
                                        </p:tgtEl>
                                        <p:attrNameLst>
                                          <p:attrName>style.visibility</p:attrName>
                                        </p:attrNameLst>
                                      </p:cBhvr>
                                      <p:to>
                                        <p:strVal val="hidden"/>
                                      </p:to>
                                    </p:set>
                                  </p:childTnLst>
                                </p:cTn>
                              </p:par>
                              <p:par>
                                <p:cTn id="17" presetID="31" presetClass="exit" presetSubtype="0" fill="hold" nodeType="withEffect">
                                  <p:stCondLst>
                                    <p:cond delay="500"/>
                                  </p:stCondLst>
                                  <p:childTnLst>
                                    <p:anim calcmode="lin" valueType="num">
                                      <p:cBhvr>
                                        <p:cTn id="18" dur="1000"/>
                                        <p:tgtEl>
                                          <p:spTgt spid="20"/>
                                        </p:tgtEl>
                                        <p:attrNameLst>
                                          <p:attrName>ppt_w</p:attrName>
                                        </p:attrNameLst>
                                      </p:cBhvr>
                                      <p:tavLst>
                                        <p:tav tm="0">
                                          <p:val>
                                            <p:strVal val="ppt_w"/>
                                          </p:val>
                                        </p:tav>
                                        <p:tav tm="100000">
                                          <p:val>
                                            <p:fltVal val="0"/>
                                          </p:val>
                                        </p:tav>
                                      </p:tavLst>
                                    </p:anim>
                                    <p:anim calcmode="lin" valueType="num">
                                      <p:cBhvr>
                                        <p:cTn id="19" dur="1000"/>
                                        <p:tgtEl>
                                          <p:spTgt spid="20"/>
                                        </p:tgtEl>
                                        <p:attrNameLst>
                                          <p:attrName>ppt_h</p:attrName>
                                        </p:attrNameLst>
                                      </p:cBhvr>
                                      <p:tavLst>
                                        <p:tav tm="0">
                                          <p:val>
                                            <p:strVal val="ppt_h"/>
                                          </p:val>
                                        </p:tav>
                                        <p:tav tm="100000">
                                          <p:val>
                                            <p:fltVal val="0"/>
                                          </p:val>
                                        </p:tav>
                                      </p:tavLst>
                                    </p:anim>
                                    <p:anim calcmode="lin" valueType="num">
                                      <p:cBhvr>
                                        <p:cTn id="20" dur="1000"/>
                                        <p:tgtEl>
                                          <p:spTgt spid="20"/>
                                        </p:tgtEl>
                                        <p:attrNameLst>
                                          <p:attrName>style.rotation</p:attrName>
                                        </p:attrNameLst>
                                      </p:cBhvr>
                                      <p:tavLst>
                                        <p:tav tm="0">
                                          <p:val>
                                            <p:fltVal val="0"/>
                                          </p:val>
                                        </p:tav>
                                        <p:tav tm="100000">
                                          <p:val>
                                            <p:fltVal val="90"/>
                                          </p:val>
                                        </p:tav>
                                      </p:tavLst>
                                    </p:anim>
                                    <p:animEffect transition="out" filter="fade">
                                      <p:cBhvr>
                                        <p:cTn id="21" dur="1000"/>
                                        <p:tgtEl>
                                          <p:spTgt spid="20"/>
                                        </p:tgtEl>
                                      </p:cBhvr>
                                    </p:animEffect>
                                    <p:set>
                                      <p:cBhvr>
                                        <p:cTn id="22" dur="1" fill="hold">
                                          <p:stCondLst>
                                            <p:cond delay="999"/>
                                          </p:stCondLst>
                                        </p:cTn>
                                        <p:tgtEl>
                                          <p:spTgt spid="20"/>
                                        </p:tgtEl>
                                        <p:attrNameLst>
                                          <p:attrName>style.visibility</p:attrName>
                                        </p:attrNameLst>
                                      </p:cBhvr>
                                      <p:to>
                                        <p:strVal val="hidden"/>
                                      </p:to>
                                    </p:set>
                                  </p:childTnLst>
                                </p:cTn>
                              </p:par>
                              <p:par>
                                <p:cTn id="23" presetID="31" presetClass="entr" presetSubtype="0" fill="hold" nodeType="withEffect">
                                  <p:stCondLst>
                                    <p:cond delay="750"/>
                                  </p:stCondLst>
                                  <p:childTnLst>
                                    <p:set>
                                      <p:cBhvr>
                                        <p:cTn id="24" dur="1" fill="hold">
                                          <p:stCondLst>
                                            <p:cond delay="0"/>
                                          </p:stCondLst>
                                        </p:cTn>
                                        <p:tgtEl>
                                          <p:spTgt spid="22"/>
                                        </p:tgtEl>
                                        <p:attrNameLst>
                                          <p:attrName>style.visibility</p:attrName>
                                        </p:attrNameLst>
                                      </p:cBhvr>
                                      <p:to>
                                        <p:strVal val="visible"/>
                                      </p:to>
                                    </p:set>
                                    <p:anim calcmode="lin" valueType="num">
                                      <p:cBhvr>
                                        <p:cTn id="25" dur="1000" fill="hold"/>
                                        <p:tgtEl>
                                          <p:spTgt spid="22"/>
                                        </p:tgtEl>
                                        <p:attrNameLst>
                                          <p:attrName>ppt_w</p:attrName>
                                        </p:attrNameLst>
                                      </p:cBhvr>
                                      <p:tavLst>
                                        <p:tav tm="0">
                                          <p:val>
                                            <p:fltVal val="0"/>
                                          </p:val>
                                        </p:tav>
                                        <p:tav tm="100000">
                                          <p:val>
                                            <p:strVal val="#ppt_w"/>
                                          </p:val>
                                        </p:tav>
                                      </p:tavLst>
                                    </p:anim>
                                    <p:anim calcmode="lin" valueType="num">
                                      <p:cBhvr>
                                        <p:cTn id="26" dur="1000" fill="hold"/>
                                        <p:tgtEl>
                                          <p:spTgt spid="22"/>
                                        </p:tgtEl>
                                        <p:attrNameLst>
                                          <p:attrName>ppt_h</p:attrName>
                                        </p:attrNameLst>
                                      </p:cBhvr>
                                      <p:tavLst>
                                        <p:tav tm="0">
                                          <p:val>
                                            <p:fltVal val="0"/>
                                          </p:val>
                                        </p:tav>
                                        <p:tav tm="100000">
                                          <p:val>
                                            <p:strVal val="#ppt_h"/>
                                          </p:val>
                                        </p:tav>
                                      </p:tavLst>
                                    </p:anim>
                                    <p:anim calcmode="lin" valueType="num">
                                      <p:cBhvr>
                                        <p:cTn id="27" dur="1000" fill="hold"/>
                                        <p:tgtEl>
                                          <p:spTgt spid="22"/>
                                        </p:tgtEl>
                                        <p:attrNameLst>
                                          <p:attrName>style.rotation</p:attrName>
                                        </p:attrNameLst>
                                      </p:cBhvr>
                                      <p:tavLst>
                                        <p:tav tm="0">
                                          <p:val>
                                            <p:fltVal val="90"/>
                                          </p:val>
                                        </p:tav>
                                        <p:tav tm="100000">
                                          <p:val>
                                            <p:fltVal val="0"/>
                                          </p:val>
                                        </p:tav>
                                      </p:tavLst>
                                    </p:anim>
                                    <p:animEffect transition="in" filter="fade">
                                      <p:cBhvr>
                                        <p:cTn id="28" dur="1000"/>
                                        <p:tgtEl>
                                          <p:spTgt spid="22"/>
                                        </p:tgtEl>
                                      </p:cBhvr>
                                    </p:animEffect>
                                  </p:childTnLst>
                                </p:cTn>
                              </p:par>
                              <p:par>
                                <p:cTn id="29" presetID="31" presetClass="entr" presetSubtype="0" fill="hold" nodeType="withEffect">
                                  <p:stCondLst>
                                    <p:cond delay="1000"/>
                                  </p:stCondLst>
                                  <p:childTnLst>
                                    <p:set>
                                      <p:cBhvr>
                                        <p:cTn id="30" dur="1" fill="hold">
                                          <p:stCondLst>
                                            <p:cond delay="0"/>
                                          </p:stCondLst>
                                        </p:cTn>
                                        <p:tgtEl>
                                          <p:spTgt spid="23"/>
                                        </p:tgtEl>
                                        <p:attrNameLst>
                                          <p:attrName>style.visibility</p:attrName>
                                        </p:attrNameLst>
                                      </p:cBhvr>
                                      <p:to>
                                        <p:strVal val="visible"/>
                                      </p:to>
                                    </p:set>
                                    <p:anim calcmode="lin" valueType="num">
                                      <p:cBhvr>
                                        <p:cTn id="31" dur="1000" fill="hold"/>
                                        <p:tgtEl>
                                          <p:spTgt spid="23"/>
                                        </p:tgtEl>
                                        <p:attrNameLst>
                                          <p:attrName>ppt_w</p:attrName>
                                        </p:attrNameLst>
                                      </p:cBhvr>
                                      <p:tavLst>
                                        <p:tav tm="0">
                                          <p:val>
                                            <p:fltVal val="0"/>
                                          </p:val>
                                        </p:tav>
                                        <p:tav tm="100000">
                                          <p:val>
                                            <p:strVal val="#ppt_w"/>
                                          </p:val>
                                        </p:tav>
                                      </p:tavLst>
                                    </p:anim>
                                    <p:anim calcmode="lin" valueType="num">
                                      <p:cBhvr>
                                        <p:cTn id="32" dur="1000" fill="hold"/>
                                        <p:tgtEl>
                                          <p:spTgt spid="23"/>
                                        </p:tgtEl>
                                        <p:attrNameLst>
                                          <p:attrName>ppt_h</p:attrName>
                                        </p:attrNameLst>
                                      </p:cBhvr>
                                      <p:tavLst>
                                        <p:tav tm="0">
                                          <p:val>
                                            <p:fltVal val="0"/>
                                          </p:val>
                                        </p:tav>
                                        <p:tav tm="100000">
                                          <p:val>
                                            <p:strVal val="#ppt_h"/>
                                          </p:val>
                                        </p:tav>
                                      </p:tavLst>
                                    </p:anim>
                                    <p:anim calcmode="lin" valueType="num">
                                      <p:cBhvr>
                                        <p:cTn id="33" dur="1000" fill="hold"/>
                                        <p:tgtEl>
                                          <p:spTgt spid="23"/>
                                        </p:tgtEl>
                                        <p:attrNameLst>
                                          <p:attrName>style.rotation</p:attrName>
                                        </p:attrNameLst>
                                      </p:cBhvr>
                                      <p:tavLst>
                                        <p:tav tm="0">
                                          <p:val>
                                            <p:fltVal val="90"/>
                                          </p:val>
                                        </p:tav>
                                        <p:tav tm="100000">
                                          <p:val>
                                            <p:fltVal val="0"/>
                                          </p:val>
                                        </p:tav>
                                      </p:tavLst>
                                    </p:anim>
                                    <p:animEffect transition="in" filter="fade">
                                      <p:cBhvr>
                                        <p:cTn id="34" dur="1000"/>
                                        <p:tgtEl>
                                          <p:spTgt spid="23"/>
                                        </p:tgtEl>
                                      </p:cBhvr>
                                    </p:animEffect>
                                  </p:childTnLst>
                                </p:cTn>
                              </p:par>
                              <p:par>
                                <p:cTn id="35" presetID="31" presetClass="entr" presetSubtype="0" fill="hold" nodeType="withEffect">
                                  <p:stCondLst>
                                    <p:cond delay="1250"/>
                                  </p:stCondLst>
                                  <p:childTnLst>
                                    <p:set>
                                      <p:cBhvr>
                                        <p:cTn id="36" dur="1" fill="hold">
                                          <p:stCondLst>
                                            <p:cond delay="0"/>
                                          </p:stCondLst>
                                        </p:cTn>
                                        <p:tgtEl>
                                          <p:spTgt spid="24"/>
                                        </p:tgtEl>
                                        <p:attrNameLst>
                                          <p:attrName>style.visibility</p:attrName>
                                        </p:attrNameLst>
                                      </p:cBhvr>
                                      <p:to>
                                        <p:strVal val="visible"/>
                                      </p:to>
                                    </p:set>
                                    <p:anim calcmode="lin" valueType="num">
                                      <p:cBhvr>
                                        <p:cTn id="37" dur="1000" fill="hold"/>
                                        <p:tgtEl>
                                          <p:spTgt spid="24"/>
                                        </p:tgtEl>
                                        <p:attrNameLst>
                                          <p:attrName>ppt_w</p:attrName>
                                        </p:attrNameLst>
                                      </p:cBhvr>
                                      <p:tavLst>
                                        <p:tav tm="0">
                                          <p:val>
                                            <p:fltVal val="0"/>
                                          </p:val>
                                        </p:tav>
                                        <p:tav tm="100000">
                                          <p:val>
                                            <p:strVal val="#ppt_w"/>
                                          </p:val>
                                        </p:tav>
                                      </p:tavLst>
                                    </p:anim>
                                    <p:anim calcmode="lin" valueType="num">
                                      <p:cBhvr>
                                        <p:cTn id="38" dur="1000" fill="hold"/>
                                        <p:tgtEl>
                                          <p:spTgt spid="24"/>
                                        </p:tgtEl>
                                        <p:attrNameLst>
                                          <p:attrName>ppt_h</p:attrName>
                                        </p:attrNameLst>
                                      </p:cBhvr>
                                      <p:tavLst>
                                        <p:tav tm="0">
                                          <p:val>
                                            <p:fltVal val="0"/>
                                          </p:val>
                                        </p:tav>
                                        <p:tav tm="100000">
                                          <p:val>
                                            <p:strVal val="#ppt_h"/>
                                          </p:val>
                                        </p:tav>
                                      </p:tavLst>
                                    </p:anim>
                                    <p:anim calcmode="lin" valueType="num">
                                      <p:cBhvr>
                                        <p:cTn id="39" dur="1000" fill="hold"/>
                                        <p:tgtEl>
                                          <p:spTgt spid="24"/>
                                        </p:tgtEl>
                                        <p:attrNameLst>
                                          <p:attrName>style.rotation</p:attrName>
                                        </p:attrNameLst>
                                      </p:cBhvr>
                                      <p:tavLst>
                                        <p:tav tm="0">
                                          <p:val>
                                            <p:fltVal val="90"/>
                                          </p:val>
                                        </p:tav>
                                        <p:tav tm="100000">
                                          <p:val>
                                            <p:fltVal val="0"/>
                                          </p:val>
                                        </p:tav>
                                      </p:tavLst>
                                    </p:anim>
                                    <p:animEffect transition="in" filter="fade">
                                      <p:cBhvr>
                                        <p:cTn id="40" dur="1000"/>
                                        <p:tgtEl>
                                          <p:spTgt spid="24"/>
                                        </p:tgtEl>
                                      </p:cBhvr>
                                    </p:animEffect>
                                  </p:childTnLst>
                                </p:cTn>
                              </p:par>
                              <p:par>
                                <p:cTn id="41" presetID="31" presetClass="entr" presetSubtype="0" fill="hold" nodeType="withEffect">
                                  <p:stCondLst>
                                    <p:cond delay="750"/>
                                  </p:stCondLst>
                                  <p:childTnLst>
                                    <p:set>
                                      <p:cBhvr>
                                        <p:cTn id="42" dur="1" fill="hold">
                                          <p:stCondLst>
                                            <p:cond delay="0"/>
                                          </p:stCondLst>
                                        </p:cTn>
                                        <p:tgtEl>
                                          <p:spTgt spid="25"/>
                                        </p:tgtEl>
                                        <p:attrNameLst>
                                          <p:attrName>style.visibility</p:attrName>
                                        </p:attrNameLst>
                                      </p:cBhvr>
                                      <p:to>
                                        <p:strVal val="visible"/>
                                      </p:to>
                                    </p:set>
                                    <p:anim calcmode="lin" valueType="num">
                                      <p:cBhvr>
                                        <p:cTn id="43" dur="1000" fill="hold"/>
                                        <p:tgtEl>
                                          <p:spTgt spid="25"/>
                                        </p:tgtEl>
                                        <p:attrNameLst>
                                          <p:attrName>ppt_w</p:attrName>
                                        </p:attrNameLst>
                                      </p:cBhvr>
                                      <p:tavLst>
                                        <p:tav tm="0">
                                          <p:val>
                                            <p:fltVal val="0"/>
                                          </p:val>
                                        </p:tav>
                                        <p:tav tm="100000">
                                          <p:val>
                                            <p:strVal val="#ppt_w"/>
                                          </p:val>
                                        </p:tav>
                                      </p:tavLst>
                                    </p:anim>
                                    <p:anim calcmode="lin" valueType="num">
                                      <p:cBhvr>
                                        <p:cTn id="44" dur="1000" fill="hold"/>
                                        <p:tgtEl>
                                          <p:spTgt spid="25"/>
                                        </p:tgtEl>
                                        <p:attrNameLst>
                                          <p:attrName>ppt_h</p:attrName>
                                        </p:attrNameLst>
                                      </p:cBhvr>
                                      <p:tavLst>
                                        <p:tav tm="0">
                                          <p:val>
                                            <p:fltVal val="0"/>
                                          </p:val>
                                        </p:tav>
                                        <p:tav tm="100000">
                                          <p:val>
                                            <p:strVal val="#ppt_h"/>
                                          </p:val>
                                        </p:tav>
                                      </p:tavLst>
                                    </p:anim>
                                    <p:anim calcmode="lin" valueType="num">
                                      <p:cBhvr>
                                        <p:cTn id="45" dur="1000" fill="hold"/>
                                        <p:tgtEl>
                                          <p:spTgt spid="25"/>
                                        </p:tgtEl>
                                        <p:attrNameLst>
                                          <p:attrName>style.rotation</p:attrName>
                                        </p:attrNameLst>
                                      </p:cBhvr>
                                      <p:tavLst>
                                        <p:tav tm="0">
                                          <p:val>
                                            <p:fltVal val="90"/>
                                          </p:val>
                                        </p:tav>
                                        <p:tav tm="100000">
                                          <p:val>
                                            <p:fltVal val="0"/>
                                          </p:val>
                                        </p:tav>
                                      </p:tavLst>
                                    </p:anim>
                                    <p:animEffect transition="in" filter="fade">
                                      <p:cBhvr>
                                        <p:cTn id="46"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hape 63">
            <a:extLst>
              <a:ext uri="{FF2B5EF4-FFF2-40B4-BE49-F238E27FC236}">
                <a16:creationId xmlns:a16="http://schemas.microsoft.com/office/drawing/2014/main" id="{FFC6A777-BC0F-424A-B14E-AEF8BDC21C7D}"/>
              </a:ext>
            </a:extLst>
          </p:cNvPr>
          <p:cNvSpPr/>
          <p:nvPr/>
        </p:nvSpPr>
        <p:spPr>
          <a:xfrm>
            <a:off x="0" y="953271"/>
            <a:ext cx="9144000" cy="420873"/>
          </a:xfrm>
          <a:prstGeom prst="rect">
            <a:avLst/>
          </a:prstGeom>
          <a:solidFill>
            <a:srgbClr val="660000"/>
          </a:solidFill>
          <a:ln w="9525" cap="flat" cmpd="sng">
            <a:solidFill>
              <a:schemeClr val="dk2"/>
            </a:solidFill>
            <a:prstDash val="solid"/>
            <a:round/>
            <a:headEnd type="none" w="med" len="med"/>
            <a:tailEnd type="none" w="med" len="med"/>
          </a:ln>
        </p:spPr>
        <p:txBody>
          <a:bodyPr lIns="64283" tIns="64283" rIns="64283" bIns="64283" anchor="ctr" anchorCtr="0">
            <a:noAutofit/>
          </a:bodyPr>
          <a:lstStyle/>
          <a:p>
            <a:pPr marL="0" marR="0" lvl="0" indent="0" algn="l" defTabSz="321457" rtl="0" eaLnBrk="1" fontAlgn="auto" latinLnBrk="0" hangingPunct="1">
              <a:lnSpc>
                <a:spcPct val="100000"/>
              </a:lnSpc>
              <a:spcBef>
                <a:spcPts val="0"/>
              </a:spcBef>
              <a:spcAft>
                <a:spcPts val="0"/>
              </a:spcAft>
              <a:buClrTx/>
              <a:buSzTx/>
              <a:buFontTx/>
              <a:buNone/>
              <a:tabLst/>
              <a:defRPr/>
            </a:pPr>
            <a:endParaRPr kumimoji="0" sz="844" b="0" i="0" u="none" strike="noStrike" kern="0" cap="none" spc="0" normalizeH="0" baseline="0" noProof="0">
              <a:ln>
                <a:noFill/>
              </a:ln>
              <a:solidFill>
                <a:sysClr val="windowText" lastClr="000000"/>
              </a:solidFill>
              <a:effectLst/>
              <a:uLnTx/>
              <a:uFillTx/>
              <a:latin typeface="Calibri"/>
              <a:ea typeface="+mn-ea"/>
              <a:cs typeface="+mn-cs"/>
              <a:sym typeface="Helvetica"/>
            </a:endParaRPr>
          </a:p>
        </p:txBody>
      </p:sp>
      <p:pic>
        <p:nvPicPr>
          <p:cNvPr id="222" name="1680920.jpg"/>
          <p:cNvPicPr/>
          <p:nvPr/>
        </p:nvPicPr>
        <p:blipFill>
          <a:blip r:embed="rId3"/>
          <a:stretch>
            <a:fillRect/>
          </a:stretch>
        </p:blipFill>
        <p:spPr>
          <a:xfrm>
            <a:off x="0" y="2497334"/>
            <a:ext cx="4842503" cy="3062884"/>
          </a:xfrm>
          <a:prstGeom prst="rect">
            <a:avLst/>
          </a:prstGeom>
          <a:ln w="88900">
            <a:miter lim="400000"/>
          </a:ln>
        </p:spPr>
      </p:pic>
      <p:sp>
        <p:nvSpPr>
          <p:cNvPr id="228" name="Shape 228"/>
          <p:cNvSpPr/>
          <p:nvPr/>
        </p:nvSpPr>
        <p:spPr>
          <a:xfrm>
            <a:off x="151804" y="154124"/>
            <a:ext cx="8840391" cy="564578"/>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lvl1pPr algn="ctr">
              <a:defRPr sz="4200">
                <a:solidFill>
                  <a:srgbClr val="FFFFFF"/>
                </a:solidFill>
                <a:latin typeface="+mj-lt"/>
                <a:ea typeface="+mj-ea"/>
                <a:cs typeface="+mj-cs"/>
                <a:sym typeface="Chalkboard"/>
              </a:defRPr>
            </a:lvl1pPr>
          </a:lstStyle>
          <a:p>
            <a:pPr defTabSz="321457">
              <a:defRPr sz="1800">
                <a:solidFill>
                  <a:srgbClr val="000000"/>
                </a:solidFill>
              </a:defRPr>
            </a:pPr>
            <a:r>
              <a:rPr sz="3200" b="1" kern="0" dirty="0">
                <a:solidFill>
                  <a:prstClr val="black"/>
                </a:solidFill>
                <a:latin typeface="Arial" charset="0"/>
                <a:ea typeface="Arial" charset="0"/>
                <a:cs typeface="Arial" charset="0"/>
              </a:rPr>
              <a:t>Who is going to replace the old smokers?</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2637" y="2497334"/>
            <a:ext cx="4471363" cy="3062884"/>
          </a:xfrm>
          <a:prstGeom prst="rect">
            <a:avLst/>
          </a:prstGeom>
        </p:spPr>
      </p:pic>
      <p:sp>
        <p:nvSpPr>
          <p:cNvPr id="7" name="TextBox 6">
            <a:extLst>
              <a:ext uri="{FF2B5EF4-FFF2-40B4-BE49-F238E27FC236}">
                <a16:creationId xmlns:a16="http://schemas.microsoft.com/office/drawing/2014/main" id="{71763E49-1B44-9149-ACEF-0CC5B9ACCFF6}"/>
              </a:ext>
            </a:extLst>
          </p:cNvPr>
          <p:cNvSpPr txBox="1"/>
          <p:nvPr/>
        </p:nvSpPr>
        <p:spPr>
          <a:xfrm>
            <a:off x="0" y="976893"/>
            <a:ext cx="9144000" cy="373628"/>
          </a:xfrm>
          <a:prstGeom prst="rect">
            <a:avLst/>
          </a:prstGeom>
          <a:noFill/>
        </p:spPr>
        <p:txBody>
          <a:bodyPr wrap="square" rtlCol="0">
            <a:spAutoFit/>
          </a:bodyPr>
          <a:lstStyle/>
          <a:p>
            <a:pPr algn="ctr" defTabSz="321457"/>
            <a:r>
              <a:rPr lang="en-US" sz="1828" kern="0">
                <a:solidFill>
                  <a:prstClr val="white">
                    <a:lumMod val="85000"/>
                  </a:prstClr>
                </a:solidFill>
                <a:latin typeface="Calibri"/>
                <a:sym typeface="Helvetica"/>
              </a:rPr>
              <a:t>tobaccopreventiontoolkit.stanford.edu</a:t>
            </a:r>
          </a:p>
        </p:txBody>
      </p:sp>
    </p:spTree>
    <p:extLst>
      <p:ext uri="{BB962C8B-B14F-4D97-AF65-F5344CB8AC3E}">
        <p14:creationId xmlns:p14="http://schemas.microsoft.com/office/powerpoint/2010/main" val="3381916365"/>
      </p:ext>
    </p:extLst>
  </p:cSld>
  <p:clrMapOvr>
    <a:masterClrMapping/>
  </p:clrMapOvr>
  <p:transition spd="med">
    <p:wipe dir="r"/>
  </p:transition>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P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Custom 1">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11607</TotalTime>
  <Words>2933</Words>
  <Application>Microsoft Macintosh PowerPoint</Application>
  <PresentationFormat>On-screen Show (4:3)</PresentationFormat>
  <Paragraphs>285</Paragraphs>
  <Slides>28</Slides>
  <Notes>28</Notes>
  <HiddenSlides>0</HiddenSlides>
  <MMClips>3</MMClips>
  <ScaleCrop>false</ScaleCrop>
  <HeadingPairs>
    <vt:vector size="6" baseType="variant">
      <vt:variant>
        <vt:lpstr>Fonts Used</vt:lpstr>
      </vt:variant>
      <vt:variant>
        <vt:i4>5</vt:i4>
      </vt:variant>
      <vt:variant>
        <vt:lpstr>Theme</vt:lpstr>
      </vt:variant>
      <vt:variant>
        <vt:i4>6</vt:i4>
      </vt:variant>
      <vt:variant>
        <vt:lpstr>Slide Titles</vt:lpstr>
      </vt:variant>
      <vt:variant>
        <vt:i4>28</vt:i4>
      </vt:variant>
    </vt:vector>
  </HeadingPairs>
  <TitlesOfParts>
    <vt:vector size="39" baseType="lpstr">
      <vt:lpstr>Arial</vt:lpstr>
      <vt:lpstr>Arial Black</vt:lpstr>
      <vt:lpstr>Calibri</vt:lpstr>
      <vt:lpstr>Calibri Light</vt:lpstr>
      <vt:lpstr>Lucida Sans Typewriter Oblique</vt:lpstr>
      <vt:lpstr>2_Office Theme</vt:lpstr>
      <vt:lpstr>simple-light-2</vt:lpstr>
      <vt:lpstr>TPT</vt:lpstr>
      <vt:lpstr>Office Theme</vt:lpstr>
      <vt:lpstr>1_simple-light-2</vt:lpstr>
      <vt:lpstr>1_Office Theme</vt:lpstr>
      <vt:lpstr>Why Do E-Cigarettes and Vapes Matter to Young People?</vt:lpstr>
      <vt:lpstr>Unit 4, Activity 1: What is the Appeal of E-Cigs/Vapes?</vt:lpstr>
      <vt:lpstr>Why do you think people your age use e-cigs/vapes?</vt:lpstr>
      <vt:lpstr>Why do you think adults use e-cigs/vapes?</vt:lpstr>
      <vt:lpstr>Why do you think people your age DON’T use e-cigs/vapes?</vt:lpstr>
      <vt:lpstr>What do you notice about our responses? What similarities or differences stand out to you?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Stanford Medicine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c:creator>
  <cp:lastModifiedBy>Richard Daniel Ceballos III</cp:lastModifiedBy>
  <cp:revision>362</cp:revision>
  <cp:lastPrinted>2014-02-06T20:59:27Z</cp:lastPrinted>
  <dcterms:created xsi:type="dcterms:W3CDTF">2013-09-26T17:37:36Z</dcterms:created>
  <dcterms:modified xsi:type="dcterms:W3CDTF">2021-07-15T20:20:23Z</dcterms:modified>
</cp:coreProperties>
</file>