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7" r:id="rId2"/>
    <p:sldId id="261" r:id="rId3"/>
    <p:sldId id="264" r:id="rId4"/>
    <p:sldId id="257" r:id="rId5"/>
    <p:sldId id="258" r:id="rId6"/>
    <p:sldId id="259" r:id="rId7"/>
    <p:sldId id="262" r:id="rId8"/>
    <p:sldId id="260" r:id="rId9"/>
    <p:sldId id="263"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A0A99-7D98-F24B-8B9D-B036DA7B436A}" type="datetimeFigureOut">
              <a:rPr lang="en-US" smtClean="0"/>
              <a:t>8/5/21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297BF-A615-9A4F-B85E-C8EE923C8796}" type="slidenum">
              <a:rPr lang="en-US" smtClean="0"/>
              <a:t>‹#›</a:t>
            </a:fld>
            <a:endParaRPr lang="en-US"/>
          </a:p>
        </p:txBody>
      </p:sp>
    </p:spTree>
    <p:extLst>
      <p:ext uri="{BB962C8B-B14F-4D97-AF65-F5344CB8AC3E}">
        <p14:creationId xmlns:p14="http://schemas.microsoft.com/office/powerpoint/2010/main" val="203113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there are two slides for each set of Two Truths and a Myth. The first slide shows all three statements, with the myth turning bold after pressing enter. (Here the myth is already put in bold.) The second slide explains why the statement is a myth and contains relative examples, facts, or images. </a:t>
            </a:r>
            <a:r>
              <a:rPr lang="en-US"/>
              <a:t>Ask students to point out the myth and then explain the correct option using the subsequent slide.</a:t>
            </a:r>
          </a:p>
        </p:txBody>
      </p:sp>
      <p:sp>
        <p:nvSpPr>
          <p:cNvPr id="4" name="Slide Number Placeholder 3"/>
          <p:cNvSpPr>
            <a:spLocks noGrp="1"/>
          </p:cNvSpPr>
          <p:nvPr>
            <p:ph type="sldNum" sz="quarter" idx="10"/>
          </p:nvPr>
        </p:nvSpPr>
        <p:spPr/>
        <p:txBody>
          <a:bodyPr/>
          <a:lstStyle/>
          <a:p>
            <a:fld id="{50E297BF-A615-9A4F-B85E-C8EE923C8796}" type="slidenum">
              <a:rPr lang="en-US" smtClean="0"/>
              <a:t>1</a:t>
            </a:fld>
            <a:endParaRPr lang="en-US"/>
          </a:p>
        </p:txBody>
      </p:sp>
    </p:spTree>
    <p:extLst>
      <p:ext uri="{BB962C8B-B14F-4D97-AF65-F5344CB8AC3E}">
        <p14:creationId xmlns:p14="http://schemas.microsoft.com/office/powerpoint/2010/main" val="95179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C16EFD-01AE-2D4D-BEA3-5F44CFCB97CC}"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36369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16EFD-01AE-2D4D-BEA3-5F44CFCB97CC}"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326007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16EFD-01AE-2D4D-BEA3-5F44CFCB97CC}"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6070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16EFD-01AE-2D4D-BEA3-5F44CFCB97CC}"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705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16EFD-01AE-2D4D-BEA3-5F44CFCB97CC}" type="datetimeFigureOut">
              <a:rPr lang="en-US" smtClean="0"/>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04250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16EFD-01AE-2D4D-BEA3-5F44CFCB97CC}"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55061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16EFD-01AE-2D4D-BEA3-5F44CFCB97CC}" type="datetimeFigureOut">
              <a:rPr lang="en-US" smtClean="0"/>
              <a:t>8/5/21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6391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16EFD-01AE-2D4D-BEA3-5F44CFCB97CC}" type="datetimeFigureOut">
              <a:rPr lang="en-US" smtClean="0"/>
              <a:t>8/5/21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86685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16EFD-01AE-2D4D-BEA3-5F44CFCB97CC}" type="datetimeFigureOut">
              <a:rPr lang="en-US" smtClean="0"/>
              <a:t>8/5/21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26426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16EFD-01AE-2D4D-BEA3-5F44CFCB97CC}"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4162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16EFD-01AE-2D4D-BEA3-5F44CFCB97CC}" type="datetimeFigureOut">
              <a:rPr lang="en-US" smtClean="0"/>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17989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16EFD-01AE-2D4D-BEA3-5F44CFCB97CC}" type="datetimeFigureOut">
              <a:rPr lang="en-US" smtClean="0"/>
              <a:t>8/5/21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1113-2F85-7C4F-A269-7788FBD640ED}" type="slidenum">
              <a:rPr lang="en-US" smtClean="0"/>
              <a:t>‹#›</a:t>
            </a:fld>
            <a:endParaRPr lang="en-US"/>
          </a:p>
        </p:txBody>
      </p:sp>
    </p:spTree>
    <p:extLst>
      <p:ext uri="{BB962C8B-B14F-4D97-AF65-F5344CB8AC3E}">
        <p14:creationId xmlns:p14="http://schemas.microsoft.com/office/powerpoint/2010/main" val="257600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223" y="2496977"/>
            <a:ext cx="8229600" cy="1143000"/>
          </a:xfrm>
        </p:spPr>
        <p:txBody>
          <a:bodyPr/>
          <a:lstStyle/>
          <a:p>
            <a:r>
              <a:rPr lang="en-US" dirty="0"/>
              <a:t>Two Truths and a Myth</a:t>
            </a:r>
          </a:p>
        </p:txBody>
      </p:sp>
      <p:sp>
        <p:nvSpPr>
          <p:cNvPr id="3" name="TextBox 2"/>
          <p:cNvSpPr txBox="1"/>
          <p:nvPr/>
        </p:nvSpPr>
        <p:spPr>
          <a:xfrm>
            <a:off x="6782765" y="6354501"/>
            <a:ext cx="2673752" cy="646331"/>
          </a:xfrm>
          <a:prstGeom prst="rect">
            <a:avLst/>
          </a:prstGeom>
          <a:noFill/>
        </p:spPr>
        <p:txBody>
          <a:bodyPr wrap="square" rtlCol="0">
            <a:spAutoFit/>
          </a:bodyPr>
          <a:lstStyle/>
          <a:p>
            <a:r>
              <a:rPr lang="en-US"/>
              <a:t>© Stanford University</a:t>
            </a:r>
          </a:p>
          <a:p>
            <a:endParaRPr lang="en-US" dirty="0"/>
          </a:p>
        </p:txBody>
      </p:sp>
      <p:pic>
        <p:nvPicPr>
          <p:cNvPr id="6" name="Picture 5" descr="Logo&#10;&#10;Description automatically generated">
            <a:extLst>
              <a:ext uri="{FF2B5EF4-FFF2-40B4-BE49-F238E27FC236}">
                <a16:creationId xmlns:a16="http://schemas.microsoft.com/office/drawing/2014/main" id="{47717042-35D0-2C48-9FE1-1AA8E05E6B9F}"/>
              </a:ext>
            </a:extLst>
          </p:cNvPr>
          <p:cNvPicPr>
            <a:picLocks noChangeAspect="1"/>
          </p:cNvPicPr>
          <p:nvPr/>
        </p:nvPicPr>
        <p:blipFill>
          <a:blip r:embed="rId4"/>
          <a:stretch>
            <a:fillRect/>
          </a:stretch>
        </p:blipFill>
        <p:spPr>
          <a:xfrm>
            <a:off x="6641409" y="5087007"/>
            <a:ext cx="2242022" cy="1434662"/>
          </a:xfrm>
          <a:prstGeom prst="rect">
            <a:avLst/>
          </a:prstGeom>
        </p:spPr>
      </p:pic>
    </p:spTree>
    <p:extLst>
      <p:ext uri="{BB962C8B-B14F-4D97-AF65-F5344CB8AC3E}">
        <p14:creationId xmlns:p14="http://schemas.microsoft.com/office/powerpoint/2010/main" val="118996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normAutofit lnSpcReduction="10000"/>
          </a:bodyPr>
          <a:lstStyle/>
          <a:p>
            <a:r>
              <a:rPr lang="en-US" dirty="0"/>
              <a:t>When using e-cigs, there is a risk of explosions of electronics and batteries. </a:t>
            </a:r>
          </a:p>
          <a:p>
            <a:r>
              <a:rPr lang="en-US" dirty="0"/>
              <a:t>The FDA currently regulates the chemical ingredients in e-cigs and what is listed on the labels. </a:t>
            </a:r>
          </a:p>
          <a:p>
            <a:r>
              <a:rPr lang="en-US" dirty="0"/>
              <a:t>The heat generated in an e-cig can create formaldehyde from the liquid, and rip metals from the side of the device. This is delivered to the lungs. </a:t>
            </a:r>
          </a:p>
        </p:txBody>
      </p:sp>
    </p:spTree>
    <p:extLst>
      <p:ext uri="{BB962C8B-B14F-4D97-AF65-F5344CB8AC3E}">
        <p14:creationId xmlns:p14="http://schemas.microsoft.com/office/powerpoint/2010/main" val="34654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36779"/>
          </a:xfrm>
        </p:spPr>
        <p:txBody>
          <a:bodyPr>
            <a:normAutofit fontScale="90000"/>
          </a:bodyPr>
          <a:lstStyle/>
          <a:p>
            <a:r>
              <a:rPr lang="en-US" i="1" dirty="0"/>
              <a:t>The FDA </a:t>
            </a:r>
            <a:r>
              <a:rPr lang="en-US" i="1" u="sng" dirty="0"/>
              <a:t>does not</a:t>
            </a:r>
            <a:r>
              <a:rPr lang="en-US" i="1" dirty="0"/>
              <a:t> currently regulate the chemical ingredients and labels. </a:t>
            </a:r>
          </a:p>
        </p:txBody>
      </p:sp>
      <p:sp>
        <p:nvSpPr>
          <p:cNvPr id="3" name="Content Placeholder 2"/>
          <p:cNvSpPr>
            <a:spLocks noGrp="1"/>
          </p:cNvSpPr>
          <p:nvPr>
            <p:ph sz="half" idx="1"/>
          </p:nvPr>
        </p:nvSpPr>
        <p:spPr>
          <a:xfrm>
            <a:off x="457199" y="1914742"/>
            <a:ext cx="4642019" cy="4344126"/>
          </a:xfrm>
        </p:spPr>
        <p:txBody>
          <a:bodyPr/>
          <a:lstStyle/>
          <a:p>
            <a:r>
              <a:rPr lang="en-US" dirty="0">
                <a:solidFill>
                  <a:schemeClr val="tx2"/>
                </a:solidFill>
              </a:rPr>
              <a:t>In fact, the FDA also does not regulate:</a:t>
            </a:r>
          </a:p>
          <a:p>
            <a:pPr lvl="1"/>
            <a:r>
              <a:rPr lang="en-US" sz="2600" dirty="0">
                <a:solidFill>
                  <a:schemeClr val="tx2"/>
                </a:solidFill>
              </a:rPr>
              <a:t>The amount of different chemicals that can be used to make e-juice</a:t>
            </a:r>
          </a:p>
          <a:p>
            <a:pPr lvl="1"/>
            <a:r>
              <a:rPr lang="en-US" sz="2600" dirty="0">
                <a:solidFill>
                  <a:schemeClr val="tx2"/>
                </a:solidFill>
              </a:rPr>
              <a:t>The cleanliness of facilities that produce e-juice </a:t>
            </a:r>
          </a:p>
          <a:p>
            <a:endParaRPr lang="en-US" dirty="0"/>
          </a:p>
          <a:p>
            <a:endParaRPr lang="en-US" dirty="0"/>
          </a:p>
        </p:txBody>
      </p:sp>
      <p:pic>
        <p:nvPicPr>
          <p:cNvPr id="5" name="Content Placeholder 4" descr="Pre-Mixed_e-liquid_bottle.jpg"/>
          <p:cNvPicPr>
            <a:picLocks noGrp="1" noChangeAspect="1"/>
          </p:cNvPicPr>
          <p:nvPr>
            <p:ph sz="half" idx="2"/>
          </p:nvPr>
        </p:nvPicPr>
        <p:blipFill>
          <a:blip r:embed="rId2">
            <a:extLst>
              <a:ext uri="{28A0092B-C50C-407E-A947-70E740481C1C}">
                <a14:useLocalDpi xmlns:a14="http://schemas.microsoft.com/office/drawing/2010/main" val="0"/>
              </a:ext>
            </a:extLst>
          </a:blip>
          <a:srcRect t="697" b="697"/>
          <a:stretch>
            <a:fillRect/>
          </a:stretch>
        </p:blipFill>
        <p:spPr>
          <a:xfrm>
            <a:off x="5383213" y="1915468"/>
            <a:ext cx="3303587" cy="4343400"/>
          </a:xfrm>
        </p:spPr>
      </p:pic>
      <p:sp>
        <p:nvSpPr>
          <p:cNvPr id="6" name="TextBox 5"/>
          <p:cNvSpPr txBox="1"/>
          <p:nvPr/>
        </p:nvSpPr>
        <p:spPr>
          <a:xfrm>
            <a:off x="656456" y="6488668"/>
            <a:ext cx="8030344" cy="230832"/>
          </a:xfrm>
          <a:prstGeom prst="rect">
            <a:avLst/>
          </a:prstGeom>
          <a:noFill/>
        </p:spPr>
        <p:txBody>
          <a:bodyPr wrap="square" rtlCol="0">
            <a:spAutoFit/>
          </a:bodyPr>
          <a:lstStyle/>
          <a:p>
            <a:r>
              <a:rPr lang="en-US" sz="900" dirty="0"/>
              <a:t>* Link to original image:</a:t>
            </a:r>
            <a:r>
              <a:rPr lang="en-US" sz="900" dirty="0">
                <a:sym typeface="Wingdings"/>
              </a:rPr>
              <a:t> </a:t>
            </a:r>
            <a:r>
              <a:rPr lang="en-US" sz="900" dirty="0"/>
              <a:t>https://</a:t>
            </a:r>
            <a:r>
              <a:rPr lang="en-US" sz="900" dirty="0" err="1"/>
              <a:t>commons.wikimedia.org</a:t>
            </a:r>
            <a:r>
              <a:rPr lang="en-US" sz="900" dirty="0"/>
              <a:t>/wiki/</a:t>
            </a:r>
            <a:r>
              <a:rPr lang="en-US" sz="900" dirty="0" err="1"/>
              <a:t>File:Pre-Mixed_e-liquid_bottle.JPG</a:t>
            </a:r>
            <a:endParaRPr lang="en-US" sz="900" dirty="0"/>
          </a:p>
        </p:txBody>
      </p:sp>
      <p:sp>
        <p:nvSpPr>
          <p:cNvPr id="7" name="TextBox 6"/>
          <p:cNvSpPr txBox="1"/>
          <p:nvPr/>
        </p:nvSpPr>
        <p:spPr>
          <a:xfrm>
            <a:off x="6782765" y="6354501"/>
            <a:ext cx="2673752" cy="646331"/>
          </a:xfrm>
          <a:prstGeom prst="rect">
            <a:avLst/>
          </a:prstGeom>
          <a:noFill/>
        </p:spPr>
        <p:txBody>
          <a:bodyPr wrap="square" rtlCol="0">
            <a:spAutoFit/>
          </a:bodyPr>
          <a:lstStyle/>
          <a:p>
            <a:r>
              <a:rPr lang="en-US"/>
              <a:t>© Stanford University</a:t>
            </a:r>
          </a:p>
          <a:p>
            <a:endParaRPr lang="en-US" dirty="0"/>
          </a:p>
        </p:txBody>
      </p:sp>
    </p:spTree>
    <p:extLst>
      <p:ext uri="{BB962C8B-B14F-4D97-AF65-F5344CB8AC3E}">
        <p14:creationId xmlns:p14="http://schemas.microsoft.com/office/powerpoint/2010/main" val="278563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lstStyle/>
          <a:p>
            <a:r>
              <a:rPr lang="en-US" dirty="0"/>
              <a:t>Many e-cigs do not contain nicotine. </a:t>
            </a:r>
          </a:p>
          <a:p>
            <a:r>
              <a:rPr lang="en-US" dirty="0"/>
              <a:t>People can experience secondhand exposure to the vapor released from e-cigs. </a:t>
            </a:r>
          </a:p>
          <a:p>
            <a:r>
              <a:rPr lang="en-US" dirty="0"/>
              <a:t>The mist released from e-cigs is similar to fog machine mist. </a:t>
            </a:r>
          </a:p>
        </p:txBody>
      </p:sp>
    </p:spTree>
    <p:extLst>
      <p:ext uri="{BB962C8B-B14F-4D97-AF65-F5344CB8AC3E}">
        <p14:creationId xmlns:p14="http://schemas.microsoft.com/office/powerpoint/2010/main" val="25701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E-cigs do contain nicotine. </a:t>
            </a:r>
          </a:p>
        </p:txBody>
      </p:sp>
      <p:sp>
        <p:nvSpPr>
          <p:cNvPr id="3" name="Content Placeholder 2"/>
          <p:cNvSpPr>
            <a:spLocks noGrp="1"/>
          </p:cNvSpPr>
          <p:nvPr>
            <p:ph idx="1"/>
          </p:nvPr>
        </p:nvSpPr>
        <p:spPr/>
        <p:txBody>
          <a:bodyPr/>
          <a:lstStyle/>
          <a:p>
            <a:r>
              <a:rPr lang="en-US" dirty="0"/>
              <a:t>The amount of nicotine it contains can also be misleading. </a:t>
            </a:r>
          </a:p>
          <a:p>
            <a:pPr lvl="1"/>
            <a:r>
              <a:rPr lang="en-US" dirty="0">
                <a:solidFill>
                  <a:schemeClr val="tx2"/>
                </a:solidFill>
              </a:rPr>
              <a:t>Research shows the amount of nicotine advertised can be a lot more or a lot less than what’s really there. </a:t>
            </a:r>
          </a:p>
        </p:txBody>
      </p:sp>
    </p:spTree>
    <p:extLst>
      <p:ext uri="{BB962C8B-B14F-4D97-AF65-F5344CB8AC3E}">
        <p14:creationId xmlns:p14="http://schemas.microsoft.com/office/powerpoint/2010/main" val="76541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lstStyle/>
          <a:p>
            <a:r>
              <a:rPr lang="en-US" dirty="0"/>
              <a:t>E-cigs only produce vapor. </a:t>
            </a:r>
          </a:p>
          <a:p>
            <a:r>
              <a:rPr lang="en-US" dirty="0"/>
              <a:t>The vapor from e-cigs contains the nicotine, the flavor-containing chemicals, and a chemical that creates the mist you exhale. </a:t>
            </a:r>
          </a:p>
          <a:p>
            <a:r>
              <a:rPr lang="en-US" dirty="0"/>
              <a:t>Some flavor chemicals, when inhaled, have been known to cause scarring in the lungs, a condition known as “popcorn lungs”. </a:t>
            </a:r>
          </a:p>
          <a:p>
            <a:pPr marL="0" indent="0">
              <a:buNone/>
            </a:pPr>
            <a:endParaRPr lang="en-US" dirty="0"/>
          </a:p>
        </p:txBody>
      </p:sp>
    </p:spTree>
    <p:extLst>
      <p:ext uri="{BB962C8B-B14F-4D97-AF65-F5344CB8AC3E}">
        <p14:creationId xmlns:p14="http://schemas.microsoft.com/office/powerpoint/2010/main" val="38608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18539"/>
          </a:xfrm>
        </p:spPr>
        <p:txBody>
          <a:bodyPr/>
          <a:lstStyle/>
          <a:p>
            <a:r>
              <a:rPr lang="en-US" i="1" dirty="0"/>
              <a:t>Despite what the industry says, </a:t>
            </a:r>
            <a:br>
              <a:rPr lang="en-US" i="1" dirty="0"/>
            </a:br>
            <a:r>
              <a:rPr lang="en-US" i="1" dirty="0"/>
              <a:t>e-cigs produce aerosol—not vapor.</a:t>
            </a:r>
          </a:p>
        </p:txBody>
      </p:sp>
      <p:sp>
        <p:nvSpPr>
          <p:cNvPr id="3" name="Content Placeholder 2"/>
          <p:cNvSpPr>
            <a:spLocks noGrp="1"/>
          </p:cNvSpPr>
          <p:nvPr>
            <p:ph idx="1"/>
          </p:nvPr>
        </p:nvSpPr>
        <p:spPr>
          <a:xfrm>
            <a:off x="457200" y="2621099"/>
            <a:ext cx="8229600" cy="3505064"/>
          </a:xfrm>
        </p:spPr>
        <p:txBody>
          <a:bodyPr>
            <a:normAutofit/>
          </a:bodyPr>
          <a:lstStyle/>
          <a:p>
            <a:r>
              <a:rPr lang="en-US" dirty="0"/>
              <a:t>What’s the difference between aerosol and vapor?</a:t>
            </a:r>
          </a:p>
          <a:p>
            <a:pPr lvl="1"/>
            <a:r>
              <a:rPr lang="en-US" dirty="0">
                <a:solidFill>
                  <a:schemeClr val="tx2"/>
                </a:solidFill>
              </a:rPr>
              <a:t>The difference is that vapor is </a:t>
            </a:r>
            <a:r>
              <a:rPr lang="en-US" i="1" dirty="0">
                <a:solidFill>
                  <a:schemeClr val="tx2"/>
                </a:solidFill>
              </a:rPr>
              <a:t>100% liquid</a:t>
            </a:r>
            <a:r>
              <a:rPr lang="en-US" dirty="0">
                <a:solidFill>
                  <a:schemeClr val="tx2"/>
                </a:solidFill>
              </a:rPr>
              <a:t>, while aerosol carries </a:t>
            </a:r>
            <a:r>
              <a:rPr lang="en-US" i="1" dirty="0">
                <a:solidFill>
                  <a:schemeClr val="tx2"/>
                </a:solidFill>
              </a:rPr>
              <a:t>tiny bits of solid </a:t>
            </a:r>
            <a:r>
              <a:rPr lang="en-US" dirty="0">
                <a:solidFill>
                  <a:schemeClr val="tx2"/>
                </a:solidFill>
              </a:rPr>
              <a:t>with it. </a:t>
            </a:r>
          </a:p>
          <a:p>
            <a:pPr lvl="2"/>
            <a:r>
              <a:rPr lang="en-US" dirty="0"/>
              <a:t>Another example of an aerosol? Smoke! </a:t>
            </a:r>
          </a:p>
        </p:txBody>
      </p:sp>
    </p:spTree>
    <p:extLst>
      <p:ext uri="{BB962C8B-B14F-4D97-AF65-F5344CB8AC3E}">
        <p14:creationId xmlns:p14="http://schemas.microsoft.com/office/powerpoint/2010/main" val="95471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lstStyle/>
          <a:p>
            <a:r>
              <a:rPr lang="en-US" dirty="0"/>
              <a:t>Laws against selling to minors change from place to place. </a:t>
            </a:r>
          </a:p>
          <a:p>
            <a:r>
              <a:rPr lang="en-US" dirty="0"/>
              <a:t>More and more schools are banning e-cigs.</a:t>
            </a:r>
          </a:p>
          <a:p>
            <a:r>
              <a:rPr lang="en-US" dirty="0"/>
              <a:t>E-cigs can be used anywhere (including indoors). </a:t>
            </a:r>
          </a:p>
        </p:txBody>
      </p:sp>
    </p:spTree>
    <p:extLst>
      <p:ext uri="{BB962C8B-B14F-4D97-AF65-F5344CB8AC3E}">
        <p14:creationId xmlns:p14="http://schemas.microsoft.com/office/powerpoint/2010/main" val="2313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i="1" dirty="0"/>
              <a:t>E-cigs </a:t>
            </a:r>
            <a:r>
              <a:rPr lang="en-US" i="1" u="sng" dirty="0"/>
              <a:t>cannot</a:t>
            </a:r>
            <a:r>
              <a:rPr lang="en-US" dirty="0"/>
              <a:t> </a:t>
            </a:r>
            <a:r>
              <a:rPr lang="en-US" i="1" dirty="0"/>
              <a:t>be used anywhere.</a:t>
            </a:r>
          </a:p>
        </p:txBody>
      </p:sp>
      <p:sp>
        <p:nvSpPr>
          <p:cNvPr id="3" name="Content Placeholder 2"/>
          <p:cNvSpPr>
            <a:spLocks noGrp="1"/>
          </p:cNvSpPr>
          <p:nvPr>
            <p:ph sz="half" idx="1"/>
          </p:nvPr>
        </p:nvSpPr>
        <p:spPr>
          <a:xfrm>
            <a:off x="457199" y="1993290"/>
            <a:ext cx="4215541" cy="4132873"/>
          </a:xfrm>
        </p:spPr>
        <p:txBody>
          <a:bodyPr>
            <a:normAutofit/>
          </a:bodyPr>
          <a:lstStyle/>
          <a:p>
            <a:r>
              <a:rPr lang="en-US" sz="3200" dirty="0">
                <a:solidFill>
                  <a:schemeClr val="tx2"/>
                </a:solidFill>
              </a:rPr>
              <a:t>In fact, many regulations ask e-cig users to respect the </a:t>
            </a:r>
            <a:r>
              <a:rPr lang="en-US" sz="3200" i="1" dirty="0">
                <a:solidFill>
                  <a:schemeClr val="tx2"/>
                </a:solidFill>
              </a:rPr>
              <a:t>same </a:t>
            </a:r>
            <a:r>
              <a:rPr lang="en-US" sz="3200" dirty="0">
                <a:solidFill>
                  <a:schemeClr val="tx2"/>
                </a:solidFill>
              </a:rPr>
              <a:t>laws cigarette users follow. </a:t>
            </a:r>
          </a:p>
        </p:txBody>
      </p:sp>
      <p:pic>
        <p:nvPicPr>
          <p:cNvPr id="5" name="Content Placeholder 4" descr="No Smoking Sign .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a:xfrm>
            <a:off x="4998961" y="1993290"/>
            <a:ext cx="3687839" cy="4132873"/>
          </a:xfrm>
        </p:spPr>
      </p:pic>
    </p:spTree>
    <p:extLst>
      <p:ext uri="{BB962C8B-B14F-4D97-AF65-F5344CB8AC3E}">
        <p14:creationId xmlns:p14="http://schemas.microsoft.com/office/powerpoint/2010/main" val="408509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lstStyle/>
          <a:p>
            <a:r>
              <a:rPr lang="en-US" dirty="0"/>
              <a:t>In hookah, the charcoal is burned, not the tobacco. </a:t>
            </a:r>
          </a:p>
          <a:p>
            <a:r>
              <a:rPr lang="en-US" dirty="0"/>
              <a:t>The smoke from charcoal has a lot of the same poisonous chemicals in it as tobacco. </a:t>
            </a:r>
          </a:p>
          <a:p>
            <a:r>
              <a:rPr lang="en-US" dirty="0"/>
              <a:t>Hookah is less dangerous because the water helps filter the chemicals in the smoke. </a:t>
            </a:r>
          </a:p>
        </p:txBody>
      </p:sp>
    </p:spTree>
    <p:extLst>
      <p:ext uri="{BB962C8B-B14F-4D97-AF65-F5344CB8AC3E}">
        <p14:creationId xmlns:p14="http://schemas.microsoft.com/office/powerpoint/2010/main" val="26498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8494"/>
          </a:xfrm>
        </p:spPr>
        <p:txBody>
          <a:bodyPr>
            <a:normAutofit fontScale="90000"/>
          </a:bodyPr>
          <a:lstStyle/>
          <a:p>
            <a:r>
              <a:rPr lang="en-US" i="1" dirty="0"/>
              <a:t>The water </a:t>
            </a:r>
            <a:r>
              <a:rPr lang="en-US" i="1" u="sng" dirty="0"/>
              <a:t>does not </a:t>
            </a:r>
            <a:r>
              <a:rPr lang="en-US" i="1" dirty="0"/>
              <a:t>clean the smoke or remove any toxic chemicals.</a:t>
            </a:r>
          </a:p>
        </p:txBody>
      </p:sp>
      <p:sp>
        <p:nvSpPr>
          <p:cNvPr id="3" name="Content Placeholder 2"/>
          <p:cNvSpPr>
            <a:spLocks noGrp="1"/>
          </p:cNvSpPr>
          <p:nvPr>
            <p:ph idx="1"/>
          </p:nvPr>
        </p:nvSpPr>
        <p:spPr>
          <a:xfrm>
            <a:off x="457200" y="1872214"/>
            <a:ext cx="8229600" cy="4253949"/>
          </a:xfrm>
        </p:spPr>
        <p:txBody>
          <a:bodyPr/>
          <a:lstStyle/>
          <a:p>
            <a:r>
              <a:rPr lang="en-US" dirty="0">
                <a:solidFill>
                  <a:srgbClr val="1F497D"/>
                </a:solidFill>
              </a:rPr>
              <a:t>In fact, the water cools down the smoke, allowing it to go deep into the lungs—causing more damage.</a:t>
            </a:r>
          </a:p>
          <a:p>
            <a:r>
              <a:rPr lang="en-US" dirty="0">
                <a:solidFill>
                  <a:srgbClr val="1F497D"/>
                </a:solidFill>
              </a:rPr>
              <a:t>The charcoal also contains toxins not found in tobacco alone, such as benzene, which can cause leukemia. </a:t>
            </a:r>
          </a:p>
        </p:txBody>
      </p:sp>
    </p:spTree>
    <p:extLst>
      <p:ext uri="{BB962C8B-B14F-4D97-AF65-F5344CB8AC3E}">
        <p14:creationId xmlns:p14="http://schemas.microsoft.com/office/powerpoint/2010/main" val="62106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569</Words>
  <Application>Microsoft Macintosh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Two Truths and a Myth</vt:lpstr>
      <vt:lpstr>Two Truths and a Myth</vt:lpstr>
      <vt:lpstr>E-cigs do contain nicotine. </vt:lpstr>
      <vt:lpstr>Two Truths and a Myth</vt:lpstr>
      <vt:lpstr>Despite what the industry says,  e-cigs produce aerosol—not vapor.</vt:lpstr>
      <vt:lpstr>Two Truths and a Myth</vt:lpstr>
      <vt:lpstr>E-cigs cannot be used anywhere.</vt:lpstr>
      <vt:lpstr>Two Truths and a Myth</vt:lpstr>
      <vt:lpstr>The water does not clean the smoke or remove any toxic chemicals.</vt:lpstr>
      <vt:lpstr>Two Truths and a Myth</vt:lpstr>
      <vt:lpstr>The FDA does not currently regulate the chemical ingredients and labels.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Fact and a Myth</dc:title>
  <dc:creator>Cali Nguyen</dc:creator>
  <cp:lastModifiedBy>Richard Daniel Ceballos III</cp:lastModifiedBy>
  <cp:revision>23</cp:revision>
  <dcterms:created xsi:type="dcterms:W3CDTF">2015-06-18T22:34:46Z</dcterms:created>
  <dcterms:modified xsi:type="dcterms:W3CDTF">2021-08-05T18:36:21Z</dcterms:modified>
</cp:coreProperties>
</file>