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7" r:id="rId3"/>
    <p:sldId id="291" r:id="rId4"/>
    <p:sldId id="261" r:id="rId5"/>
    <p:sldId id="289" r:id="rId6"/>
    <p:sldId id="270" r:id="rId7"/>
    <p:sldId id="290" r:id="rId8"/>
    <p:sldId id="262" r:id="rId9"/>
    <p:sldId id="288" r:id="rId10"/>
    <p:sldId id="272" r:id="rId11"/>
    <p:sldId id="293" r:id="rId12"/>
    <p:sldId id="260" r:id="rId13"/>
    <p:sldId id="287" r:id="rId14"/>
    <p:sldId id="266" r:id="rId15"/>
    <p:sldId id="286" r:id="rId16"/>
    <p:sldId id="264" r:id="rId17"/>
    <p:sldId id="284" r:id="rId18"/>
    <p:sldId id="283" r:id="rId19"/>
    <p:sldId id="278" r:id="rId20"/>
    <p:sldId id="292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B46"/>
    <a:srgbClr val="56C0BB"/>
    <a:srgbClr val="17384A"/>
    <a:srgbClr val="E1F5F4"/>
    <a:srgbClr val="5EBEBD"/>
    <a:srgbClr val="64CBC8"/>
    <a:srgbClr val="E9EEF1"/>
    <a:srgbClr val="14AAA2"/>
    <a:srgbClr val="DB8DB6"/>
    <a:srgbClr val="88B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6" autoAdjust="0"/>
    <p:restoredTop sz="72029" autoAdjust="0"/>
  </p:normalViewPr>
  <p:slideViewPr>
    <p:cSldViewPr snapToGrid="0">
      <p:cViewPr varScale="1">
        <p:scale>
          <a:sx n="84" d="100"/>
          <a:sy n="84" d="100"/>
        </p:scale>
        <p:origin x="1368" y="184"/>
      </p:cViewPr>
      <p:guideLst>
        <p:guide orient="horz" pos="2160"/>
        <p:guide pos="3840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362A-31FA-4D34-9989-752486B9EE49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7AD7-403E-42AA-9956-2C449BD18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lucigs/media?lang=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PowerPoint does not contain Teacher Talking Points. Instead, under each slide there are a few </a:t>
            </a:r>
            <a:r>
              <a:rPr lang="en-US" u="sng" dirty="0"/>
              <a:t>Discussion Points and Hints</a:t>
            </a:r>
            <a:r>
              <a:rPr lang="en-US" u="none" dirty="0"/>
              <a:t> to identify the issues with </a:t>
            </a:r>
            <a:r>
              <a:rPr lang="en-US" u="none"/>
              <a:t>these specific ads.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Young</a:t>
            </a:r>
            <a:r>
              <a:rPr lang="en-US" baseline="0" dirty="0"/>
              <a:t> people</a:t>
            </a:r>
            <a:r>
              <a:rPr lang="en-US" dirty="0"/>
              <a:t> are commonly encouraged to share and this message emphasizes that, as if sharing a JUUL with other young people is a good thing.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Warning label is in a small font and selectively placed at the bottom of the picture. 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</a:p>
          <a:p>
            <a:endParaRPr lang="en-US" u="sn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dirty="0">
                <a:solidFill>
                  <a:schemeClr val="tx1"/>
                </a:solidFill>
                <a:effectLst/>
                <a:latin typeface="Lucida Grande"/>
                <a:ea typeface="Lucida Grande"/>
                <a:cs typeface="Lucida Grande"/>
                <a:sym typeface="Lucida Grande"/>
              </a:rPr>
              <a:t>The person shown in this ad bares a strong resemblance with the Parkland Student Activist.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The</a:t>
            </a:r>
            <a:r>
              <a:rPr lang="en-US" baseline="0" dirty="0"/>
              <a:t> ad</a:t>
            </a:r>
            <a:r>
              <a:rPr lang="en-US" dirty="0"/>
              <a:t> identifies with gender minorities/LGBTQ+ </a:t>
            </a:r>
            <a:r>
              <a:rPr lang="en-US" baseline="0" dirty="0"/>
              <a:t>by choosing to present a gender </a:t>
            </a:r>
            <a:r>
              <a:rPr lang="en-US" baseline="0"/>
              <a:t>nonconforming individual as </a:t>
            </a:r>
            <a:r>
              <a:rPr lang="en-US" baseline="0" dirty="0"/>
              <a:t>the spokesperson for Blu.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An emphasis</a:t>
            </a:r>
            <a:r>
              <a:rPr lang="en-US" baseline="0" dirty="0"/>
              <a:t> is placed on the item by positioning it between the word “this”, replacing the “I”; a form of self-identification.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This sense for social justice and gender nonconformity attracts young people. Notice that her hand is positioned in almost a fist in the air, a commonly used gesture in protests and demonstrations.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8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Labeling it as an essential sheds light on it’s potential for addiction as seen by having to carry it everywhere.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items and look of the suitcase make it seem hip and cool to have.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message encourages trendy people to consider JUULs an essential.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Warning label is in a small font and selectively placed at the bottom of the picture. 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The ad </a:t>
            </a:r>
            <a:r>
              <a:rPr lang="en-US" baseline="0" dirty="0"/>
              <a:t>presents very clean aesthetics, including an iPhone with a simple and clean look, similar to the marketing of Apple products that appeal to young people!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Two pods attract the most attention, as they are the only ones with a pop of color in the ad!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Copenhagen booklet can draw individuals interested in travel and adventure.</a:t>
            </a:r>
            <a:endParaRPr lang="en-US" dirty="0"/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Phix Facebook</a:t>
            </a:r>
            <a:r>
              <a:rPr lang="en-US" baseline="0" dirty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JUUL</a:t>
            </a:r>
            <a:r>
              <a:rPr lang="en-US" baseline="0" dirty="0"/>
              <a:t> aims to destigmatize the harm of its products, suggesting to young people that now they can also share their love for the item with others.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u="none" baseline="0" dirty="0"/>
              <a:t>In an attempt to normalize its use, JUUL is implying that this tobacco/nicotine product can be a part of our holiday culture!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Warning label is in a small font and selectively placed at the bottom of the picture. 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u="none" baseline="0" dirty="0"/>
              <a:t>In an attempt to normalize its use, Blu is implying that this tobacco/nicotine product can be a part of your holidays, specifically for Valentine’s Day!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The ad provides</a:t>
            </a:r>
            <a:r>
              <a:rPr lang="en-US" baseline="0" dirty="0"/>
              <a:t> a short message including t</a:t>
            </a:r>
            <a:r>
              <a:rPr lang="en-US" dirty="0"/>
              <a:t>he Blu packaging creatively shaped as a heart.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It presents little information which can be misleading, suggesting Blu as the gift to share with loved ones or as the loved one itself!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SRITA Stanford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tobacco.stanford.edu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tobacco_web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/images/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ecig_ads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u_majorbrands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/large/blu_506.jpg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JUUL is illustrated as a harmless, everyday item once again by being placed beside common household items and drinks like </a:t>
            </a:r>
            <a:r>
              <a:rPr lang="en-US" baseline="0" dirty="0"/>
              <a:t>coffee.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This ad tries to subliminally equate the coffee vapor to the JUUL aerosol. Many assume JUUL releases harmless vapor, when in reality it’s an aerosol.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Warning label is in a small font and selectively placed at the bottom of the picture. 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9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Presenting a cup of coffee alongside</a:t>
            </a:r>
            <a:r>
              <a:rPr lang="en-US" baseline="0" dirty="0"/>
              <a:t> flavored JUULpods gives young people the impression that JUULing is like snacking/indulging in a dessert.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JUUL Labs and other tobacco companies have targeted young people with flavors. As we see here, the “crème brulee” words are the biggest words. This can be misleading for sure!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warning label is in a small font and selectively placed at the bottom of the picture.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5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/>
            </a:pPr>
            <a:r>
              <a:rPr lang="en-US" sz="1200" baseline="0" dirty="0">
                <a:latin typeface="+mn-lt"/>
                <a:ea typeface="Calibri"/>
                <a:cs typeface="Calibri"/>
                <a:sym typeface="Calibri"/>
              </a:rPr>
              <a:t>The Blu flavor of “Strawberry Mint” on display does not match with the holiday drink presented.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/>
            </a:pP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Including Blu</a:t>
            </a:r>
            <a:r>
              <a:rPr lang="en-US" sz="1200" baseline="0" dirty="0">
                <a:latin typeface="+mn-lt"/>
                <a:ea typeface="Calibri"/>
                <a:cs typeface="Calibri"/>
                <a:sym typeface="Calibri"/>
              </a:rPr>
              <a:t> alongside a holiday staple of a hot chocolate drink depicts its potential for leisure use.</a:t>
            </a:r>
            <a:endParaRPr lang="en-US" sz="1200" dirty="0">
              <a:latin typeface="+mn-lt"/>
              <a:ea typeface="Calibri"/>
              <a:cs typeface="Calibri"/>
              <a:sym typeface="Calibri"/>
            </a:endParaRPr>
          </a:p>
          <a:p>
            <a:pPr marL="171450" lvl="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In an attempt to normalize its use,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Blu</a:t>
            </a:r>
            <a:r>
              <a:rPr lang="en-US" sz="1200" baseline="0" dirty="0">
                <a:latin typeface="Calibri"/>
                <a:ea typeface="Calibri"/>
                <a:cs typeface="Calibri"/>
                <a:sym typeface="Calibri"/>
              </a:rPr>
              <a:t> is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implying that this tobacco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/nicotine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product should</a:t>
            </a:r>
            <a:r>
              <a:rPr lang="en-US" sz="1200" baseline="0" dirty="0">
                <a:latin typeface="Calibri"/>
                <a:ea typeface="Calibri"/>
                <a:cs typeface="Calibri"/>
                <a:sym typeface="Calibri"/>
              </a:rPr>
              <a:t> not be forgotten during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your holidays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defTabSz="914400">
              <a:lnSpc>
                <a:spcPct val="100000"/>
              </a:lnSpc>
              <a:buSzPct val="100000"/>
              <a:buFont typeface="Arial"/>
              <a:buNone/>
              <a:defRPr sz="1800"/>
            </a:pPr>
            <a:endParaRPr lang="en-US" sz="1200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defTabSz="914400">
              <a:lnSpc>
                <a:spcPct val="100000"/>
              </a:lnSpc>
              <a:buSzPct val="100000"/>
              <a:buFont typeface="Arial"/>
              <a:buNone/>
              <a:defRPr sz="1800"/>
            </a:pPr>
            <a:r>
              <a:rPr lang="en-US" sz="1200" baseline="0" dirty="0">
                <a:latin typeface="Calibri"/>
                <a:ea typeface="Calibri"/>
                <a:cs typeface="Calibri"/>
                <a:sym typeface="Calibri"/>
              </a:rPr>
              <a:t>Source:</a:t>
            </a:r>
            <a:endParaRPr lang="en-US" sz="12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defTabSz="914400">
              <a:lnSpc>
                <a:spcPct val="100000"/>
              </a:lnSpc>
              <a:buSzPct val="100000"/>
              <a:buFont typeface="Arial"/>
              <a:buNone/>
              <a:defRPr sz="1800"/>
            </a:pPr>
            <a:r>
              <a:rPr sz="12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https://twitter.com/blucigs/media?lang=en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9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The geometric shapes and bright colors utilized in this ad alongside</a:t>
            </a:r>
            <a:r>
              <a:rPr lang="en-US" baseline="0" dirty="0"/>
              <a:t> a young model caters to a younger, more energetic crowd.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There are not many words included in this ad, only links to buy the product. This can be seen as a marketing tactic employed to keep youth in the dark.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ambiguity of it may appeal to youth who are curious about this product. This entices them to look it up!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In an attempt to normalize its use, PHIX is implying that this tobacco/nicotine</a:t>
            </a:r>
            <a:r>
              <a:rPr lang="en-US" sz="1200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product should</a:t>
            </a:r>
            <a:r>
              <a:rPr lang="en-US" sz="1200" baseline="0" dirty="0">
                <a:latin typeface="+mn-lt"/>
                <a:ea typeface="Calibri"/>
                <a:cs typeface="Calibri"/>
                <a:sym typeface="Calibri"/>
              </a:rPr>
              <a:t> not be forgotten during </a:t>
            </a: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your holidays,</a:t>
            </a:r>
            <a:r>
              <a:rPr lang="en-US" sz="1200" baseline="0" dirty="0">
                <a:latin typeface="+mn-lt"/>
                <a:ea typeface="Calibri"/>
                <a:cs typeface="Calibri"/>
                <a:sym typeface="Calibri"/>
              </a:rPr>
              <a:t> in this case, Easter.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Presenting the</a:t>
            </a:r>
            <a:r>
              <a:rPr lang="en-US" baseline="0" dirty="0"/>
              <a:t> pack of pods</a:t>
            </a:r>
            <a:r>
              <a:rPr lang="en-US" dirty="0"/>
              <a:t> in a colorful and youthful environment,</a:t>
            </a:r>
            <a:r>
              <a:rPr lang="en-US" baseline="0" dirty="0"/>
              <a:t> playing on the theme of an Easter egg hunt, a colorful package can be seen as a treasure to be found among the other Easter eggs!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The individual in the ad displays a tattooed-hand representing a specific consumer which could seem attractive to a younger crowd!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They are also seen wearing Nikes, attracting other athletic-focused individuals or Nike-brand enthusiasts!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Phix</a:t>
            </a:r>
            <a:r>
              <a:rPr lang="en-US" baseline="0" dirty="0"/>
              <a:t> Facebook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This ad clearly encourages</a:t>
            </a:r>
            <a:r>
              <a:rPr lang="en-US" baseline="0" dirty="0"/>
              <a:t> young people to connect their friends with the product by placing an monetary incentive. JUUL is aware that young people may have limited money, so this message appeals to them.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company is illustrating JUUL as a bridge for relationships. For young people, we know that relationships and social connections are important to them.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Warning label is in a small font and selectively placed at the bottom of the picture. 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With its dark colors</a:t>
            </a:r>
            <a:r>
              <a:rPr lang="en-US" baseline="0" dirty="0"/>
              <a:t> and sleek designs, the ad remains a mystery.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The</a:t>
            </a:r>
            <a:r>
              <a:rPr lang="en-US" baseline="0" dirty="0"/>
              <a:t> only words on the ad are presented through a pun, with a </a:t>
            </a:r>
            <a:r>
              <a:rPr lang="en-US" dirty="0"/>
              <a:t>play on words and a connection to the item itself!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“Get your</a:t>
            </a:r>
            <a:r>
              <a:rPr lang="en-US" baseline="0" dirty="0"/>
              <a:t> PHIX” sends more than one message: for individuals to purchase PHIX, but also to feel satisfied and completed.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Phix Facebook</a:t>
            </a:r>
            <a:r>
              <a:rPr lang="en-US" baseline="0" dirty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u="sn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u="none" baseline="0" dirty="0"/>
              <a:t>JUUL is being vague about their target audience in this ad by choosing to remove the face!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u="none" baseline="0" dirty="0"/>
              <a:t>JUUL Labs have chosen to display JUUL as an appropriate gift, when we know that introducing young bodies to a high amount of nicotine and chemicals is harmful!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u="none" baseline="0" dirty="0"/>
              <a:t>In an attempt to normalize its use, JUUL is implying that this tobacco/nicotine product can be a part of our holiday culture!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u="none" baseline="0" dirty="0"/>
              <a:t>The wording wants young people to believe that it is empowering to JUUL, but what is empowering about exposing your body to nicotine and other chemicals?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Warning label is in a small font and selectively placed at the bottom of the picture.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Discussion Starters/Hints:</a:t>
            </a:r>
            <a:br>
              <a:rPr lang="en-US" u="sng" dirty="0"/>
            </a:b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The person shown</a:t>
            </a:r>
            <a:r>
              <a:rPr lang="en-US" baseline="0" dirty="0"/>
              <a:t> in this ad represents a youthful audience.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The</a:t>
            </a:r>
            <a:r>
              <a:rPr lang="en-US" baseline="0" dirty="0"/>
              <a:t> ad</a:t>
            </a:r>
            <a:r>
              <a:rPr lang="en-US" dirty="0"/>
              <a:t> identifies with people of color</a:t>
            </a:r>
            <a:r>
              <a:rPr lang="en-US" baseline="0" dirty="0"/>
              <a:t> by choosing to present an </a:t>
            </a:r>
            <a:r>
              <a:rPr lang="en-US" dirty="0"/>
              <a:t>Afro-Latin</a:t>
            </a:r>
            <a:r>
              <a:rPr lang="en-US" baseline="0" dirty="0"/>
              <a:t>a as the spokesperson for Blu.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An emphasis</a:t>
            </a:r>
            <a:r>
              <a:rPr lang="en-US" baseline="0" dirty="0"/>
              <a:t> is placed on the item by positioning it between the word “this”, replacing the “I”; a form of self-identification.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This sense for social justice and attitude for change attracts young people. Notice that her hand is positioned in almost a fist in the air, a commonly used gesture in protests and demonstrations.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http://</a:t>
            </a:r>
            <a:r>
              <a:rPr lang="en-US" dirty="0" err="1"/>
              <a:t>www.styleitholmes.com</a:t>
            </a:r>
            <a:r>
              <a:rPr lang="en-US" dirty="0"/>
              <a:t>/advertising/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99AF-4A59-455E-BA2C-1372813625A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Deconstructing </a:t>
            </a:r>
            <a:br>
              <a:rPr lang="en-US" dirty="0"/>
            </a:br>
            <a:r>
              <a:rPr lang="en-US" dirty="0"/>
              <a:t>Pod-Based Systems’ Advertisements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Activity</a:t>
            </a:r>
          </a:p>
        </p:txBody>
      </p:sp>
      <p:pic>
        <p:nvPicPr>
          <p:cNvPr id="4" name="Shape 5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79400"/>
            <a:ext cx="29718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/>
          <p:cNvSpPr txBox="1">
            <a:spLocks/>
          </p:cNvSpPr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660000"/>
          </a:solidFill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  <p:pic>
        <p:nvPicPr>
          <p:cNvPr id="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21593"/>
            <a:ext cx="3505200" cy="933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40908" y="6488668"/>
            <a:ext cx="245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3880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bs.twimg.com/media/DRxAA51UMAAyY1p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7" y="271458"/>
            <a:ext cx="9953252" cy="622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9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8691F-0E13-C340-B664-E64E4635D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36" y="211312"/>
            <a:ext cx="5399821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media/DOsBNGZX0AA-Ca6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6" y="328863"/>
            <a:ext cx="10164278" cy="6352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1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4" y="321734"/>
            <a:ext cx="6214533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juul ads twitter valentines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9" y="191022"/>
            <a:ext cx="11205531" cy="646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7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7" y="389466"/>
            <a:ext cx="6190929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6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juul 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9" y="241125"/>
            <a:ext cx="11205531" cy="6439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9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Reconstructing </a:t>
            </a:r>
            <a:br>
              <a:rPr lang="en-US" dirty="0"/>
            </a:br>
            <a:r>
              <a:rPr lang="en-US" dirty="0"/>
              <a:t>Pod-Based Systems’ Advertisements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Examples</a:t>
            </a:r>
          </a:p>
        </p:txBody>
      </p:sp>
      <p:pic>
        <p:nvPicPr>
          <p:cNvPr id="4" name="Shape 57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79400"/>
            <a:ext cx="29718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/>
          <p:cNvSpPr txBox="1">
            <a:spLocks/>
          </p:cNvSpPr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660000"/>
          </a:solidFill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  <p:pic>
        <p:nvPicPr>
          <p:cNvPr id="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1593"/>
            <a:ext cx="3505200" cy="933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40908" y="6488668"/>
            <a:ext cx="245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46876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7299" y="415686"/>
            <a:ext cx="9772651" cy="5904903"/>
            <a:chOff x="1257299" y="415686"/>
            <a:chExt cx="9772651" cy="5904903"/>
          </a:xfrm>
        </p:grpSpPr>
        <p:pic>
          <p:nvPicPr>
            <p:cNvPr id="1028" name="Picture 4" descr="https://pbs.twimg.com/media/DTjGfZDXkAAVsXn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4"/>
            <a:stretch/>
          </p:blipFill>
          <p:spPr bwMode="auto">
            <a:xfrm>
              <a:off x="1257299" y="415686"/>
              <a:ext cx="9772651" cy="59049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https://pbs.twimg.com/media/DTjGfZDXkAAVsXn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5" r="25855" b="61229"/>
            <a:stretch/>
          </p:blipFill>
          <p:spPr bwMode="auto">
            <a:xfrm rot="10800000">
              <a:off x="3097530" y="2674620"/>
              <a:ext cx="6069330" cy="161163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428059" y="1335791"/>
            <a:ext cx="635762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Propylene glycol…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Benzoic Acid…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…sounds more like a science experiment than a dessert.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25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476" y="228600"/>
            <a:ext cx="11260899" cy="6209778"/>
            <a:chOff x="666511" y="303756"/>
            <a:chExt cx="10368919" cy="6209778"/>
          </a:xfrm>
        </p:grpSpPr>
        <p:pic>
          <p:nvPicPr>
            <p:cNvPr id="10242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" r="-121" b="3922"/>
            <a:stretch/>
          </p:blipFill>
          <p:spPr bwMode="auto">
            <a:xfrm>
              <a:off x="694194" y="303756"/>
              <a:ext cx="10341236" cy="62097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" t="50889" r="49905" b="38064"/>
            <a:stretch/>
          </p:blipFill>
          <p:spPr bwMode="auto">
            <a:xfrm>
              <a:off x="666511" y="2592888"/>
              <a:ext cx="5145566" cy="10271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" t="20508" r="51378" b="76630"/>
            <a:stretch/>
          </p:blipFill>
          <p:spPr bwMode="auto">
            <a:xfrm>
              <a:off x="694195" y="1941534"/>
              <a:ext cx="5170618" cy="5511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" t="50889" r="49905" b="38064"/>
            <a:stretch/>
          </p:blipFill>
          <p:spPr bwMode="auto">
            <a:xfrm>
              <a:off x="731772" y="1803748"/>
              <a:ext cx="5145566" cy="6889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58962" y="1300949"/>
            <a:ext cx="54370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not all chocolate and flowers with nicotine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 your loved ones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344783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TjGfZDXkAAVsXn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09" y="404256"/>
            <a:ext cx="9772651" cy="61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4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4866" y="389466"/>
            <a:ext cx="6190931" cy="61129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3013691" y="276614"/>
            <a:ext cx="6048911" cy="2761488"/>
          </a:xfrm>
          <a:prstGeom prst="rect">
            <a:avLst/>
          </a:prstGeom>
          <a:solidFill>
            <a:srgbClr val="011A63">
              <a:alpha val="98000"/>
            </a:srgbClr>
          </a:solidFill>
          <a:ln w="12700">
            <a:miter lim="400000"/>
          </a:ln>
          <a:effectLst>
            <a:outerShdw blurRad="1270000" dist="38100" dir="2700000" algn="tl" rotWithShape="0">
              <a:srgbClr val="000000">
                <a:alpha val="0"/>
              </a:srgbClr>
            </a:outerShdw>
            <a:softEdge rad="25400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240201" y="477871"/>
            <a:ext cx="579134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the heart-racing feeling I was looking for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5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 your loved ones something more.</a:t>
            </a:r>
          </a:p>
        </p:txBody>
      </p:sp>
    </p:spTree>
    <p:extLst>
      <p:ext uri="{BB962C8B-B14F-4D97-AF65-F5344CB8AC3E}">
        <p14:creationId xmlns:p14="http://schemas.microsoft.com/office/powerpoint/2010/main" val="404970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8411" y="266177"/>
            <a:ext cx="11593168" cy="6327128"/>
            <a:chOff x="438411" y="266177"/>
            <a:chExt cx="11498893" cy="6134623"/>
          </a:xfrm>
        </p:grpSpPr>
        <p:pic>
          <p:nvPicPr>
            <p:cNvPr id="9218" name="Picture 2" descr="Image result for juul a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9"/>
            <a:stretch/>
          </p:blipFill>
          <p:spPr bwMode="auto">
            <a:xfrm>
              <a:off x="438411" y="266177"/>
              <a:ext cx="11498893" cy="61346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juul a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86" b="83394"/>
            <a:stretch/>
          </p:blipFill>
          <p:spPr bwMode="auto">
            <a:xfrm>
              <a:off x="5887233" y="1265129"/>
              <a:ext cx="6050071" cy="1265129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juul a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6" r="51434" b="85582"/>
            <a:stretch/>
          </p:blipFill>
          <p:spPr bwMode="auto">
            <a:xfrm>
              <a:off x="706524" y="1052186"/>
              <a:ext cx="5543963" cy="147807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12571" y="1389794"/>
            <a:ext cx="107087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 one of these produces water vapors…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2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creen Shot 2018-07-18 at 3.17.0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255" y="548541"/>
            <a:ext cx="11153490" cy="57609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705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b="5251"/>
          <a:stretch/>
        </p:blipFill>
        <p:spPr bwMode="auto">
          <a:xfrm>
            <a:off x="1027134" y="356109"/>
            <a:ext cx="9741639" cy="616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7133" y="6050071"/>
            <a:ext cx="9741639" cy="475989"/>
          </a:xfrm>
          <a:prstGeom prst="rect">
            <a:avLst/>
          </a:prstGeom>
          <a:solidFill>
            <a:srgbClr val="E9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3" y="186267"/>
            <a:ext cx="8022166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juul 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08530"/>
            <a:ext cx="9893937" cy="6183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5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0" y="381000"/>
            <a:ext cx="6096000" cy="6099345"/>
            <a:chOff x="3048000" y="381000"/>
            <a:chExt cx="6096000" cy="6099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81000"/>
              <a:ext cx="6096000" cy="60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88936" r="42935" b="290"/>
            <a:stretch/>
          </p:blipFill>
          <p:spPr>
            <a:xfrm>
              <a:off x="5674934" y="5823553"/>
              <a:ext cx="3347255" cy="656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8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8" y="341334"/>
            <a:ext cx="11067745" cy="6173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8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54100"/>
            <a:ext cx="9525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3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291</Words>
  <Application>Microsoft Macintosh PowerPoint</Application>
  <PresentationFormat>Widescreen</PresentationFormat>
  <Paragraphs>130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Grande</vt:lpstr>
      <vt:lpstr>Office Theme</vt:lpstr>
      <vt:lpstr> Deconstructing  Pod-Based Systems’ Advertisements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Reconstructing  Pod-Based Systems’ Advertisements</vt:lpstr>
      <vt:lpstr>PowerPoint Presentation</vt:lpstr>
      <vt:lpstr>PowerPoint Presentation</vt:lpstr>
      <vt:lpstr>PowerPoint Presentation</vt:lpstr>
      <vt:lpstr>PowerPoint Presentation</vt:lpstr>
    </vt:vector>
  </TitlesOfParts>
  <Company>Stanford SoM - IRT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adolmed</dc:creator>
  <cp:lastModifiedBy>Richard Daniel Ceballos III</cp:lastModifiedBy>
  <cp:revision>89</cp:revision>
  <dcterms:created xsi:type="dcterms:W3CDTF">2018-03-29T22:18:57Z</dcterms:created>
  <dcterms:modified xsi:type="dcterms:W3CDTF">2018-08-15T17:56:42Z</dcterms:modified>
</cp:coreProperties>
</file>