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7" r:id="rId1"/>
    <p:sldMasterId id="2147483724" r:id="rId2"/>
  </p:sldMasterIdLst>
  <p:notesMasterIdLst>
    <p:notesMasterId r:id="rId9"/>
  </p:notesMasterIdLst>
  <p:handoutMasterIdLst>
    <p:handoutMasterId r:id="rId10"/>
  </p:handoutMasterIdLst>
  <p:sldIdLst>
    <p:sldId id="1024" r:id="rId3"/>
    <p:sldId id="1474" r:id="rId4"/>
    <p:sldId id="1475" r:id="rId5"/>
    <p:sldId id="1476" r:id="rId6"/>
    <p:sldId id="1026" r:id="rId7"/>
    <p:sldId id="1478" r:id="rId8"/>
  </p:sldIdLst>
  <p:sldSz cx="9144000" cy="6858000" type="screen4x3"/>
  <p:notesSz cx="7023100" cy="9309100"/>
  <p:defaultTextStyle>
    <a:defPPr>
      <a:defRPr lang="en-US"/>
    </a:defPPr>
    <a:lvl1pPr marL="0" algn="l" defTabSz="4571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06" algn="l" defTabSz="4571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12" algn="l" defTabSz="4571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20" algn="l" defTabSz="4571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26" algn="l" defTabSz="4571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32" algn="l" defTabSz="4571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40" algn="l" defTabSz="4571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44" algn="l" defTabSz="4571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52" algn="l" defTabSz="4571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>
          <p15:clr>
            <a:srgbClr val="A4A3A4"/>
          </p15:clr>
        </p15:guide>
        <p15:guide id="2" pos="177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3CF"/>
    <a:srgbClr val="FEB469"/>
    <a:srgbClr val="86A1B6"/>
    <a:srgbClr val="BB4141"/>
    <a:srgbClr val="FA0093"/>
    <a:srgbClr val="ED9A4F"/>
    <a:srgbClr val="718899"/>
    <a:srgbClr val="595959"/>
    <a:srgbClr val="8C1515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636"/>
    <p:restoredTop sz="94694"/>
  </p:normalViewPr>
  <p:slideViewPr>
    <p:cSldViewPr snapToGrid="0">
      <p:cViewPr varScale="1">
        <p:scale>
          <a:sx n="121" d="100"/>
          <a:sy n="121" d="100"/>
        </p:scale>
        <p:origin x="1392" y="176"/>
      </p:cViewPr>
      <p:guideLst>
        <p:guide orient="horz" pos="2448"/>
        <p:guide pos="177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894ED6-6A20-2A40-9A68-40D2B03AA97F}" type="datetimeFigureOut">
              <a:rPr lang="en-US" smtClean="0"/>
              <a:t>7/9/21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2DC417-428A-DC41-AF5D-1164181D5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4458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A11C2DDB-96DC-9E44-83DB-0491A8C82A0C}" type="datetimeFigureOut">
              <a:rPr lang="en-US" smtClean="0"/>
              <a:pPr/>
              <a:t>7/9/21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1063461B-20B2-0D4B-AD29-BCDFF99229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5978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06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12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20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26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532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40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44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52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5" name="Shape 17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200" i="1" dirty="0">
                <a:effectLst/>
                <a:latin typeface="+mn-lt"/>
                <a:ea typeface="+mn-ea"/>
                <a:cs typeface="+mn-cs"/>
                <a:sym typeface="Calibri"/>
              </a:rPr>
              <a:t>[Hover over slide and click the play button in the bottom left corner]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 lang="en-US" sz="1200" dirty="0">
              <a:effectLst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6421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5" name="Shape 17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200" i="1" dirty="0">
                <a:effectLst/>
                <a:latin typeface="+mn-lt"/>
                <a:ea typeface="+mn-ea"/>
                <a:cs typeface="+mn-cs"/>
                <a:sym typeface="Calibri"/>
              </a:rPr>
              <a:t>[Hover over slide and click the play button in the bottom left corner]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 lang="en-US" sz="1200" dirty="0">
              <a:effectLst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4757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5" name="Shape 17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200" i="1" dirty="0">
                <a:effectLst/>
                <a:latin typeface="+mn-lt"/>
                <a:ea typeface="+mn-ea"/>
                <a:cs typeface="+mn-cs"/>
                <a:sym typeface="Calibri"/>
              </a:rPr>
              <a:t>[Hover over slide and click the play button in the bottom left corner]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 lang="en-US" sz="1200" dirty="0">
              <a:effectLst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8951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2213" y="704850"/>
            <a:ext cx="4638675" cy="3478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7CD6A-328D-FE4B-BEE2-2571CD20B7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80573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2213" y="704850"/>
            <a:ext cx="4638675" cy="3478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7CD6A-328D-FE4B-BEE2-2571CD20B7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085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ltGray">
          <a:xfrm>
            <a:off x="0" y="1905000"/>
            <a:ext cx="9144000" cy="4038600"/>
          </a:xfrm>
          <a:prstGeom prst="rect">
            <a:avLst/>
          </a:prstGeom>
          <a:solidFill>
            <a:srgbClr val="8C151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533400" y="2743230"/>
            <a:ext cx="8001000" cy="684803"/>
          </a:xfrm>
        </p:spPr>
        <p:txBody>
          <a:bodyPr wrap="square" anchor="ctr" anchorCtr="0">
            <a:spAutoFit/>
          </a:bodyPr>
          <a:lstStyle>
            <a:lvl1pPr algn="l">
              <a:lnSpc>
                <a:spcPct val="90000"/>
              </a:lnSpc>
              <a:defRPr sz="4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533400" y="4369746"/>
            <a:ext cx="8001000" cy="430887"/>
          </a:xfr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0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" y="0"/>
            <a:ext cx="9144000" cy="152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864" y="6019800"/>
            <a:ext cx="4074936" cy="838200"/>
          </a:xfrm>
          <a:prstGeom prst="rect">
            <a:avLst/>
          </a:prstGeom>
        </p:spPr>
      </p:pic>
      <p:pic>
        <p:nvPicPr>
          <p:cNvPr id="12" name="Picture 11" descr="SM-logo-V-web-1200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3" y="502444"/>
            <a:ext cx="3608614" cy="105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026752"/>
      </p:ext>
    </p:extLst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457200" y="256810"/>
            <a:ext cx="8229600" cy="117865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435465"/>
            <a:ext cx="4040188" cy="73941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6862254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9538650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Text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3008314" cy="14351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72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658495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953875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8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4947559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Text"/>
          <p:cNvSpPr txBox="1">
            <a:spLocks noGrp="1"/>
          </p:cNvSpPr>
          <p:nvPr>
            <p:ph type="title"/>
          </p:nvPr>
        </p:nvSpPr>
        <p:spPr>
          <a:xfrm>
            <a:off x="6629400" y="0"/>
            <a:ext cx="2057400" cy="640080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9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274638"/>
            <a:ext cx="6019800" cy="658336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9732874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461093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Section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1828833"/>
            <a:ext cx="5334000" cy="1601977"/>
          </a:xfrm>
        </p:spPr>
        <p:txBody>
          <a:bodyPr wrap="square" anchor="t" anchorCtr="0">
            <a:sp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19" y="0"/>
            <a:ext cx="9144001" cy="1371600"/>
            <a:chOff x="0" y="0"/>
            <a:chExt cx="9144001" cy="1371600"/>
          </a:xfrm>
        </p:grpSpPr>
        <p:sp>
          <p:nvSpPr>
            <p:cNvPr id="4" name="Rectangle 3"/>
            <p:cNvSpPr/>
            <p:nvPr userDrawn="1"/>
          </p:nvSpPr>
          <p:spPr bwMode="white">
            <a:xfrm>
              <a:off x="0" y="0"/>
              <a:ext cx="9144000" cy="137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 userDrawn="1"/>
          </p:nvSpPr>
          <p:spPr>
            <a:xfrm>
              <a:off x="1" y="0"/>
              <a:ext cx="9144000" cy="15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" name="Straight Connector 6"/>
          <p:cNvCxnSpPr/>
          <p:nvPr userDrawn="1"/>
        </p:nvCxnSpPr>
        <p:spPr>
          <a:xfrm rot="5400000">
            <a:off x="2020093" y="2857515"/>
            <a:ext cx="2209802" cy="1588"/>
          </a:xfrm>
          <a:prstGeom prst="line">
            <a:avLst/>
          </a:prstGeom>
          <a:ln w="190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3352800" y="3429005"/>
            <a:ext cx="5257800" cy="487313"/>
          </a:xfrm>
        </p:spPr>
        <p:txBody>
          <a:bodyPr wrap="square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Subheading</a:t>
            </a:r>
          </a:p>
        </p:txBody>
      </p:sp>
      <p:pic>
        <p:nvPicPr>
          <p:cNvPr id="8" name="Picture 7" descr="SM-logo-V-web-1200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734" y="1871886"/>
            <a:ext cx="2203704" cy="64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599310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04801" y="2057400"/>
            <a:ext cx="8534400" cy="2590800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7813598" y="851980"/>
            <a:ext cx="184663" cy="350215"/>
          </a:xfrm>
          <a:prstGeom prst="rect">
            <a:avLst/>
          </a:prstGeom>
          <a:noFill/>
        </p:spPr>
        <p:txBody>
          <a:bodyPr wrap="none" lIns="91416" tIns="45709" rIns="91416" bIns="45709" rtlCol="0">
            <a:spAutoFit/>
          </a:bodyPr>
          <a:lstStyle/>
          <a:p>
            <a:pPr>
              <a:lnSpc>
                <a:spcPct val="90000"/>
              </a:lnSpc>
            </a:pPr>
            <a:endParaRPr lang="en-US">
              <a:solidFill>
                <a:srgbClr val="6962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449692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800" y="3505233"/>
            <a:ext cx="6400800" cy="1526551"/>
          </a:xfrm>
          <a:prstGeom prst="rect">
            <a:avLst/>
          </a:prstGeom>
        </p:spPr>
      </p:pic>
      <p:pic>
        <p:nvPicPr>
          <p:cNvPr id="4" name="Picture 3" descr="SM-logo-V-web-1200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4298" y="1600228"/>
            <a:ext cx="4827814" cy="1408113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 flipH="1">
            <a:off x="1447800" y="3429000"/>
            <a:ext cx="6400800" cy="0"/>
          </a:xfrm>
          <a:prstGeom prst="line">
            <a:avLst/>
          </a:prstGeom>
          <a:ln w="190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14636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M-logo-V-web-1200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188" y="2354271"/>
            <a:ext cx="7369628" cy="214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3223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04071"/>
            <a:ext cx="9144000" cy="54373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524000"/>
            <a:ext cx="8059738" cy="411480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765692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1573994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1740244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9832144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675461"/>
            <a:ext cx="6400800" cy="543739"/>
          </a:xfrm>
          <a:prstGeom prst="rect">
            <a:avLst/>
          </a:prstGeom>
        </p:spPr>
        <p:txBody>
          <a:bodyPr vert="horz" wrap="square" lIns="91416" tIns="45709" rIns="91416" bIns="45709" rtlCol="0" anchor="b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752601"/>
            <a:ext cx="8534400" cy="3810000"/>
          </a:xfrm>
          <a:prstGeom prst="rect">
            <a:avLst/>
          </a:prstGeom>
        </p:spPr>
        <p:txBody>
          <a:bodyPr vert="horz" lIns="91416" tIns="45709" rIns="91416" bIns="4570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8732352" y="6559440"/>
            <a:ext cx="335448" cy="246221"/>
          </a:xfrm>
          <a:prstGeom prst="rect">
            <a:avLst/>
          </a:prstGeom>
          <a:noFill/>
        </p:spPr>
        <p:txBody>
          <a:bodyPr wrap="none" lIns="91416" tIns="45709" rIns="91416" bIns="45709" rtlCol="0" anchor="b" anchorCtr="0">
            <a:spAutoFit/>
          </a:bodyPr>
          <a:lstStyle/>
          <a:p>
            <a:pPr algn="r"/>
            <a:fld id="{6CB3F26A-4231-FB4A-890E-E4C58F775760}" type="slidenum">
              <a:rPr lang="en-US" sz="1000" smtClean="0"/>
              <a:pPr algn="r"/>
              <a:t>‹#›</a:t>
            </a:fld>
            <a:endParaRPr lang="en-US" sz="1000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19" y="29"/>
            <a:ext cx="9144001" cy="1240563"/>
            <a:chOff x="0" y="0"/>
            <a:chExt cx="9144001" cy="1240563"/>
          </a:xfrm>
        </p:grpSpPr>
        <p:sp>
          <p:nvSpPr>
            <p:cNvPr id="6" name="Rectangle 5"/>
            <p:cNvSpPr/>
            <p:nvPr userDrawn="1"/>
          </p:nvSpPr>
          <p:spPr>
            <a:xfrm>
              <a:off x="1" y="0"/>
              <a:ext cx="9144000" cy="152400"/>
            </a:xfrm>
            <a:prstGeom prst="rect">
              <a:avLst/>
            </a:prstGeom>
            <a:solidFill>
              <a:srgbClr val="8C151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 userDrawn="1"/>
          </p:nvCxnSpPr>
          <p:spPr>
            <a:xfrm>
              <a:off x="0" y="1238975"/>
              <a:ext cx="9144000" cy="1588"/>
            </a:xfrm>
            <a:prstGeom prst="line">
              <a:avLst/>
            </a:prstGeom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/>
          <p:cNvCxnSpPr/>
          <p:nvPr userDrawn="1"/>
        </p:nvCxnSpPr>
        <p:spPr>
          <a:xfrm rot="5400000">
            <a:off x="6459849" y="686211"/>
            <a:ext cx="761206" cy="1588"/>
          </a:xfrm>
          <a:prstGeom prst="line">
            <a:avLst/>
          </a:prstGeom>
          <a:ln w="190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SM-logo-V-web-1200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601" y="451896"/>
            <a:ext cx="1846806" cy="5387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19" y="5791201"/>
            <a:ext cx="3704491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871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</p:sldLayoutIdLst>
  <p:transition>
    <p:wipe dir="r"/>
  </p:transition>
  <p:hf sldNum="0" hdr="0" ftr="0" dt="0"/>
  <p:txStyles>
    <p:titleStyle>
      <a:lvl1pPr algn="l" defTabSz="457082" rtl="0" eaLnBrk="1" latinLnBrk="0" hangingPunct="1">
        <a:lnSpc>
          <a:spcPct val="90000"/>
        </a:lnSpc>
        <a:spcBef>
          <a:spcPct val="0"/>
        </a:spcBef>
        <a:buNone/>
        <a:defRPr sz="3200" i="0" kern="1200">
          <a:solidFill>
            <a:schemeClr val="accent1"/>
          </a:solidFill>
          <a:latin typeface="Calibri"/>
          <a:ea typeface="+mj-ea"/>
          <a:cs typeface="Calibri"/>
        </a:defRPr>
      </a:lvl1pPr>
    </p:titleStyle>
    <p:bodyStyle>
      <a:lvl1pPr marL="233303" indent="-233303" algn="l" defTabSz="457082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SzPct val="110000"/>
        <a:buFont typeface="Arial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71355" indent="-233303" algn="l" defTabSz="457082" rtl="0" eaLnBrk="1" latinLnBrk="0" hangingPunct="1">
        <a:lnSpc>
          <a:spcPct val="90000"/>
        </a:lnSpc>
        <a:spcBef>
          <a:spcPts val="0"/>
        </a:spcBef>
        <a:spcAft>
          <a:spcPts val="400"/>
        </a:spcAft>
        <a:buFont typeface="Arial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99895" indent="-228541" algn="l" defTabSz="453910" rtl="0" eaLnBrk="1" latinLnBrk="0" hangingPunct="1">
        <a:lnSpc>
          <a:spcPct val="90000"/>
        </a:lnSpc>
        <a:spcBef>
          <a:spcPts val="0"/>
        </a:spcBef>
        <a:spcAft>
          <a:spcPts val="400"/>
        </a:spcAft>
        <a:buSzPct val="80000"/>
        <a:buFont typeface="Arial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599790" indent="-228541" algn="l" defTabSz="457082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75" indent="-228541" algn="l" defTabSz="457082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59" indent="-228541" algn="l" defTabSz="4570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40" indent="-228541" algn="l" defTabSz="4570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24" indent="-228541" algn="l" defTabSz="4570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05" indent="-228541" algn="l" defTabSz="4570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457200" y="92076"/>
            <a:ext cx="8229600" cy="1508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6404292"/>
            <a:ext cx="2133600" cy="26924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8219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</p:sldLayoutIdLst>
  <p:transition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783771" marR="0" indent="-326571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219200" marR="0" indent="-3048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7373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1945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6517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1089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5661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0233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fda.gov/TobaccoProducts/Labeling/ProductsIngredientsComponents/ucm535269.htm" TargetMode="External"/><Relationship Id="rId5" Type="http://schemas.openxmlformats.org/officeDocument/2006/relationships/hyperlink" Target="https://www.fda.gov/TobaccoProducts/Labeling/ProductsIngredientsComponents/ucm535267.htm" TargetMode="External"/><Relationship Id="rId4" Type="http://schemas.openxmlformats.org/officeDocument/2006/relationships/hyperlink" Target="https://www.fda.gov/TobaccoProducts/Labeling/ProductsIngredientsComponents/ucm535266.htm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tiff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1828820"/>
            <a:ext cx="5791200" cy="1588105"/>
          </a:xfrm>
        </p:spPr>
        <p:txBody>
          <a:bodyPr/>
          <a:lstStyle/>
          <a:p>
            <a:r>
              <a:rPr lang="en-US" dirty="0"/>
              <a:t>Recipe of a Cigarette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267CAB-CBB9-3F4B-BD02-AB71F84B6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600200"/>
            <a:ext cx="2438400" cy="13523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E032C2-C5CA-F24C-8592-AF65B9E569AD}"/>
              </a:ext>
            </a:extLst>
          </p:cNvPr>
          <p:cNvSpPr txBox="1"/>
          <p:nvPr/>
        </p:nvSpPr>
        <p:spPr>
          <a:xfrm>
            <a:off x="3352800" y="3671031"/>
            <a:ext cx="5334000" cy="1421906"/>
          </a:xfrm>
          <a:prstGeom prst="rect">
            <a:avLst/>
          </a:prstGeom>
          <a:noFill/>
        </p:spPr>
        <p:txBody>
          <a:bodyPr wrap="square" lIns="91416" tIns="45709" rIns="91416" bIns="45709" rtlCol="0">
            <a:spAutoFit/>
          </a:bodyPr>
          <a:lstStyle/>
          <a:p>
            <a:pPr marL="0" marR="0" lvl="0" indent="0" algn="l" defTabSz="45708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Supplemental Slides</a:t>
            </a:r>
          </a:p>
          <a:p>
            <a:pPr marL="0" marR="0" lvl="0" indent="0" algn="l" defTabSz="45708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08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08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403542"/>
      </p:ext>
    </p:extLst>
  </p:cSld>
  <p:clrMapOvr>
    <a:masterClrMapping/>
  </p:clrMapOvr>
  <p:transition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he Science"/>
          <p:cNvSpPr txBox="1">
            <a:spLocks noGrp="1"/>
          </p:cNvSpPr>
          <p:nvPr>
            <p:ph type="title"/>
          </p:nvPr>
        </p:nvSpPr>
        <p:spPr>
          <a:xfrm>
            <a:off x="502355" y="-77208"/>
            <a:ext cx="8229600" cy="114300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Chemicals in Every Tobacco Plant</a:t>
            </a:r>
            <a:endParaRPr sz="4800" b="1" dirty="0">
              <a:solidFill>
                <a:srgbClr val="C00000"/>
              </a:solidFill>
            </a:endParaRPr>
          </a:p>
        </p:txBody>
      </p:sp>
      <p:sp>
        <p:nvSpPr>
          <p:cNvPr id="170" name="Rectangle"/>
          <p:cNvSpPr/>
          <p:nvPr/>
        </p:nvSpPr>
        <p:spPr>
          <a:xfrm>
            <a:off x="0" y="1050752"/>
            <a:ext cx="9144000" cy="416807"/>
          </a:xfrm>
          <a:prstGeom prst="rect">
            <a:avLst/>
          </a:prstGeom>
          <a:solidFill>
            <a:srgbClr val="660000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Helvetica Neue"/>
              <a:cs typeface="Calibri"/>
              <a:sym typeface="Calibri"/>
            </a:endParaRPr>
          </a:p>
        </p:txBody>
      </p:sp>
      <p:pic>
        <p:nvPicPr>
          <p:cNvPr id="3" name="Online Media 2" descr="Chemicals in Every Tobacco Plant – Growth Stage.mp4">
            <a:hlinkClick r:id="" action="ppaction://media"/>
            <a:extLst>
              <a:ext uri="{FF2B5EF4-FFF2-40B4-BE49-F238E27FC236}">
                <a16:creationId xmlns:a16="http://schemas.microsoft.com/office/drawing/2014/main" id="{21BE3E58-EEA8-AC4A-81CB-D53A24FBC4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235793"/>
            <a:ext cx="9144000" cy="381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5611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he Science"/>
          <p:cNvSpPr txBox="1">
            <a:spLocks noGrp="1"/>
          </p:cNvSpPr>
          <p:nvPr>
            <p:ph type="title"/>
          </p:nvPr>
        </p:nvSpPr>
        <p:spPr>
          <a:xfrm>
            <a:off x="502355" y="-77208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Chemicals in Every Cigarette</a:t>
            </a:r>
            <a:endParaRPr sz="4800" b="1" dirty="0">
              <a:solidFill>
                <a:srgbClr val="C00000"/>
              </a:solidFill>
            </a:endParaRPr>
          </a:p>
        </p:txBody>
      </p:sp>
      <p:sp>
        <p:nvSpPr>
          <p:cNvPr id="170" name="Rectangle"/>
          <p:cNvSpPr/>
          <p:nvPr/>
        </p:nvSpPr>
        <p:spPr>
          <a:xfrm>
            <a:off x="0" y="1050752"/>
            <a:ext cx="9144000" cy="416807"/>
          </a:xfrm>
          <a:prstGeom prst="rect">
            <a:avLst/>
          </a:prstGeom>
          <a:solidFill>
            <a:srgbClr val="660000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Helvetica Neue"/>
              <a:cs typeface="Calibri"/>
              <a:sym typeface="Calibri"/>
            </a:endParaRPr>
          </a:p>
        </p:txBody>
      </p:sp>
      <p:pic>
        <p:nvPicPr>
          <p:cNvPr id="2" name="Online Media 1" descr="Chemicals in Every Cigarette – Manufacture Stage.mp4">
            <a:hlinkClick r:id="" action="ppaction://media"/>
            <a:extLst>
              <a:ext uri="{FF2B5EF4-FFF2-40B4-BE49-F238E27FC236}">
                <a16:creationId xmlns:a16="http://schemas.microsoft.com/office/drawing/2014/main" id="{FD4401B8-E715-7A46-BF30-05C9882265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277568"/>
            <a:ext cx="9144000" cy="381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8224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9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he Science"/>
          <p:cNvSpPr txBox="1">
            <a:spLocks noGrp="1"/>
          </p:cNvSpPr>
          <p:nvPr>
            <p:ph type="title"/>
          </p:nvPr>
        </p:nvSpPr>
        <p:spPr>
          <a:xfrm>
            <a:off x="502355" y="-77208"/>
            <a:ext cx="8229600" cy="1143001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500" b="1" dirty="0">
                <a:solidFill>
                  <a:srgbClr val="C00000"/>
                </a:solidFill>
              </a:rPr>
              <a:t>Chemicals in Every Puff of Cigarette Smoke</a:t>
            </a:r>
            <a:endParaRPr sz="3500" b="1" dirty="0">
              <a:solidFill>
                <a:srgbClr val="C00000"/>
              </a:solidFill>
            </a:endParaRPr>
          </a:p>
        </p:txBody>
      </p:sp>
      <p:sp>
        <p:nvSpPr>
          <p:cNvPr id="170" name="Rectangle"/>
          <p:cNvSpPr/>
          <p:nvPr/>
        </p:nvSpPr>
        <p:spPr>
          <a:xfrm>
            <a:off x="0" y="1050752"/>
            <a:ext cx="9144000" cy="416807"/>
          </a:xfrm>
          <a:prstGeom prst="rect">
            <a:avLst/>
          </a:prstGeom>
          <a:solidFill>
            <a:srgbClr val="660000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Helvetica Neue"/>
              <a:cs typeface="Calibri"/>
              <a:sym typeface="Calibri"/>
            </a:endParaRPr>
          </a:p>
        </p:txBody>
      </p:sp>
      <p:pic>
        <p:nvPicPr>
          <p:cNvPr id="2" name="Online Media 1" descr="Chemicals in Every Puff of Cigarette Smoke – Combustion Stage.mp4">
            <a:hlinkClick r:id="" action="ppaction://media"/>
            <a:extLst>
              <a:ext uri="{FF2B5EF4-FFF2-40B4-BE49-F238E27FC236}">
                <a16:creationId xmlns:a16="http://schemas.microsoft.com/office/drawing/2014/main" id="{B374AA98-3529-EC4B-ABD7-018B9AC99A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277570"/>
            <a:ext cx="9144000" cy="381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15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4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705600" y="304800"/>
            <a:ext cx="2209800" cy="9144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rtlCol="0" anchor="ctr"/>
          <a:lstStyle/>
          <a:p>
            <a:pPr marL="0" marR="0" lvl="0" indent="0" algn="ctr" defTabSz="457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B22E7A64-7127-D54E-BEFD-28A2CEE1C60F}"/>
              </a:ext>
            </a:extLst>
          </p:cNvPr>
          <p:cNvSpPr txBox="1"/>
          <p:nvPr/>
        </p:nvSpPr>
        <p:spPr>
          <a:xfrm>
            <a:off x="228600" y="373559"/>
            <a:ext cx="8659550" cy="769441"/>
          </a:xfrm>
          <a:prstGeom prst="rect">
            <a:avLst/>
          </a:prstGeom>
          <a:noFill/>
        </p:spPr>
        <p:txBody>
          <a:bodyPr wrap="square" lIns="91416" tIns="45709" rIns="91416" bIns="45709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Video Sources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4A044AEC-849D-0741-B13B-3AA5D68D639A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" y="5715000"/>
            <a:ext cx="3886200" cy="762000"/>
          </a:xfrm>
          <a:prstGeom prst="rect">
            <a:avLst/>
          </a:prstGeom>
          <a:effectLst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BBCA373-DE87-B847-B625-13F744161090}"/>
              </a:ext>
            </a:extLst>
          </p:cNvPr>
          <p:cNvSpPr/>
          <p:nvPr/>
        </p:nvSpPr>
        <p:spPr>
          <a:xfrm>
            <a:off x="898071" y="1744682"/>
            <a:ext cx="79248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FDA Videos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endParaRPr kumimoji="0" lang="en-US" sz="2800" b="0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defTabSz="457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7C9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defTabSz="457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4"/>
              </a:rPr>
              <a:t>Watch the tobacco growth video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</a:t>
            </a:r>
          </a:p>
          <a:p>
            <a:pPr marL="0" marR="0" lvl="0" indent="0" algn="l" defTabSz="457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5"/>
              </a:rPr>
              <a:t>Watch the video about cigarette manufacturing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</a:t>
            </a:r>
          </a:p>
          <a:p>
            <a:pPr marL="0" marR="0" lvl="0" indent="0" algn="l" defTabSz="457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1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6"/>
              </a:rPr>
              <a:t>Watch the video on cigarette smoke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958069"/>
      </p:ext>
    </p:extLst>
  </p:cSld>
  <p:clrMapOvr>
    <a:masterClrMapping/>
  </p:clrMapOvr>
  <p:transition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4A044AEC-849D-0741-B13B-3AA5D68D639A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" y="5715000"/>
            <a:ext cx="3886200" cy="762000"/>
          </a:xfrm>
          <a:prstGeom prst="rect">
            <a:avLst/>
          </a:prstGeom>
          <a:effectLst/>
        </p:spPr>
      </p:pic>
      <p:sp>
        <p:nvSpPr>
          <p:cNvPr id="5" name="Rectangle 4"/>
          <p:cNvSpPr/>
          <p:nvPr/>
        </p:nvSpPr>
        <p:spPr>
          <a:xfrm>
            <a:off x="6705600" y="304800"/>
            <a:ext cx="2209800" cy="9144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rtlCol="0" anchor="ctr"/>
          <a:lstStyle/>
          <a:p>
            <a:pPr marL="0" marR="0" lvl="0" indent="0" algn="ctr" defTabSz="457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B22E7A64-7127-D54E-BEFD-28A2CEE1C60F}"/>
              </a:ext>
            </a:extLst>
          </p:cNvPr>
          <p:cNvSpPr txBox="1"/>
          <p:nvPr/>
        </p:nvSpPr>
        <p:spPr>
          <a:xfrm>
            <a:off x="242225" y="278554"/>
            <a:ext cx="8659550" cy="769441"/>
          </a:xfrm>
          <a:prstGeom prst="rect">
            <a:avLst/>
          </a:prstGeom>
          <a:noFill/>
        </p:spPr>
        <p:txBody>
          <a:bodyPr wrap="square" lIns="91416" tIns="45709" rIns="91416" bIns="45709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Chemical Matching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2C34CB3-0111-1143-9FEC-94A69FE6EBC2}"/>
              </a:ext>
            </a:extLst>
          </p:cNvPr>
          <p:cNvSpPr txBox="1"/>
          <p:nvPr/>
        </p:nvSpPr>
        <p:spPr>
          <a:xfrm>
            <a:off x="3529114" y="4669355"/>
            <a:ext cx="196665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0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DDT/Dieldrin</a:t>
            </a: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D13895BC-966E-9340-9C27-7C80531DD3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5191814"/>
              </p:ext>
            </p:extLst>
          </p:nvPr>
        </p:nvGraphicFramePr>
        <p:xfrm>
          <a:off x="242224" y="1433094"/>
          <a:ext cx="8659550" cy="47872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1910">
                  <a:extLst>
                    <a:ext uri="{9D8B030D-6E8A-4147-A177-3AD203B41FA5}">
                      <a16:colId xmlns:a16="http://schemas.microsoft.com/office/drawing/2014/main" val="1453259928"/>
                    </a:ext>
                  </a:extLst>
                </a:gridCol>
                <a:gridCol w="1731910">
                  <a:extLst>
                    <a:ext uri="{9D8B030D-6E8A-4147-A177-3AD203B41FA5}">
                      <a16:colId xmlns:a16="http://schemas.microsoft.com/office/drawing/2014/main" val="993164744"/>
                    </a:ext>
                  </a:extLst>
                </a:gridCol>
                <a:gridCol w="1731910">
                  <a:extLst>
                    <a:ext uri="{9D8B030D-6E8A-4147-A177-3AD203B41FA5}">
                      <a16:colId xmlns:a16="http://schemas.microsoft.com/office/drawing/2014/main" val="2991430877"/>
                    </a:ext>
                  </a:extLst>
                </a:gridCol>
                <a:gridCol w="1731910">
                  <a:extLst>
                    <a:ext uri="{9D8B030D-6E8A-4147-A177-3AD203B41FA5}">
                      <a16:colId xmlns:a16="http://schemas.microsoft.com/office/drawing/2014/main" val="2337432946"/>
                    </a:ext>
                  </a:extLst>
                </a:gridCol>
                <a:gridCol w="1731910">
                  <a:extLst>
                    <a:ext uri="{9D8B030D-6E8A-4147-A177-3AD203B41FA5}">
                      <a16:colId xmlns:a16="http://schemas.microsoft.com/office/drawing/2014/main" val="3118709429"/>
                    </a:ext>
                  </a:extLst>
                </a:gridCol>
              </a:tblGrid>
              <a:tr h="159574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8885369"/>
                  </a:ext>
                </a:extLst>
              </a:tr>
              <a:tr h="159574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4595856"/>
                  </a:ext>
                </a:extLst>
              </a:tr>
              <a:tr h="159574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4203927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256C44EF-AB13-A54D-BF5A-BE8E04C7DE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2725" y="4585154"/>
            <a:ext cx="1002650" cy="14595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505BD7-6C14-6649-B467-F5B21D84C8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6050" y="2893838"/>
            <a:ext cx="1376037" cy="16058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473E0D-EDF6-3949-8DA6-831B62F9A9E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8464" y="4602582"/>
            <a:ext cx="1349943" cy="14535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94D6CE3-2C59-D243-9A29-D861DCE5880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982" y="4564417"/>
            <a:ext cx="1182019" cy="13794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6FFE73-6D11-654E-898F-D072496D964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3181" y="1426088"/>
            <a:ext cx="1053326" cy="14535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26748D-729C-544A-8698-4E90D6B7D70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52019" y="4679734"/>
            <a:ext cx="1194083" cy="14535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D25F794-BEE9-F74E-9764-11D3D814B4D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7134" y="1545782"/>
            <a:ext cx="1263316" cy="14535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B08DF47-03DB-854C-A5BE-341A6DEB8CE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3147" y="3156302"/>
            <a:ext cx="1196902" cy="1377090"/>
          </a:xfrm>
          <a:prstGeom prst="rect">
            <a:avLst/>
          </a:prstGeom>
        </p:spPr>
      </p:pic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C431D68-9EC4-3640-ACF0-D9A1BF8DD47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219" y="2882365"/>
            <a:ext cx="1182019" cy="15959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0C2CF6-AD80-AA4B-9226-03BA2D67A059}"/>
              </a:ext>
            </a:extLst>
          </p:cNvPr>
          <p:cNvSpPr txBox="1"/>
          <p:nvPr/>
        </p:nvSpPr>
        <p:spPr>
          <a:xfrm>
            <a:off x="5464326" y="5939897"/>
            <a:ext cx="1701831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b="1" dirty="0"/>
              <a:t>nail polish remover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6C2F79-20D2-4448-A97B-6E8BA0FF8C51}"/>
              </a:ext>
            </a:extLst>
          </p:cNvPr>
          <p:cNvSpPr txBox="1"/>
          <p:nvPr/>
        </p:nvSpPr>
        <p:spPr>
          <a:xfrm>
            <a:off x="1971627" y="2750326"/>
            <a:ext cx="1751303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b="1" dirty="0"/>
              <a:t>lighter fluid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D699BE5-9AA3-F240-A6C5-C4D5472BCF87}"/>
              </a:ext>
            </a:extLst>
          </p:cNvPr>
          <p:cNvSpPr txBox="1"/>
          <p:nvPr/>
        </p:nvSpPr>
        <p:spPr>
          <a:xfrm>
            <a:off x="1971627" y="4347540"/>
            <a:ext cx="1751303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b="1" dirty="0"/>
              <a:t>hair dye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34A668-ACE5-0942-9A08-2DEE62C25D27}"/>
              </a:ext>
            </a:extLst>
          </p:cNvPr>
          <p:cNvSpPr txBox="1"/>
          <p:nvPr/>
        </p:nvSpPr>
        <p:spPr>
          <a:xfrm>
            <a:off x="1977843" y="5959165"/>
            <a:ext cx="1751303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b="1" dirty="0"/>
              <a:t>rubber cement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AA4E4D-B463-BD4E-B4F8-E0CF96E849CC}"/>
              </a:ext>
            </a:extLst>
          </p:cNvPr>
          <p:cNvSpPr txBox="1"/>
          <p:nvPr/>
        </p:nvSpPr>
        <p:spPr>
          <a:xfrm>
            <a:off x="242663" y="5959165"/>
            <a:ext cx="1751303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b="1" dirty="0"/>
              <a:t>rat poison</a:t>
            </a:r>
          </a:p>
        </p:txBody>
      </p: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24F87B3-B46C-C748-8955-54CDEEEDF60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6114" y="1538605"/>
            <a:ext cx="1184287" cy="1306297"/>
          </a:xfrm>
          <a:prstGeom prst="rect">
            <a:avLst/>
          </a:prstGeom>
        </p:spPr>
      </p:pic>
      <p:pic>
        <p:nvPicPr>
          <p:cNvPr id="23" name="Picture 2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4198DE8-E4A2-1447-88DE-FFB16968F12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075231">
            <a:off x="3817965" y="3131978"/>
            <a:ext cx="1561237" cy="1175393"/>
          </a:xfrm>
          <a:prstGeom prst="rect">
            <a:avLst/>
          </a:prstGeom>
        </p:spPr>
      </p:pic>
      <p:pic>
        <p:nvPicPr>
          <p:cNvPr id="24" name="Picture 2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B0DCE5B-B929-CF4E-9694-7A0036AC4A1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7845"/>
          <a:stretch/>
        </p:blipFill>
        <p:spPr>
          <a:xfrm rot="1986340">
            <a:off x="7197113" y="2867214"/>
            <a:ext cx="1337598" cy="1779537"/>
          </a:xfrm>
          <a:prstGeom prst="rect">
            <a:avLst/>
          </a:prstGeom>
        </p:spPr>
      </p:pic>
      <p:pic>
        <p:nvPicPr>
          <p:cNvPr id="25" name="Picture 2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224FF5E-C8C1-2F4E-A45B-040F950879A6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2574" y="4647076"/>
            <a:ext cx="1290754" cy="145942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E29338B-BD91-3045-8084-8F8B73EFF1B9}"/>
              </a:ext>
            </a:extLst>
          </p:cNvPr>
          <p:cNvSpPr txBox="1"/>
          <p:nvPr/>
        </p:nvSpPr>
        <p:spPr>
          <a:xfrm>
            <a:off x="3701030" y="2773762"/>
            <a:ext cx="1751303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b="1" dirty="0"/>
              <a:t>tissue preserver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F6765D2-ACB6-F742-A531-DDDA54282E36}"/>
              </a:ext>
            </a:extLst>
          </p:cNvPr>
          <p:cNvSpPr txBox="1"/>
          <p:nvPr/>
        </p:nvSpPr>
        <p:spPr>
          <a:xfrm>
            <a:off x="5452334" y="4359061"/>
            <a:ext cx="1713824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b="1" dirty="0"/>
              <a:t>car exhaust fumes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EF25F0E-B73B-A049-BE54-1D521B1419C5}"/>
              </a:ext>
            </a:extLst>
          </p:cNvPr>
          <p:cNvSpPr txBox="1"/>
          <p:nvPr/>
        </p:nvSpPr>
        <p:spPr>
          <a:xfrm>
            <a:off x="7193264" y="5939897"/>
            <a:ext cx="1701831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b="1" dirty="0"/>
              <a:t>disinfectant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85FCBDA-45A4-6043-BE6E-3653A304069A}"/>
              </a:ext>
            </a:extLst>
          </p:cNvPr>
          <p:cNvSpPr txBox="1"/>
          <p:nvPr/>
        </p:nvSpPr>
        <p:spPr>
          <a:xfrm>
            <a:off x="242223" y="4359813"/>
            <a:ext cx="1751303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b="1" dirty="0"/>
              <a:t>insecticides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010443-A2A7-8648-80B9-6804C0A6CF43}"/>
              </a:ext>
            </a:extLst>
          </p:cNvPr>
          <p:cNvSpPr txBox="1"/>
          <p:nvPr/>
        </p:nvSpPr>
        <p:spPr>
          <a:xfrm>
            <a:off x="3743362" y="5959165"/>
            <a:ext cx="1713824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b="1" dirty="0"/>
              <a:t>floor and toilet cleaner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D769972-A292-9A46-95E0-547A50049E2B}"/>
              </a:ext>
            </a:extLst>
          </p:cNvPr>
          <p:cNvSpPr txBox="1"/>
          <p:nvPr/>
        </p:nvSpPr>
        <p:spPr>
          <a:xfrm>
            <a:off x="3724965" y="4359061"/>
            <a:ext cx="1713824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b="1" dirty="0"/>
              <a:t>gasoline additive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43CD40F-10E3-014A-9DF7-2DBF5540FB1A}"/>
              </a:ext>
            </a:extLst>
          </p:cNvPr>
          <p:cNvSpPr txBox="1"/>
          <p:nvPr/>
        </p:nvSpPr>
        <p:spPr>
          <a:xfrm>
            <a:off x="7177054" y="4359061"/>
            <a:ext cx="1713824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b="1" dirty="0"/>
              <a:t>garbage bag ingredient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BDAE01B-527E-FB49-AD67-D2DD5A57386D}"/>
              </a:ext>
            </a:extLst>
          </p:cNvPr>
          <p:cNvSpPr txBox="1"/>
          <p:nvPr/>
        </p:nvSpPr>
        <p:spPr>
          <a:xfrm>
            <a:off x="5433594" y="2749296"/>
            <a:ext cx="1751303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b="1" dirty="0"/>
              <a:t>rechargeable batteries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4BE3FFD-3582-3144-87C3-88CA76FE2387}"/>
              </a:ext>
            </a:extLst>
          </p:cNvPr>
          <p:cNvSpPr/>
          <p:nvPr/>
        </p:nvSpPr>
        <p:spPr>
          <a:xfrm>
            <a:off x="1959103" y="1441216"/>
            <a:ext cx="1741727" cy="156661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F63A63B-7C4E-C542-BD69-23D06A88AC48}"/>
              </a:ext>
            </a:extLst>
          </p:cNvPr>
          <p:cNvSpPr/>
          <p:nvPr/>
        </p:nvSpPr>
        <p:spPr>
          <a:xfrm>
            <a:off x="3722629" y="1441216"/>
            <a:ext cx="1703585" cy="156661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E4AF039-9733-FF41-BD6F-16C6D5F82AA4}"/>
              </a:ext>
            </a:extLst>
          </p:cNvPr>
          <p:cNvSpPr/>
          <p:nvPr/>
        </p:nvSpPr>
        <p:spPr>
          <a:xfrm>
            <a:off x="5452181" y="1441216"/>
            <a:ext cx="1704054" cy="156661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CB9F452-4B70-164F-8089-B4C545135C88}"/>
              </a:ext>
            </a:extLst>
          </p:cNvPr>
          <p:cNvSpPr/>
          <p:nvPr/>
        </p:nvSpPr>
        <p:spPr>
          <a:xfrm>
            <a:off x="255261" y="3050982"/>
            <a:ext cx="1700796" cy="156661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A2D3E4A-C42A-E84D-A401-5D00CAA9166F}"/>
              </a:ext>
            </a:extLst>
          </p:cNvPr>
          <p:cNvSpPr/>
          <p:nvPr/>
        </p:nvSpPr>
        <p:spPr>
          <a:xfrm>
            <a:off x="1980843" y="3050981"/>
            <a:ext cx="1717863" cy="156661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BC06FC3-907E-0546-8C0D-7D859F30AA33}"/>
              </a:ext>
            </a:extLst>
          </p:cNvPr>
          <p:cNvSpPr/>
          <p:nvPr/>
        </p:nvSpPr>
        <p:spPr>
          <a:xfrm>
            <a:off x="3721254" y="3049378"/>
            <a:ext cx="1704493" cy="156661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8F0AA30-EAC5-8244-808D-112BD9CD0D97}"/>
              </a:ext>
            </a:extLst>
          </p:cNvPr>
          <p:cNvSpPr/>
          <p:nvPr/>
        </p:nvSpPr>
        <p:spPr>
          <a:xfrm>
            <a:off x="5454369" y="3049378"/>
            <a:ext cx="1707115" cy="156661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125D5ED-8CA2-984B-B1A2-904CE249DDA7}"/>
              </a:ext>
            </a:extLst>
          </p:cNvPr>
          <p:cNvSpPr/>
          <p:nvPr/>
        </p:nvSpPr>
        <p:spPr>
          <a:xfrm>
            <a:off x="7183489" y="3049378"/>
            <a:ext cx="1714939" cy="156661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9542D72-D572-2845-BE5E-469E1503EC72}"/>
              </a:ext>
            </a:extLst>
          </p:cNvPr>
          <p:cNvSpPr/>
          <p:nvPr/>
        </p:nvSpPr>
        <p:spPr>
          <a:xfrm>
            <a:off x="255261" y="4637444"/>
            <a:ext cx="1698146" cy="158095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E3906F3-9F99-D24E-990B-A258EEFDB02F}"/>
              </a:ext>
            </a:extLst>
          </p:cNvPr>
          <p:cNvSpPr/>
          <p:nvPr/>
        </p:nvSpPr>
        <p:spPr>
          <a:xfrm>
            <a:off x="1979526" y="4635251"/>
            <a:ext cx="1721304" cy="158314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8E94844-7499-DA43-AB59-CEBB073DA4EF}"/>
              </a:ext>
            </a:extLst>
          </p:cNvPr>
          <p:cNvSpPr/>
          <p:nvPr/>
        </p:nvSpPr>
        <p:spPr>
          <a:xfrm>
            <a:off x="3718595" y="4632080"/>
            <a:ext cx="1707619" cy="158471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464E83D-EFFF-524F-AA6A-80398C7FC651}"/>
              </a:ext>
            </a:extLst>
          </p:cNvPr>
          <p:cNvSpPr/>
          <p:nvPr/>
        </p:nvSpPr>
        <p:spPr>
          <a:xfrm>
            <a:off x="5452333" y="4633686"/>
            <a:ext cx="1709151" cy="158310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C30A8AD-7610-FA42-84B3-1D93F7370CD8}"/>
              </a:ext>
            </a:extLst>
          </p:cNvPr>
          <p:cNvSpPr/>
          <p:nvPr/>
        </p:nvSpPr>
        <p:spPr>
          <a:xfrm>
            <a:off x="7183489" y="4632080"/>
            <a:ext cx="1714939" cy="158310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F71E208-5151-6F4D-A5C0-133F8D92E419}"/>
              </a:ext>
            </a:extLst>
          </p:cNvPr>
          <p:cNvSpPr/>
          <p:nvPr/>
        </p:nvSpPr>
        <p:spPr>
          <a:xfrm>
            <a:off x="163480" y="1305903"/>
            <a:ext cx="1810838" cy="17083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618D4A3-42B4-3D4F-9C65-C1050BF29170}"/>
              </a:ext>
            </a:extLst>
          </p:cNvPr>
          <p:cNvSpPr/>
          <p:nvPr/>
        </p:nvSpPr>
        <p:spPr>
          <a:xfrm>
            <a:off x="7136878" y="1305903"/>
            <a:ext cx="1943474" cy="17083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37313E4-7D48-5D42-80E0-1526D8D7149A}"/>
              </a:ext>
            </a:extLst>
          </p:cNvPr>
          <p:cNvSpPr txBox="1"/>
          <p:nvPr/>
        </p:nvSpPr>
        <p:spPr>
          <a:xfrm>
            <a:off x="5710178" y="5235670"/>
            <a:ext cx="1194955" cy="353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Acetone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191B1FA-F7B2-FF41-A93F-D609887EAA90}"/>
              </a:ext>
            </a:extLst>
          </p:cNvPr>
          <p:cNvSpPr txBox="1"/>
          <p:nvPr/>
        </p:nvSpPr>
        <p:spPr>
          <a:xfrm>
            <a:off x="1858780" y="3649653"/>
            <a:ext cx="196665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Acetic Acid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4B15A2E-37CF-534C-BF0C-9EC537F36B37}"/>
              </a:ext>
            </a:extLst>
          </p:cNvPr>
          <p:cNvSpPr txBox="1"/>
          <p:nvPr/>
        </p:nvSpPr>
        <p:spPr>
          <a:xfrm>
            <a:off x="2246050" y="2045028"/>
            <a:ext cx="1194955" cy="353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Butane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65B9A2D-ABBC-DA4D-9085-ADC6C1BF531A}"/>
              </a:ext>
            </a:extLst>
          </p:cNvPr>
          <p:cNvSpPr txBox="1"/>
          <p:nvPr/>
        </p:nvSpPr>
        <p:spPr>
          <a:xfrm>
            <a:off x="3614853" y="2042371"/>
            <a:ext cx="196665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Formaldehyde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CD7C25C-327B-A24F-8F0E-517F5A6C2761}"/>
              </a:ext>
            </a:extLst>
          </p:cNvPr>
          <p:cNvSpPr txBox="1"/>
          <p:nvPr/>
        </p:nvSpPr>
        <p:spPr>
          <a:xfrm>
            <a:off x="5362423" y="2011880"/>
            <a:ext cx="196665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Cadmium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A71D57C-C2B2-6F45-B7D3-49FD47CEACAD}"/>
              </a:ext>
            </a:extLst>
          </p:cNvPr>
          <p:cNvSpPr txBox="1"/>
          <p:nvPr/>
        </p:nvSpPr>
        <p:spPr>
          <a:xfrm>
            <a:off x="132585" y="3655016"/>
            <a:ext cx="196665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DDT/Dieldrin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BF3C17C-F68B-FA48-8676-F472C967E6D0}"/>
              </a:ext>
            </a:extLst>
          </p:cNvPr>
          <p:cNvSpPr txBox="1"/>
          <p:nvPr/>
        </p:nvSpPr>
        <p:spPr>
          <a:xfrm>
            <a:off x="5477009" y="3554363"/>
            <a:ext cx="168614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Carbon Monoxide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B1860FD-7E8A-A245-A417-EED3EBCFD328}"/>
              </a:ext>
            </a:extLst>
          </p:cNvPr>
          <p:cNvSpPr txBox="1"/>
          <p:nvPr/>
        </p:nvSpPr>
        <p:spPr>
          <a:xfrm>
            <a:off x="1872362" y="5273858"/>
            <a:ext cx="196665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Benzene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B33C120-3EF3-754D-A248-75743422E1B2}"/>
              </a:ext>
            </a:extLst>
          </p:cNvPr>
          <p:cNvSpPr txBox="1"/>
          <p:nvPr/>
        </p:nvSpPr>
        <p:spPr>
          <a:xfrm>
            <a:off x="132585" y="5241437"/>
            <a:ext cx="196665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Arsenic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DDCBE6C-7830-2A4C-AEA1-600055412FF4}"/>
              </a:ext>
            </a:extLst>
          </p:cNvPr>
          <p:cNvSpPr txBox="1"/>
          <p:nvPr/>
        </p:nvSpPr>
        <p:spPr>
          <a:xfrm>
            <a:off x="3593356" y="5235670"/>
            <a:ext cx="196665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Ammonia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D68F43B-BA4F-2740-B4E9-8B9D4ED1240F}"/>
              </a:ext>
            </a:extLst>
          </p:cNvPr>
          <p:cNvSpPr txBox="1"/>
          <p:nvPr/>
        </p:nvSpPr>
        <p:spPr>
          <a:xfrm>
            <a:off x="7066524" y="3651201"/>
            <a:ext cx="196665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Vinyl Chloride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257685A-8CCB-6249-B214-5F05B17BB9F1}"/>
              </a:ext>
            </a:extLst>
          </p:cNvPr>
          <p:cNvSpPr txBox="1"/>
          <p:nvPr/>
        </p:nvSpPr>
        <p:spPr>
          <a:xfrm>
            <a:off x="3589222" y="3652824"/>
            <a:ext cx="196665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Nitrobenzene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8E94DC3-6AC1-AA40-A8E4-C8B7251873AB}"/>
              </a:ext>
            </a:extLst>
          </p:cNvPr>
          <p:cNvSpPr txBox="1"/>
          <p:nvPr/>
        </p:nvSpPr>
        <p:spPr>
          <a:xfrm>
            <a:off x="7077852" y="5241437"/>
            <a:ext cx="196665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Nitrous Oxide</a:t>
            </a:r>
          </a:p>
        </p:txBody>
      </p:sp>
    </p:spTree>
    <p:extLst>
      <p:ext uri="{BB962C8B-B14F-4D97-AF65-F5344CB8AC3E}">
        <p14:creationId xmlns:p14="http://schemas.microsoft.com/office/powerpoint/2010/main" val="291203157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</p:bldLst>
  </p:timing>
</p:sld>
</file>

<file path=ppt/theme/theme1.xml><?xml version="1.0" encoding="utf-8"?>
<a:theme xmlns:a="http://schemas.openxmlformats.org/drawingml/2006/main" name="5_Office Theme">
  <a:themeElements>
    <a:clrScheme name="Custom 48">
      <a:dk1>
        <a:sysClr val="windowText" lastClr="000000"/>
      </a:dk1>
      <a:lt1>
        <a:sysClr val="window" lastClr="FFFFFF"/>
      </a:lt1>
      <a:dk2>
        <a:srgbClr val="696253"/>
      </a:dk2>
      <a:lt2>
        <a:srgbClr val="B9AE98"/>
      </a:lt2>
      <a:accent1>
        <a:srgbClr val="8C1515"/>
      </a:accent1>
      <a:accent2>
        <a:srgbClr val="718899"/>
      </a:accent2>
      <a:accent3>
        <a:srgbClr val="ED9A4F"/>
      </a:accent3>
      <a:accent4>
        <a:srgbClr val="A4B924"/>
      </a:accent4>
      <a:accent5>
        <a:srgbClr val="D9C393"/>
      </a:accent5>
      <a:accent6>
        <a:srgbClr val="104B35"/>
      </a:accent6>
      <a:hlink>
        <a:srgbClr val="56324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dirty="0" smtClean="0">
            <a:solidFill>
              <a:srgbClr val="696253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757</TotalTime>
  <Words>145</Words>
  <Application>Microsoft Macintosh PowerPoint</Application>
  <PresentationFormat>On-screen Show (4:3)</PresentationFormat>
  <Paragraphs>49</Paragraphs>
  <Slides>6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Helvetica Neue</vt:lpstr>
      <vt:lpstr>5_Office Theme</vt:lpstr>
      <vt:lpstr>1_Default</vt:lpstr>
      <vt:lpstr>Recipe of a Cigarette</vt:lpstr>
      <vt:lpstr>Chemicals in Every Tobacco Plant</vt:lpstr>
      <vt:lpstr>Chemicals in Every Cigarette</vt:lpstr>
      <vt:lpstr>Chemicals in Every Puff of Cigarette Smoke</vt:lpstr>
      <vt:lpstr>PowerPoint Presentation</vt:lpstr>
      <vt:lpstr>PowerPoint Presentation</vt:lpstr>
    </vt:vector>
  </TitlesOfParts>
  <Company>Stanford Medicine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****</dc:creator>
  <cp:lastModifiedBy>Richard Daniel Ceballos III</cp:lastModifiedBy>
  <cp:revision>45</cp:revision>
  <cp:lastPrinted>2014-02-06T20:59:27Z</cp:lastPrinted>
  <dcterms:created xsi:type="dcterms:W3CDTF">2013-09-26T17:37:36Z</dcterms:created>
  <dcterms:modified xsi:type="dcterms:W3CDTF">2021-07-09T19:29:23Z</dcterms:modified>
</cp:coreProperties>
</file>