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1"/>
  </p:notesMasterIdLst>
  <p:sldIdLst>
    <p:sldId id="256" r:id="rId2"/>
    <p:sldId id="303" r:id="rId3"/>
    <p:sldId id="327" r:id="rId4"/>
    <p:sldId id="328" r:id="rId5"/>
    <p:sldId id="312" r:id="rId6"/>
    <p:sldId id="310" r:id="rId7"/>
    <p:sldId id="325" r:id="rId8"/>
    <p:sldId id="262" r:id="rId9"/>
    <p:sldId id="330" r:id="rId10"/>
    <p:sldId id="331" r:id="rId11"/>
    <p:sldId id="316" r:id="rId12"/>
    <p:sldId id="322" r:id="rId13"/>
    <p:sldId id="318" r:id="rId14"/>
    <p:sldId id="326" r:id="rId15"/>
    <p:sldId id="333" r:id="rId16"/>
    <p:sldId id="335" r:id="rId17"/>
    <p:sldId id="320" r:id="rId18"/>
    <p:sldId id="324" r:id="rId19"/>
    <p:sldId id="332" r:id="rId20"/>
  </p:sldIdLst>
  <p:sldSz cx="13004800" cy="9753600"/>
  <p:notesSz cx="6858000" cy="9144000"/>
  <p:defaultTextStyle>
    <a:lvl1pPr defTabSz="457200">
      <a:defRPr sz="1200">
        <a:latin typeface="+mn-lt"/>
        <a:ea typeface="+mn-ea"/>
        <a:cs typeface="+mn-cs"/>
        <a:sym typeface="Helvetica"/>
      </a:defRPr>
    </a:lvl1pPr>
    <a:lvl2pPr indent="228600" defTabSz="457200">
      <a:defRPr sz="1200">
        <a:latin typeface="+mn-lt"/>
        <a:ea typeface="+mn-ea"/>
        <a:cs typeface="+mn-cs"/>
        <a:sym typeface="Helvetica"/>
      </a:defRPr>
    </a:lvl2pPr>
    <a:lvl3pPr indent="457200" defTabSz="457200">
      <a:defRPr sz="1200">
        <a:latin typeface="+mn-lt"/>
        <a:ea typeface="+mn-ea"/>
        <a:cs typeface="+mn-cs"/>
        <a:sym typeface="Helvetica"/>
      </a:defRPr>
    </a:lvl3pPr>
    <a:lvl4pPr indent="685800" defTabSz="457200">
      <a:defRPr sz="1200">
        <a:latin typeface="+mn-lt"/>
        <a:ea typeface="+mn-ea"/>
        <a:cs typeface="+mn-cs"/>
        <a:sym typeface="Helvetica"/>
      </a:defRPr>
    </a:lvl4pPr>
    <a:lvl5pPr indent="914400" defTabSz="457200">
      <a:defRPr sz="1200">
        <a:latin typeface="+mn-lt"/>
        <a:ea typeface="+mn-ea"/>
        <a:cs typeface="+mn-cs"/>
        <a:sym typeface="Helvetica"/>
      </a:defRPr>
    </a:lvl5pPr>
    <a:lvl6pPr indent="1143000" defTabSz="457200">
      <a:defRPr sz="1200">
        <a:latin typeface="+mn-lt"/>
        <a:ea typeface="+mn-ea"/>
        <a:cs typeface="+mn-cs"/>
        <a:sym typeface="Helvetica"/>
      </a:defRPr>
    </a:lvl6pPr>
    <a:lvl7pPr indent="1371600" defTabSz="457200">
      <a:defRPr sz="1200">
        <a:latin typeface="+mn-lt"/>
        <a:ea typeface="+mn-ea"/>
        <a:cs typeface="+mn-cs"/>
        <a:sym typeface="Helvetica"/>
      </a:defRPr>
    </a:lvl7pPr>
    <a:lvl8pPr indent="1600200" defTabSz="457200">
      <a:defRPr sz="1200">
        <a:latin typeface="+mn-lt"/>
        <a:ea typeface="+mn-ea"/>
        <a:cs typeface="+mn-cs"/>
        <a:sym typeface="Helvetica"/>
      </a:defRPr>
    </a:lvl8pPr>
    <a:lvl9pPr indent="1828800" defTabSz="457200">
      <a:defRPr sz="1200"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FFC"/>
    <a:srgbClr val="4AA09C"/>
    <a:srgbClr val="B1DE8C"/>
    <a:srgbClr val="9542D5"/>
    <a:srgbClr val="00B7FD"/>
    <a:srgbClr val="8584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D8D8"/>
          </a:solidFill>
        </a:fill>
      </a:tcStyle>
    </a:wholeTbl>
    <a:band2H>
      <a:tcTxStyle/>
      <a:tcStyle>
        <a:tcBdr/>
        <a:fill>
          <a:solidFill>
            <a:srgbClr val="F6ED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9F241A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9F241A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9F241A"/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3EFF8"/>
          </a:solidFill>
        </a:fill>
      </a:tcStyle>
    </a:wholeTbl>
    <a:band2H>
      <a:tcTxStyle/>
      <a:tcStyle>
        <a:tcBdr/>
        <a:fill>
          <a:solidFill>
            <a:srgbClr val="F2F7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CACDD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CACDD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CACDD"/>
          </a:solidFill>
        </a:fill>
      </a:tcStyle>
    </a:firstRow>
  </a:tblStyle>
  <a:tblStyle styleId="{BBFC77FB-9ED0-4EC9-95AA-A1379042E64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9" autoAdjust="0"/>
    <p:restoredTop sz="87822" autoAdjust="0"/>
  </p:normalViewPr>
  <p:slideViewPr>
    <p:cSldViewPr>
      <p:cViewPr>
        <p:scale>
          <a:sx n="100" d="100"/>
          <a:sy n="100" d="100"/>
        </p:scale>
        <p:origin x="1624" y="328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-312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359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832614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defRPr>
        <a:latin typeface="Lucida Grande"/>
        <a:ea typeface="Lucida Grande"/>
        <a:cs typeface="Lucida Grande"/>
        <a:sym typeface="Lucida Grande"/>
      </a:defRPr>
    </a:lvl1pPr>
    <a:lvl2pPr indent="228600" defTabSz="457200">
      <a:defRPr>
        <a:latin typeface="Lucida Grande"/>
        <a:ea typeface="Lucida Grande"/>
        <a:cs typeface="Lucida Grande"/>
        <a:sym typeface="Lucida Grande"/>
      </a:defRPr>
    </a:lvl2pPr>
    <a:lvl3pPr indent="457200" defTabSz="457200">
      <a:defRPr>
        <a:latin typeface="Lucida Grande"/>
        <a:ea typeface="Lucida Grande"/>
        <a:cs typeface="Lucida Grande"/>
        <a:sym typeface="Lucida Grande"/>
      </a:defRPr>
    </a:lvl3pPr>
    <a:lvl4pPr indent="685800" defTabSz="457200">
      <a:defRPr>
        <a:latin typeface="Lucida Grande"/>
        <a:ea typeface="Lucida Grande"/>
        <a:cs typeface="Lucida Grande"/>
        <a:sym typeface="Lucida Grande"/>
      </a:defRPr>
    </a:lvl4pPr>
    <a:lvl5pPr indent="914400" defTabSz="457200">
      <a:defRPr>
        <a:latin typeface="Lucida Grande"/>
        <a:ea typeface="Lucida Grande"/>
        <a:cs typeface="Lucida Grande"/>
        <a:sym typeface="Lucida Grande"/>
      </a:defRPr>
    </a:lvl5pPr>
    <a:lvl6pPr indent="1143000" defTabSz="457200">
      <a:defRPr>
        <a:latin typeface="Lucida Grande"/>
        <a:ea typeface="Lucida Grande"/>
        <a:cs typeface="Lucida Grande"/>
        <a:sym typeface="Lucida Grande"/>
      </a:defRPr>
    </a:lvl6pPr>
    <a:lvl7pPr indent="1371600" defTabSz="457200">
      <a:defRPr>
        <a:latin typeface="Lucida Grande"/>
        <a:ea typeface="Lucida Grande"/>
        <a:cs typeface="Lucida Grande"/>
        <a:sym typeface="Lucida Grande"/>
      </a:defRPr>
    </a:lvl7pPr>
    <a:lvl8pPr indent="1600200" defTabSz="457200">
      <a:defRPr>
        <a:latin typeface="Lucida Grande"/>
        <a:ea typeface="Lucida Grande"/>
        <a:cs typeface="Lucida Grande"/>
        <a:sym typeface="Lucida Grande"/>
      </a:defRPr>
    </a:lvl8pPr>
    <a:lvl9pPr indent="1828800" defTabSz="457200">
      <a:defRPr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nvestigativereportingworkshop.org/articles/racial-politics-menthol-debate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sagepub.com/doi/abs/10.1177/0269881117719265?url_ver=Z39.88-2003&amp;rfr_id=ori:rid:crossref.org&amp;rfr_dat=cr_pub%3dpubmed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>
                <a:latin typeface="Arial" charset="0"/>
                <a:ea typeface="Arial" charset="0"/>
                <a:cs typeface="Arial" charset="0"/>
              </a:rPr>
              <a:t>Teacher Talking Points: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The large tobacco companies have targeted the African-American community since the early 1960’s.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But the history of African-Americans and tobacco dates back to the days of slavery.</a:t>
            </a:r>
          </a:p>
          <a:p>
            <a:endParaRPr lang="is-IS" baseline="0" dirty="0"/>
          </a:p>
        </p:txBody>
      </p:sp>
    </p:spTree>
    <p:extLst>
      <p:ext uri="{BB962C8B-B14F-4D97-AF65-F5344CB8AC3E}">
        <p14:creationId xmlns:p14="http://schemas.microsoft.com/office/powerpoint/2010/main" val="26401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latin typeface="Arial" charset="0"/>
                <a:ea typeface="Arial" charset="0"/>
                <a:cs typeface="Arial" charset="0"/>
              </a:rPr>
              <a:t>Teacher Talking Points: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[Ask questions to students]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>
              <a:effectLst/>
              <a:latin typeface="Lucida Grande"/>
              <a:cs typeface="Lucida Grande"/>
              <a:sym typeface="Lucida Grande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>
                <a:effectLst/>
                <a:latin typeface="Lucida Grande"/>
                <a:cs typeface="Lucida Grande"/>
                <a:sym typeface="Lucida Grande"/>
              </a:rPr>
              <a:t>Possible answers include: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baseline="0" dirty="0">
                <a:effectLst/>
                <a:latin typeface="Lucida Grande"/>
                <a:cs typeface="Lucida Grande"/>
                <a:sym typeface="Lucida Grande"/>
              </a:rPr>
              <a:t>S</a:t>
            </a: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elling single cigarettes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Give-away in African-American neighborhoods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Driving a van through districts with free cigarettes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D0BA2-2199-4D4C-9E71-D1A8C1E9A9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74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/>
              <a:t>Teacher Talking Points: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By sponsoring cultural events and pouring marketing dollars into black media, neighborhoods and organizations such as…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(</a:t>
            </a:r>
            <a:r>
              <a:rPr lang="en-US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Click</a:t>
            </a: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) African-American politicians, National Black Chamber of Commerce, African American social, cultural, and educational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Tobacco Legislation, National Organization of Black Enforcement, Congressional Black Caucus, and the NAACP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And many more that we may not know about (</a:t>
            </a:r>
            <a:r>
              <a:rPr lang="en-US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click</a:t>
            </a: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)!</a:t>
            </a:r>
          </a:p>
        </p:txBody>
      </p:sp>
    </p:spTree>
    <p:extLst>
      <p:ext uri="{BB962C8B-B14F-4D97-AF65-F5344CB8AC3E}">
        <p14:creationId xmlns:p14="http://schemas.microsoft.com/office/powerpoint/2010/main" val="436525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/>
              <a:t>Teacher Talking Points: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Recent studies have concluded: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Menthol flavoring often makes it harder for smokers to quit.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Menthol cigarettes lead to increased smoking initiation among youth and young adults, greater addiction, and decreased success in quitting smoking.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Removal of menthol cigarettes from the marketplace would benefit public health in the United States.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u="sng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Image</a:t>
            </a: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: https://</a:t>
            </a:r>
            <a:r>
              <a:rPr lang="en-US" dirty="0" err="1">
                <a:effectLst/>
                <a:latin typeface="Lucida Grande"/>
                <a:ea typeface="Lucida Grande"/>
                <a:cs typeface="Lucida Grande"/>
                <a:sym typeface="Lucida Grande"/>
              </a:rPr>
              <a:t>www.ciggiesworld.ch</a:t>
            </a: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/product/</a:t>
            </a:r>
            <a:r>
              <a:rPr lang="en-US" dirty="0" err="1">
                <a:effectLst/>
                <a:latin typeface="Lucida Grande"/>
                <a:ea typeface="Lucida Grande"/>
                <a:cs typeface="Lucida Grande"/>
                <a:sym typeface="Lucida Grande"/>
              </a:rPr>
              <a:t>marlboro</a:t>
            </a: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-menthol/</a:t>
            </a:r>
          </a:p>
        </p:txBody>
      </p:sp>
    </p:spTree>
    <p:extLst>
      <p:ext uri="{BB962C8B-B14F-4D97-AF65-F5344CB8AC3E}">
        <p14:creationId xmlns:p14="http://schemas.microsoft.com/office/powerpoint/2010/main" val="3041115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/>
              <a:t>Teacher Talking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Let’s examine some of the impacts on African-Americans of the Menthol Plan.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[Click for each line and discuss with students].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(</a:t>
            </a:r>
            <a:r>
              <a:rPr lang="en-US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Click</a:t>
            </a: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) Who smokes more, White or African-American youth? (</a:t>
            </a:r>
            <a:r>
              <a:rPr lang="en-US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click</a:t>
            </a: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)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(</a:t>
            </a:r>
            <a:r>
              <a:rPr lang="en-US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Click</a:t>
            </a: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) Why would the African-American youth smoke more cigars than Whites? (</a:t>
            </a:r>
            <a:r>
              <a:rPr lang="en-US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click</a:t>
            </a: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)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(</a:t>
            </a:r>
            <a:r>
              <a:rPr lang="en-US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Click, click</a:t>
            </a: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) If African-American high school youth smoke less than Whites, than why are the percentages in adulthood similar?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(</a:t>
            </a:r>
            <a:r>
              <a:rPr lang="en-US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Click, click</a:t>
            </a: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) Why are African-Americans less able to quite smoking than Whites?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(</a:t>
            </a:r>
            <a:r>
              <a:rPr lang="en-US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Click, click</a:t>
            </a: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) What do you think are the reasons that black children are more exposed to second hand smoke than White children?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(</a:t>
            </a:r>
            <a:r>
              <a:rPr lang="en-US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Click, click</a:t>
            </a: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) What does this statistic tell you, especially in relationship to the first line of this graph?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032477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Talking</a:t>
            </a:r>
            <a:r>
              <a:rPr lang="en-US" baseline="0" dirty="0"/>
              <a:t>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 how many African Americans die yearly due to smoking?</a:t>
            </a:r>
            <a:r>
              <a:rPr lang="en-US" baseline="0" dirty="0"/>
              <a:t> (</a:t>
            </a:r>
            <a:r>
              <a:rPr lang="en-US" i="1" baseline="0" dirty="0"/>
              <a:t>Click</a:t>
            </a:r>
            <a:r>
              <a:rPr lang="en-US" baseline="0" dirty="0"/>
              <a:t>) 45,000. </a:t>
            </a:r>
            <a:r>
              <a:rPr lang="en-US" dirty="0"/>
              <a:t>Approximately 45,000!</a:t>
            </a:r>
            <a:r>
              <a:rPr lang="en-US" baseline="0" dirty="0"/>
              <a:t> That’s more than homicides and AIDS, combined. (</a:t>
            </a:r>
            <a:r>
              <a:rPr lang="en-US" i="1" baseline="0" dirty="0"/>
              <a:t>click</a:t>
            </a:r>
            <a:r>
              <a:rPr lang="en-US" baseline="0" dirty="0"/>
              <a:t>) </a:t>
            </a:r>
            <a:r>
              <a:rPr lang="en-US" dirty="0"/>
              <a:t>illness.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estimated 1.6 million African Americans alive today, who are now under the age of 18, will become regular smokers; and about 500,000 of these will die prematurely from a tobacco-related disease.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800" dirty="0"/>
              <a:t> </a:t>
            </a:r>
            <a:r>
              <a:rPr lang="en-US" sz="800" i="1" dirty="0"/>
              <a:t>HHS, “Tobacco Use Among US Racial/Ethnic Minority Groups—African Americans, American Indians and Alaskan Natives, Asian Americans and Pacific Islanders, and Hispanics: A Report of the Surgeon General,” 1998, http://www.cdc.gov/tobacco/data_statistics/sgr/1998/complete_report/pdfs/complete_report.pdf.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D0BA2-2199-4D4C-9E71-D1A8C1E9A9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09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/>
              <a:t>Teacher Talking Points: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Here is a map of the United States with the percentage of African Americans by zip code.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[Question to students] If you were part of a national Tobacco Control Coalition, which areas would want to target for banning menthol?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Many cities have adopted restrictions on flavored tobacco products, but many don’t include menthol.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Here are a list of some state and cities with existing menthol restrictions.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Out of over 290 localities that have passed flavored tobacco restrictions only about 100 of them have also restricted the sales of menthol cigarettes.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Why do you think menthol is not as regulated as </a:t>
            </a:r>
            <a:r>
              <a:rPr lang="en-US">
                <a:effectLst/>
                <a:latin typeface="Lucida Grande"/>
                <a:ea typeface="Lucida Grande"/>
                <a:cs typeface="Lucida Grande"/>
                <a:sym typeface="Lucida Grande"/>
              </a:rPr>
              <a:t>other flavors?</a:t>
            </a:r>
            <a:endParaRPr lang="en-US" dirty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u="sng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Image:  </a:t>
            </a:r>
            <a:r>
              <a:rPr lang="en-US" u="none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https://</a:t>
            </a:r>
            <a:r>
              <a:rPr lang="en-US" u="none" dirty="0" err="1">
                <a:effectLst/>
                <a:latin typeface="Lucida Grande"/>
                <a:ea typeface="Lucida Grande"/>
                <a:cs typeface="Lucida Grande"/>
                <a:sym typeface="Lucida Grande"/>
              </a:rPr>
              <a:t>www.michiganradio.org</a:t>
            </a:r>
            <a:r>
              <a:rPr lang="en-US" u="none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/post/census-releases-numbers-black-population-us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Source: https://</a:t>
            </a:r>
            <a:r>
              <a:rPr lang="en-US" dirty="0" err="1">
                <a:effectLst/>
                <a:latin typeface="Lucida Grande"/>
                <a:ea typeface="Lucida Grande"/>
                <a:cs typeface="Lucida Grande"/>
                <a:sym typeface="Lucida Grande"/>
              </a:rPr>
              <a:t>www.tobaccofreekids.org</a:t>
            </a: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/assets/factsheets/0398.pdf</a:t>
            </a:r>
          </a:p>
        </p:txBody>
      </p:sp>
    </p:spTree>
    <p:extLst>
      <p:ext uri="{BB962C8B-B14F-4D97-AF65-F5344CB8AC3E}">
        <p14:creationId xmlns:p14="http://schemas.microsoft.com/office/powerpoint/2010/main" val="289563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latin typeface="Arial" charset="0"/>
                <a:ea typeface="Arial" charset="0"/>
                <a:cs typeface="Arial" charset="0"/>
              </a:rPr>
              <a:t>Teacher Talking Points: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marketing and targeting of menthol to African Americans is out-right discriminatory.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tobacco industry is preying on the most vulnerable, poorest (lack of resources), and least informed sections of American society.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D0BA2-2199-4D4C-9E71-D1A8C1E9A9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51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/>
              <a:t>Teacher Talking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FF0000"/>
                </a:solidFill>
                <a:effectLst/>
                <a:latin typeface="Lucida Grande"/>
                <a:ea typeface="Lucida Grande"/>
                <a:cs typeface="Lucida Grande"/>
                <a:sym typeface="Lucida Grande"/>
              </a:rPr>
              <a:t>(Teachers should plan carefully if they are comfortable with the discussion that will result from the final two slides. They are powerful and will spark a great discussion, but are certainly optional. They lead the discussion, while related to menthol smoking, more to the issue of discrimination)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Big tobacco has turned use of menthol into a racial equality issue, rather than an issue of marketing and selling a highly addictive product to the African-American community.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Read this ad placed in African-American media and discuss whether tobacco companies have the best interests of African-Americans in mind or in selling more poison.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423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/>
              <a:t>Teacher Talking Points: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Why do you think this is the case and would this also include the LGBTQ community?</a:t>
            </a:r>
          </a:p>
        </p:txBody>
      </p:sp>
    </p:spTree>
    <p:extLst>
      <p:ext uri="{BB962C8B-B14F-4D97-AF65-F5344CB8AC3E}">
        <p14:creationId xmlns:p14="http://schemas.microsoft.com/office/powerpoint/2010/main" val="1258087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777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latin typeface="Arial" charset="0"/>
                <a:ea typeface="Arial" charset="0"/>
                <a:cs typeface="Arial" charset="0"/>
              </a:rPr>
              <a:t>Teacher Talking Points: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When the demand for tobacco outstripped even cotton, southern farmers increased their use of slaves as cheap labor.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First African-Americans harvested tobacco and now they are victims of big tobacco’s cigarette advertising.  </a:t>
            </a:r>
          </a:p>
        </p:txBody>
      </p:sp>
    </p:spTree>
    <p:extLst>
      <p:ext uri="{BB962C8B-B14F-4D97-AF65-F5344CB8AC3E}">
        <p14:creationId xmlns:p14="http://schemas.microsoft.com/office/powerpoint/2010/main" val="1117323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latin typeface="Arial" charset="0"/>
                <a:ea typeface="Arial" charset="0"/>
                <a:cs typeface="Arial" charset="0"/>
              </a:rPr>
              <a:t>Teacher Talking Points: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what is menthol? [Have students discuss] (</a:t>
            </a:r>
            <a:r>
              <a:rPr lang="en-US" i="1" baseline="0" dirty="0"/>
              <a:t>click</a:t>
            </a:r>
            <a:r>
              <a:rPr lang="en-US" baseline="0" dirty="0"/>
              <a:t>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(</a:t>
            </a:r>
            <a:r>
              <a:rPr lang="en-US" i="1" baseline="0" dirty="0"/>
              <a:t>Click</a:t>
            </a:r>
            <a:r>
              <a:rPr lang="en-US" baseline="0" dirty="0"/>
              <a:t>) We know that it is a mint extract with a minty taste and produces a (</a:t>
            </a:r>
            <a:r>
              <a:rPr lang="en-US" i="1" baseline="0" dirty="0"/>
              <a:t>click</a:t>
            </a:r>
            <a:r>
              <a:rPr lang="en-US" baseline="0" dirty="0"/>
              <a:t>) cool and soothing sensation on the throat.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It also (</a:t>
            </a:r>
            <a:r>
              <a:rPr lang="en-US" i="1" baseline="0" dirty="0"/>
              <a:t>click</a:t>
            </a:r>
            <a:r>
              <a:rPr lang="en-US" baseline="0" dirty="0"/>
              <a:t>) has anesthetic effects, which makes it easier to inhale.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(</a:t>
            </a:r>
            <a:r>
              <a:rPr lang="en-US" i="1" baseline="0" dirty="0"/>
              <a:t>Click</a:t>
            </a:r>
            <a:r>
              <a:rPr lang="en-US" baseline="0" dirty="0"/>
              <a:t>) This means that a deeper inhalation can occur and in turn more nicotine can be taken in without feeling it as much. 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Inhaling more smoke means greater nicotine intake, making menthol flavored tobacco products more addictive and harder to quit (Levy, 2011).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D0BA2-2199-4D4C-9E71-D1A8C1E9A9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47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latin typeface="Arial" charset="0"/>
                <a:ea typeface="Arial" charset="0"/>
                <a:cs typeface="Arial" charset="0"/>
              </a:rPr>
              <a:t>Teacher Talking Points: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this is what tobacco companies have been telling the public about menthol in cigarettes: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(</a:t>
            </a:r>
            <a:r>
              <a:rPr lang="en-US" i="1" baseline="0" dirty="0"/>
              <a:t>Click</a:t>
            </a:r>
            <a:r>
              <a:rPr lang="en-US" baseline="0" dirty="0"/>
              <a:t>) “Menthol has the ability to ‘undeniably import a cooling influence’, and in doing so, reduces both harshness and tobacco taste.”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(</a:t>
            </a:r>
            <a:r>
              <a:rPr lang="en-US" i="1" baseline="0" dirty="0"/>
              <a:t>Click</a:t>
            </a:r>
            <a:r>
              <a:rPr lang="en-US" baseline="0" dirty="0"/>
              <a:t>) “Menthol’s cooling effect alleviates nicotine’s irritating effect.”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(</a:t>
            </a:r>
            <a:r>
              <a:rPr lang="en-US" i="1" baseline="0" dirty="0"/>
              <a:t>Click</a:t>
            </a:r>
            <a:r>
              <a:rPr lang="en-US" baseline="0" dirty="0"/>
              <a:t>) “Menthol masks the taste of tobacco.”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D0BA2-2199-4D4C-9E71-D1A8C1E9A9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66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>
                <a:latin typeface="Arial" charset="0"/>
                <a:ea typeface="Arial" charset="0"/>
                <a:cs typeface="Arial" charset="0"/>
              </a:rPr>
              <a:t>Teacher</a:t>
            </a:r>
            <a:r>
              <a:rPr lang="en-US" sz="1800" i="1" baseline="0" dirty="0">
                <a:latin typeface="Arial" charset="0"/>
                <a:ea typeface="Arial" charset="0"/>
                <a:cs typeface="Arial" charset="0"/>
              </a:rPr>
              <a:t> Talking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“Menthol has no redeeming value other than to make the poison go down more easily.”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If menthol reduces irritation it increases the amount of smoke that is inhaled. Smokers inhale deeper and longer (Ton et al., 2015).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i="1" baseline="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u="sng" dirty="0">
                <a:hlinkClick r:id="rId3"/>
              </a:rPr>
              <a:t>http://investigativereportingworkshop.org/articles/racial-politics-menthol-debate/</a:t>
            </a:r>
            <a:endParaRPr lang="en-US" sz="1800" i="0" u="sng" baseline="0" dirty="0">
              <a:latin typeface="Lucida Grande"/>
              <a:cs typeface="Lucida Grande"/>
            </a:endParaRPr>
          </a:p>
          <a:p>
            <a:r>
              <a:rPr lang="en-US" sz="1800" i="0" u="sng" baseline="0" dirty="0">
                <a:latin typeface="Arial" charset="0"/>
                <a:ea typeface="Arial" charset="0"/>
                <a:cs typeface="Arial" charset="0"/>
              </a:rPr>
              <a:t>Image</a:t>
            </a:r>
            <a:r>
              <a:rPr lang="en-US" sz="1800" i="0" baseline="0" dirty="0">
                <a:latin typeface="Arial" charset="0"/>
                <a:ea typeface="Arial" charset="0"/>
                <a:cs typeface="Arial" charset="0"/>
              </a:rPr>
              <a:t>: https://www.nudenicotine.com/product/menthol-tobacco-2/ </a:t>
            </a:r>
          </a:p>
        </p:txBody>
      </p:sp>
    </p:spTree>
    <p:extLst>
      <p:ext uri="{BB962C8B-B14F-4D97-AF65-F5344CB8AC3E}">
        <p14:creationId xmlns:p14="http://schemas.microsoft.com/office/powerpoint/2010/main" val="1868041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>
                <a:latin typeface="Arial" charset="0"/>
                <a:ea typeface="Arial" charset="0"/>
                <a:cs typeface="Arial" charset="0"/>
              </a:rPr>
              <a:t>Teacher</a:t>
            </a:r>
            <a:r>
              <a:rPr lang="en-US" sz="1800" i="1" baseline="0" dirty="0">
                <a:latin typeface="Arial" charset="0"/>
                <a:ea typeface="Arial" charset="0"/>
                <a:cs typeface="Arial" charset="0"/>
              </a:rPr>
              <a:t> Talking Points:</a:t>
            </a:r>
            <a:endParaRPr lang="en-US" dirty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Thus the Menthol Plan concludes: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(</a:t>
            </a:r>
            <a:r>
              <a:rPr lang="en-US" i="1" baseline="0" dirty="0"/>
              <a:t>Click</a:t>
            </a:r>
            <a:r>
              <a:rPr lang="en-US" baseline="0" dirty="0"/>
              <a:t>) Menthols aren’t per se more addictive than other cigarettes.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(</a:t>
            </a:r>
            <a:r>
              <a:rPr lang="en-US" i="1" baseline="0" dirty="0"/>
              <a:t>Click</a:t>
            </a:r>
            <a:r>
              <a:rPr lang="en-US" baseline="0" dirty="0"/>
              <a:t>) They’re just tastier and easier to smoke.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(</a:t>
            </a:r>
            <a:r>
              <a:rPr lang="en-US" i="1" baseline="0" dirty="0"/>
              <a:t>Click</a:t>
            </a:r>
            <a:r>
              <a:rPr lang="en-US" baseline="0" dirty="0"/>
              <a:t>) Thus, they’re harder to kick and easier to go back to.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Source: </a:t>
            </a:r>
            <a:r>
              <a:rPr lang="en-US" b="0" i="0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Thompson M.F. et al. </a:t>
            </a:r>
            <a:r>
              <a:rPr lang="en-US" b="1" i="0" u="none" strike="noStrike" dirty="0">
                <a:effectLst/>
                <a:latin typeface="Lucida Grande"/>
                <a:ea typeface="Lucida Grande"/>
                <a:cs typeface="Lucida Grande"/>
                <a:sym typeface="Lucida Grande"/>
                <a:hlinkClick r:id="rId3"/>
              </a:rPr>
              <a:t>Menthol enhances nicotine-induced locomotor sensitization and in vivo functional connectivity in adolescence.</a:t>
            </a:r>
            <a:r>
              <a:rPr lang="en-US" b="0" i="0" u="none" strike="noStrike" dirty="0">
                <a:effectLst/>
                <a:latin typeface="Lucida Grande"/>
                <a:ea typeface="Lucida Grande"/>
                <a:cs typeface="Lucida Grande"/>
                <a:sym typeface="Lucida Grande"/>
                <a:hlinkClick r:id="rId3"/>
              </a:rPr>
              <a:t>(link is external)</a:t>
            </a:r>
            <a:r>
              <a:rPr lang="en-US" b="0" i="0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 </a:t>
            </a:r>
            <a:r>
              <a:rPr lang="en-US" b="0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Journal of Psychopharmacology</a:t>
            </a:r>
            <a:r>
              <a:rPr lang="en-US" b="0" i="0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694435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latin typeface="Arial" charset="0"/>
                <a:ea typeface="Arial" charset="0"/>
                <a:cs typeface="Arial" charset="0"/>
              </a:rPr>
              <a:t>Teacher Talking Points: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Yankee star Elston Howard became the first of many African-Americans to endorse menthol cigarettes in advertisements after tobacco companies recognized a slight preference in 1953 among African-American smokers for menthol brands.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837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>
                <a:latin typeface="Arial" charset="0"/>
                <a:ea typeface="Arial" charset="0"/>
                <a:cs typeface="Arial" charset="0"/>
              </a:rPr>
              <a:t>Teacher</a:t>
            </a:r>
            <a:r>
              <a:rPr lang="en-US" sz="1800" i="1" baseline="0" dirty="0">
                <a:latin typeface="Arial" charset="0"/>
                <a:ea typeface="Arial" charset="0"/>
                <a:cs typeface="Arial" charset="0"/>
              </a:rPr>
              <a:t> Talking Points: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(</a:t>
            </a:r>
            <a:r>
              <a:rPr lang="en-US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Click</a:t>
            </a: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) The African-Americanization of menthol cigarettes involves a number of misconceptions about menthol. 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What do you think advertisers are trying to say with these menthol ads? 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Here are some examples: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African-American way of life is shown to be supported by menthol cigarettes.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Strong bonds between couples are depicted.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There is a message of black empowerment and independence.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The middle ads of the African-American women show them as relaxed and cool. </a:t>
            </a:r>
          </a:p>
        </p:txBody>
      </p:sp>
    </p:spTree>
    <p:extLst>
      <p:ext uri="{BB962C8B-B14F-4D97-AF65-F5344CB8AC3E}">
        <p14:creationId xmlns:p14="http://schemas.microsoft.com/office/powerpoint/2010/main" val="3542949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>
                <a:latin typeface="Arial" charset="0"/>
                <a:ea typeface="Arial" charset="0"/>
                <a:cs typeface="Arial" charset="0"/>
              </a:rPr>
              <a:t>Teacher</a:t>
            </a:r>
            <a:r>
              <a:rPr lang="en-US" sz="1800" i="1" baseline="0" dirty="0">
                <a:latin typeface="Arial" charset="0"/>
                <a:ea typeface="Arial" charset="0"/>
                <a:cs typeface="Arial" charset="0"/>
              </a:rPr>
              <a:t> Talking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[Give students time to read this slide].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Menthol cigarettes are not safer or cleaner.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It can contain more tar and nicotine!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In fact, some research indicates that menthol causes a chemical reaction making nicotine more powerful in a cigarette. </a:t>
            </a:r>
          </a:p>
        </p:txBody>
      </p:sp>
    </p:spTree>
    <p:extLst>
      <p:ext uri="{BB962C8B-B14F-4D97-AF65-F5344CB8AC3E}">
        <p14:creationId xmlns:p14="http://schemas.microsoft.com/office/powerpoint/2010/main" val="160214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1"/>
            </a:lvl1pPr>
            <a:lvl2pPr marL="487720" indent="0" algn="ctr">
              <a:buNone/>
              <a:defRPr sz="2133"/>
            </a:lvl2pPr>
            <a:lvl3pPr marL="975439" indent="0" algn="ctr">
              <a:buNone/>
              <a:defRPr sz="1920"/>
            </a:lvl3pPr>
            <a:lvl4pPr marL="1463159" indent="0" algn="ctr">
              <a:buNone/>
              <a:defRPr sz="1707"/>
            </a:lvl4pPr>
            <a:lvl5pPr marL="1950878" indent="0" algn="ctr">
              <a:buNone/>
              <a:defRPr sz="1707"/>
            </a:lvl5pPr>
            <a:lvl6pPr marL="2438598" indent="0" algn="ctr">
              <a:buNone/>
              <a:defRPr sz="1707"/>
            </a:lvl6pPr>
            <a:lvl7pPr marL="2926317" indent="0" algn="ctr">
              <a:buNone/>
              <a:defRPr sz="1707"/>
            </a:lvl7pPr>
            <a:lvl8pPr marL="3414038" indent="0" algn="ctr">
              <a:buNone/>
              <a:defRPr sz="1707"/>
            </a:lvl8pPr>
            <a:lvl9pPr marL="3901757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5F69-69AB-5C4C-851B-7169B1BA0D1E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7408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5F69-69AB-5C4C-851B-7169B1BA0D1E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175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93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93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5F69-69AB-5C4C-851B-7169B1BA0D1E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178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>
            <a:miter lim="400000"/>
          </a:ln>
        </p:spPr>
        <p:txBody>
          <a:bodyPr lIns="50800" tIns="50800" rIns="50800" bIns="50800"/>
          <a:lstStyle>
            <a:lvl1pPr defTabSz="457223">
              <a:defRPr sz="7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270000" y="2946400"/>
            <a:ext cx="10464800" cy="5740400"/>
          </a:xfrm>
          <a:prstGeom prst="rect">
            <a:avLst/>
          </a:prstGeom>
          <a:ln>
            <a:miter lim="400000"/>
          </a:ln>
        </p:spPr>
        <p:txBody>
          <a:bodyPr lIns="50800" tIns="50800" rIns="50800" bIns="50800" anchor="ctr"/>
          <a:lstStyle>
            <a:lvl1pPr marL="893742" indent="-436519" defTabSz="457223">
              <a:spcBef>
                <a:spcPts val="3000"/>
              </a:spcBef>
              <a:buClrTx/>
              <a:buSzPct val="43000"/>
              <a:buFontTx/>
              <a:buBlip>
                <a:blip r:embed="rId2"/>
              </a:buBlip>
              <a:defRPr sz="3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1pPr>
            <a:lvl2pPr marL="1439869" indent="-436519" defTabSz="457223">
              <a:spcBef>
                <a:spcPts val="3000"/>
              </a:spcBef>
              <a:buClrTx/>
              <a:buSzPct val="43000"/>
              <a:buFontTx/>
              <a:buBlip>
                <a:blip r:embed="rId2"/>
              </a:buBlip>
              <a:defRPr sz="3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2pPr>
            <a:lvl3pPr marL="1973296" indent="-436519" defTabSz="457223">
              <a:spcBef>
                <a:spcPts val="3000"/>
              </a:spcBef>
              <a:buClrTx/>
              <a:buSzPct val="43000"/>
              <a:buFontTx/>
              <a:buBlip>
                <a:blip r:embed="rId2"/>
              </a:buBlip>
              <a:defRPr sz="3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3pPr>
            <a:lvl4pPr marL="2544824" indent="-436519" defTabSz="457223">
              <a:spcBef>
                <a:spcPts val="3000"/>
              </a:spcBef>
              <a:buClrTx/>
              <a:buSzPct val="43000"/>
              <a:buFontTx/>
              <a:buBlip>
                <a:blip r:embed="rId2"/>
              </a:buBlip>
              <a:defRPr sz="3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4pPr>
            <a:lvl5pPr marL="3129053" indent="-436519" defTabSz="457223">
              <a:spcBef>
                <a:spcPts val="3000"/>
              </a:spcBef>
              <a:buClrTx/>
              <a:buSzPct val="43000"/>
              <a:buFontTx/>
              <a:buBlip>
                <a:blip r:embed="rId2"/>
              </a:buBlip>
              <a:defRPr sz="3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9873696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397B4-1D5C-47D4-87B7-1CF97931AB33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54F31-F968-4B0A-9454-4C5279495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0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41"/>
            <a:ext cx="11216640" cy="2133599"/>
          </a:xfrm>
        </p:spPr>
        <p:txBody>
          <a:bodyPr/>
          <a:lstStyle>
            <a:lvl1pPr marL="0" indent="0">
              <a:buNone/>
              <a:defRPr sz="2561">
                <a:solidFill>
                  <a:schemeClr val="tx1">
                    <a:tint val="75000"/>
                  </a:schemeClr>
                </a:solidFill>
              </a:defRPr>
            </a:lvl1pPr>
            <a:lvl2pPr marL="48772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439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159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878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598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31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4038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75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5F69-69AB-5C4C-851B-7169B1BA0D1E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983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5" y="519294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7" y="2390987"/>
            <a:ext cx="5501639" cy="1171786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7720" indent="0">
              <a:buNone/>
              <a:defRPr sz="2133" b="1"/>
            </a:lvl2pPr>
            <a:lvl3pPr marL="975439" indent="0">
              <a:buNone/>
              <a:defRPr sz="1920" b="1"/>
            </a:lvl3pPr>
            <a:lvl4pPr marL="1463159" indent="0">
              <a:buNone/>
              <a:defRPr sz="1707" b="1"/>
            </a:lvl4pPr>
            <a:lvl5pPr marL="1950878" indent="0">
              <a:buNone/>
              <a:defRPr sz="1707" b="1"/>
            </a:lvl5pPr>
            <a:lvl6pPr marL="2438598" indent="0">
              <a:buNone/>
              <a:defRPr sz="1707" b="1"/>
            </a:lvl6pPr>
            <a:lvl7pPr marL="2926317" indent="0">
              <a:buNone/>
              <a:defRPr sz="1707" b="1"/>
            </a:lvl7pPr>
            <a:lvl8pPr marL="3414038" indent="0">
              <a:buNone/>
              <a:defRPr sz="1707" b="1"/>
            </a:lvl8pPr>
            <a:lvl9pPr marL="3901757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7" y="3562777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7720" indent="0">
              <a:buNone/>
              <a:defRPr sz="2133" b="1"/>
            </a:lvl2pPr>
            <a:lvl3pPr marL="975439" indent="0">
              <a:buNone/>
              <a:defRPr sz="1920" b="1"/>
            </a:lvl3pPr>
            <a:lvl4pPr marL="1463159" indent="0">
              <a:buNone/>
              <a:defRPr sz="1707" b="1"/>
            </a:lvl4pPr>
            <a:lvl5pPr marL="1950878" indent="0">
              <a:buNone/>
              <a:defRPr sz="1707" b="1"/>
            </a:lvl5pPr>
            <a:lvl6pPr marL="2438598" indent="0">
              <a:buNone/>
              <a:defRPr sz="1707" b="1"/>
            </a:lvl6pPr>
            <a:lvl7pPr marL="2926317" indent="0">
              <a:buNone/>
              <a:defRPr sz="1707" b="1"/>
            </a:lvl7pPr>
            <a:lvl8pPr marL="3414038" indent="0">
              <a:buNone/>
              <a:defRPr sz="1707" b="1"/>
            </a:lvl8pPr>
            <a:lvl9pPr marL="3901757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7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5F69-69AB-5C4C-851B-7169B1BA0D1E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2514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5F69-69AB-5C4C-851B-7169B1BA0D1E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4159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5F69-69AB-5C4C-851B-7169B1BA0D1E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09DD-A423-8348-AF74-9E12A425F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7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1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4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720" indent="0">
              <a:buNone/>
              <a:defRPr sz="1493"/>
            </a:lvl2pPr>
            <a:lvl3pPr marL="975439" indent="0">
              <a:buNone/>
              <a:defRPr sz="1280"/>
            </a:lvl3pPr>
            <a:lvl4pPr marL="1463159" indent="0">
              <a:buNone/>
              <a:defRPr sz="1067"/>
            </a:lvl4pPr>
            <a:lvl5pPr marL="1950878" indent="0">
              <a:buNone/>
              <a:defRPr sz="1067"/>
            </a:lvl5pPr>
            <a:lvl6pPr marL="2438598" indent="0">
              <a:buNone/>
              <a:defRPr sz="1067"/>
            </a:lvl6pPr>
            <a:lvl7pPr marL="2926317" indent="0">
              <a:buNone/>
              <a:defRPr sz="1067"/>
            </a:lvl7pPr>
            <a:lvl8pPr marL="3414038" indent="0">
              <a:buNone/>
              <a:defRPr sz="1067"/>
            </a:lvl8pPr>
            <a:lvl9pPr marL="3901757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5F69-69AB-5C4C-851B-7169B1BA0D1E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5056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720" indent="0">
              <a:buNone/>
              <a:defRPr sz="2987"/>
            </a:lvl2pPr>
            <a:lvl3pPr marL="975439" indent="0">
              <a:buNone/>
              <a:defRPr sz="2561"/>
            </a:lvl3pPr>
            <a:lvl4pPr marL="1463159" indent="0">
              <a:buNone/>
              <a:defRPr sz="2133"/>
            </a:lvl4pPr>
            <a:lvl5pPr marL="1950878" indent="0">
              <a:buNone/>
              <a:defRPr sz="2133"/>
            </a:lvl5pPr>
            <a:lvl6pPr marL="2438598" indent="0">
              <a:buNone/>
              <a:defRPr sz="2133"/>
            </a:lvl6pPr>
            <a:lvl7pPr marL="2926317" indent="0">
              <a:buNone/>
              <a:defRPr sz="2133"/>
            </a:lvl7pPr>
            <a:lvl8pPr marL="3414038" indent="0">
              <a:buNone/>
              <a:defRPr sz="2133"/>
            </a:lvl8pPr>
            <a:lvl9pPr marL="3901757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4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720" indent="0">
              <a:buNone/>
              <a:defRPr sz="1493"/>
            </a:lvl2pPr>
            <a:lvl3pPr marL="975439" indent="0">
              <a:buNone/>
              <a:defRPr sz="1280"/>
            </a:lvl3pPr>
            <a:lvl4pPr marL="1463159" indent="0">
              <a:buNone/>
              <a:defRPr sz="1067"/>
            </a:lvl4pPr>
            <a:lvl5pPr marL="1950878" indent="0">
              <a:buNone/>
              <a:defRPr sz="1067"/>
            </a:lvl5pPr>
            <a:lvl6pPr marL="2438598" indent="0">
              <a:buNone/>
              <a:defRPr sz="1067"/>
            </a:lvl6pPr>
            <a:lvl7pPr marL="2926317" indent="0">
              <a:buNone/>
              <a:defRPr sz="1067"/>
            </a:lvl7pPr>
            <a:lvl8pPr marL="3414038" indent="0">
              <a:buNone/>
              <a:defRPr sz="1067"/>
            </a:lvl8pPr>
            <a:lvl9pPr marL="3901757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5F69-69AB-5C4C-851B-7169B1BA0D1E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860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4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65F69-69AB-5C4C-851B-7169B1BA0D1E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7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1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12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75439" rtl="0" eaLnBrk="1" latinLnBrk="0" hangingPunct="1">
        <a:lnSpc>
          <a:spcPct val="90000"/>
        </a:lnSpc>
        <a:spcBef>
          <a:spcPct val="0"/>
        </a:spcBef>
        <a:buNone/>
        <a:defRPr sz="46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60" indent="-243860" algn="l" defTabSz="975439" rtl="0" eaLnBrk="1" latinLnBrk="0" hangingPunct="1">
        <a:lnSpc>
          <a:spcPct val="90000"/>
        </a:lnSpc>
        <a:spcBef>
          <a:spcPts val="1067"/>
        </a:spcBef>
        <a:buFont typeface="Arial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79" indent="-243860" algn="l" defTabSz="975439" rtl="0" eaLnBrk="1" latinLnBrk="0" hangingPunct="1">
        <a:lnSpc>
          <a:spcPct val="90000"/>
        </a:lnSpc>
        <a:spcBef>
          <a:spcPts val="533"/>
        </a:spcBef>
        <a:buFont typeface="Arial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2pPr>
      <a:lvl3pPr marL="1219299" indent="-243860" algn="l" defTabSz="975439" rtl="0" eaLnBrk="1" latinLnBrk="0" hangingPunct="1">
        <a:lnSpc>
          <a:spcPct val="90000"/>
        </a:lnSpc>
        <a:spcBef>
          <a:spcPts val="533"/>
        </a:spcBef>
        <a:buFont typeface="Arial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7018" indent="-243860" algn="l" defTabSz="975439" rtl="0" eaLnBrk="1" latinLnBrk="0" hangingPunct="1">
        <a:lnSpc>
          <a:spcPct val="90000"/>
        </a:lnSpc>
        <a:spcBef>
          <a:spcPts val="533"/>
        </a:spcBef>
        <a:buFont typeface="Arial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739" indent="-243860" algn="l" defTabSz="975439" rtl="0" eaLnBrk="1" latinLnBrk="0" hangingPunct="1">
        <a:lnSpc>
          <a:spcPct val="90000"/>
        </a:lnSpc>
        <a:spcBef>
          <a:spcPts val="533"/>
        </a:spcBef>
        <a:buFont typeface="Arial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458" indent="-243860" algn="l" defTabSz="975439" rtl="0" eaLnBrk="1" latinLnBrk="0" hangingPunct="1">
        <a:lnSpc>
          <a:spcPct val="90000"/>
        </a:lnSpc>
        <a:spcBef>
          <a:spcPts val="533"/>
        </a:spcBef>
        <a:buFont typeface="Arial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177" indent="-243860" algn="l" defTabSz="975439" rtl="0" eaLnBrk="1" latinLnBrk="0" hangingPunct="1">
        <a:lnSpc>
          <a:spcPct val="90000"/>
        </a:lnSpc>
        <a:spcBef>
          <a:spcPts val="533"/>
        </a:spcBef>
        <a:buFont typeface="Arial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897" indent="-243860" algn="l" defTabSz="975439" rtl="0" eaLnBrk="1" latinLnBrk="0" hangingPunct="1">
        <a:lnSpc>
          <a:spcPct val="90000"/>
        </a:lnSpc>
        <a:spcBef>
          <a:spcPts val="533"/>
        </a:spcBef>
        <a:buFont typeface="Arial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618" indent="-243860" algn="l" defTabSz="975439" rtl="0" eaLnBrk="1" latinLnBrk="0" hangingPunct="1">
        <a:lnSpc>
          <a:spcPct val="90000"/>
        </a:lnSpc>
        <a:spcBef>
          <a:spcPts val="533"/>
        </a:spcBef>
        <a:buFont typeface="Arial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439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720" algn="l" defTabSz="975439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439" algn="l" defTabSz="975439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159" algn="l" defTabSz="975439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878" algn="l" defTabSz="975439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598" algn="l" defTabSz="975439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317" algn="l" defTabSz="975439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4038" algn="l" defTabSz="975439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757" algn="l" defTabSz="975439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477715" y="1971762"/>
            <a:ext cx="12039600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sz="8500">
                <a:solidFill>
                  <a:srgbClr val="FFFFFF"/>
                </a:solidFill>
                <a:effectLst>
                  <a:outerShdw blurRad="127000" dist="76200" dir="2700000" rotWithShape="0">
                    <a:srgbClr val="FEF50B"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en-US" sz="5600" b="1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Targeting African Americans: 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en-US" sz="5600" b="1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The Menthol Plan</a:t>
            </a:r>
            <a:endParaRPr sz="5600" b="1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hape 55"/>
          <p:cNvSpPr txBox="1">
            <a:spLocks/>
          </p:cNvSpPr>
          <p:nvPr/>
        </p:nvSpPr>
        <p:spPr>
          <a:xfrm>
            <a:off x="-9769" y="7924800"/>
            <a:ext cx="13014569" cy="1828799"/>
          </a:xfrm>
          <a:prstGeom prst="rect">
            <a:avLst/>
          </a:prstGeom>
          <a:solidFill>
            <a:srgbClr val="660000"/>
          </a:solidFill>
        </p:spPr>
        <p:txBody>
          <a:bodyPr lIns="91425" tIns="91425" rIns="91425" bIns="91425" anchor="t" anchorCtr="0">
            <a:noAutofit/>
          </a:bodyPr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/>
              <a:buChar char="•"/>
              <a:defRPr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0" y="8311662"/>
            <a:ext cx="4521200" cy="1130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69600" y="9257296"/>
            <a:ext cx="2495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© Stanford University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276B48-A924-7D4E-9C3C-D1C5E1786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5535" y="172880"/>
            <a:ext cx="3561780" cy="181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403D2F-7014-8F40-B4A0-97D1F5FD6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222" y="3968327"/>
            <a:ext cx="5538586" cy="37099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D80B40-1C01-614E-A581-142983BF6C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971314" y="3132452"/>
            <a:ext cx="2559032" cy="2104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AB5E22-52BE-7549-8FC1-E76DED70C67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flipH="1">
            <a:off x="9464684" y="3132452"/>
            <a:ext cx="2559032" cy="21046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3">
            <a:extLst>
              <a:ext uri="{FF2B5EF4-FFF2-40B4-BE49-F238E27FC236}">
                <a16:creationId xmlns:a16="http://schemas.microsoft.com/office/drawing/2014/main" id="{967EE19C-88FB-E448-BFB8-2E134B9E7A70}"/>
              </a:ext>
            </a:extLst>
          </p:cNvPr>
          <p:cNvSpPr/>
          <p:nvPr/>
        </p:nvSpPr>
        <p:spPr>
          <a:xfrm rot="5400000">
            <a:off x="-4407215" y="4577511"/>
            <a:ext cx="9753601" cy="598575"/>
          </a:xfrm>
          <a:prstGeom prst="rect">
            <a:avLst/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" name="Shape 94">
            <a:extLst>
              <a:ext uri="{FF2B5EF4-FFF2-40B4-BE49-F238E27FC236}">
                <a16:creationId xmlns:a16="http://schemas.microsoft.com/office/drawing/2014/main" id="{140584E1-8595-4A48-9AD4-8A9CA3198903}"/>
              </a:ext>
            </a:extLst>
          </p:cNvPr>
          <p:cNvSpPr/>
          <p:nvPr/>
        </p:nvSpPr>
        <p:spPr>
          <a:xfrm>
            <a:off x="768873" y="2209401"/>
            <a:ext cx="12039600" cy="5334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sz="8500">
                <a:solidFill>
                  <a:srgbClr val="FFFFFF"/>
                </a:solidFill>
                <a:effectLst>
                  <a:outerShdw blurRad="127000" dist="76200" dir="2700000" rotWithShape="0">
                    <a:srgbClr val="FEF50B"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effectLst/>
              </a:rPr>
              <a:t>So how did tobacco companies reinforce the popularity of menthol brands?</a:t>
            </a:r>
          </a:p>
        </p:txBody>
      </p:sp>
    </p:spTree>
    <p:extLst>
      <p:ext uri="{BB962C8B-B14F-4D97-AF65-F5344CB8AC3E}">
        <p14:creationId xmlns:p14="http://schemas.microsoft.com/office/powerpoint/2010/main" val="2848217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C00DDD-E870-8B48-805F-A23875C53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70" y="5039551"/>
            <a:ext cx="2256692" cy="1676400"/>
          </a:xfrm>
          <a:prstGeom prst="rect">
            <a:avLst/>
          </a:prstGeom>
        </p:spPr>
      </p:pic>
      <p:sp>
        <p:nvSpPr>
          <p:cNvPr id="5" name="Shape 63"/>
          <p:cNvSpPr/>
          <p:nvPr/>
        </p:nvSpPr>
        <p:spPr>
          <a:xfrm>
            <a:off x="0" y="385806"/>
            <a:ext cx="13004800" cy="598575"/>
          </a:xfrm>
          <a:prstGeom prst="rect">
            <a:avLst/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0BFD6-6232-0F44-B869-E7D3C3331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032" y="1911854"/>
            <a:ext cx="2256692" cy="167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39620E-4A8D-D44F-A789-A1757207B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762" y="2971800"/>
            <a:ext cx="8085740" cy="4973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22D097-3A55-DD47-8663-53E1DDF78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632" y="7720400"/>
            <a:ext cx="2256692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9139BB-3462-C845-8703-907D97951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286" y="7477940"/>
            <a:ext cx="2256692" cy="167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8B4DDF-330D-5942-84D2-A0788C1F0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156" y="7720400"/>
            <a:ext cx="2256692" cy="167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3D7A45-BEE2-6A44-B4E0-BBA678CB0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17" y="5039551"/>
            <a:ext cx="2256692" cy="167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E63B56-F0BF-AB49-BE1F-4D2B0B5BB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286" y="1295400"/>
            <a:ext cx="2256692" cy="167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2279ED-D390-3D44-84E9-E1B97A904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940" y="2293242"/>
            <a:ext cx="2256692" cy="1676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FE09C1B-A3DE-B447-BA60-55735F21BEA6}"/>
              </a:ext>
            </a:extLst>
          </p:cNvPr>
          <p:cNvSpPr/>
          <p:nvPr/>
        </p:nvSpPr>
        <p:spPr>
          <a:xfrm>
            <a:off x="2363100" y="2057556"/>
            <a:ext cx="20963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African-American Politicians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45D517-C79A-6A45-8F55-DC2DCF3AB2C6}"/>
              </a:ext>
            </a:extLst>
          </p:cNvPr>
          <p:cNvSpPr/>
          <p:nvPr/>
        </p:nvSpPr>
        <p:spPr>
          <a:xfrm>
            <a:off x="5643434" y="1570561"/>
            <a:ext cx="20963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National Black Chamber of Commerce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8E5C57-6E1A-0047-9B43-005CE1DACF23}"/>
              </a:ext>
            </a:extLst>
          </p:cNvPr>
          <p:cNvSpPr/>
          <p:nvPr/>
        </p:nvSpPr>
        <p:spPr>
          <a:xfrm>
            <a:off x="9468088" y="2384164"/>
            <a:ext cx="20963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AA social, cultural, and educational organizations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C8DA71-7B1E-5C4D-84BB-5A5DEB77AABE}"/>
              </a:ext>
            </a:extLst>
          </p:cNvPr>
          <p:cNvSpPr/>
          <p:nvPr/>
        </p:nvSpPr>
        <p:spPr>
          <a:xfrm>
            <a:off x="536552" y="5569974"/>
            <a:ext cx="209639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</a:rPr>
              <a:t>NAACP?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D4E56E-5B7D-1647-ABA0-06C6365EF8D5}"/>
              </a:ext>
            </a:extLst>
          </p:cNvPr>
          <p:cNvSpPr/>
          <p:nvPr/>
        </p:nvSpPr>
        <p:spPr>
          <a:xfrm>
            <a:off x="1818780" y="8088178"/>
            <a:ext cx="209639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Congressional Black Caucus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AE5FF4-DC68-3240-83CF-36ADEEA18874}"/>
              </a:ext>
            </a:extLst>
          </p:cNvPr>
          <p:cNvSpPr/>
          <p:nvPr/>
        </p:nvSpPr>
        <p:spPr>
          <a:xfrm>
            <a:off x="5635898" y="7620454"/>
            <a:ext cx="20963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</a:rPr>
              <a:t>National Org. of Black Enforcement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3BFF96-A84E-FA48-9D16-7DFE47E0CE60}"/>
              </a:ext>
            </a:extLst>
          </p:cNvPr>
          <p:cNvSpPr/>
          <p:nvPr/>
        </p:nvSpPr>
        <p:spPr>
          <a:xfrm>
            <a:off x="9686304" y="8051744"/>
            <a:ext cx="209639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Tobacco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700" b="1" dirty="0">
                <a:solidFill>
                  <a:schemeClr val="bg1"/>
                </a:solidFill>
              </a:rPr>
              <a:t>Legislation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FE33DF-73EB-194F-BA29-BF546549AB44}"/>
              </a:ext>
            </a:extLst>
          </p:cNvPr>
          <p:cNvSpPr/>
          <p:nvPr/>
        </p:nvSpPr>
        <p:spPr>
          <a:xfrm>
            <a:off x="10814650" y="5573092"/>
            <a:ext cx="209639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</a:rPr>
              <a:t>?????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C821BD-B456-504A-949A-33C743755125}"/>
              </a:ext>
            </a:extLst>
          </p:cNvPr>
          <p:cNvSpPr/>
          <p:nvPr/>
        </p:nvSpPr>
        <p:spPr>
          <a:xfrm>
            <a:off x="5154583" y="3461418"/>
            <a:ext cx="4888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</a:rPr>
              <a:t>$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A30F66-BFBF-8544-B350-C6A7F7732F0B}"/>
              </a:ext>
            </a:extLst>
          </p:cNvPr>
          <p:cNvSpPr/>
          <p:nvPr/>
        </p:nvSpPr>
        <p:spPr>
          <a:xfrm>
            <a:off x="9614052" y="5155589"/>
            <a:ext cx="4888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</a:rPr>
              <a:t>$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864B6D-767B-B04D-8BB9-BDEBDD97340B}"/>
              </a:ext>
            </a:extLst>
          </p:cNvPr>
          <p:cNvSpPr/>
          <p:nvPr/>
        </p:nvSpPr>
        <p:spPr>
          <a:xfrm>
            <a:off x="4215069" y="6477000"/>
            <a:ext cx="4888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</a:rPr>
              <a:t>$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4B8D0C-8375-2A4D-A426-F7330DE071C7}"/>
              </a:ext>
            </a:extLst>
          </p:cNvPr>
          <p:cNvSpPr/>
          <p:nvPr/>
        </p:nvSpPr>
        <p:spPr>
          <a:xfrm>
            <a:off x="6692717" y="6290262"/>
            <a:ext cx="4888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</a:rPr>
              <a:t>$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830A20E-E5BB-3E47-BD65-0529C54EA561}"/>
              </a:ext>
            </a:extLst>
          </p:cNvPr>
          <p:cNvSpPr/>
          <p:nvPr/>
        </p:nvSpPr>
        <p:spPr>
          <a:xfrm>
            <a:off x="3447262" y="4864544"/>
            <a:ext cx="4888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</a:rPr>
              <a:t>$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DDB2A55-0F92-6645-9227-82A5868EE0E7}"/>
              </a:ext>
            </a:extLst>
          </p:cNvPr>
          <p:cNvSpPr/>
          <p:nvPr/>
        </p:nvSpPr>
        <p:spPr>
          <a:xfrm>
            <a:off x="8982454" y="4414037"/>
            <a:ext cx="4888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</a:rPr>
              <a:t>$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B5D0860-0472-CC4B-9C02-547E3C61270A}"/>
              </a:ext>
            </a:extLst>
          </p:cNvPr>
          <p:cNvSpPr/>
          <p:nvPr/>
        </p:nvSpPr>
        <p:spPr>
          <a:xfrm>
            <a:off x="6874945" y="3213708"/>
            <a:ext cx="4888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</a:rPr>
              <a:t>$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B88ECD-E226-BB45-8106-51B2ED76FA9A}"/>
              </a:ext>
            </a:extLst>
          </p:cNvPr>
          <p:cNvSpPr/>
          <p:nvPr/>
        </p:nvSpPr>
        <p:spPr>
          <a:xfrm>
            <a:off x="8880552" y="6643389"/>
            <a:ext cx="4888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50281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3"/>
          <p:cNvSpPr/>
          <p:nvPr/>
        </p:nvSpPr>
        <p:spPr>
          <a:xfrm>
            <a:off x="0" y="385806"/>
            <a:ext cx="13004800" cy="598575"/>
          </a:xfrm>
          <a:prstGeom prst="rect">
            <a:avLst/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" name="Shape 170">
            <a:extLst>
              <a:ext uri="{FF2B5EF4-FFF2-40B4-BE49-F238E27FC236}">
                <a16:creationId xmlns:a16="http://schemas.microsoft.com/office/drawing/2014/main" id="{719792E6-ECC2-DB4D-8651-5BCB2A640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00" y="2971800"/>
            <a:ext cx="9067800" cy="428168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chemeClr val="tx1"/>
            </a:solidFill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sz="6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lang="en-US" sz="48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55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Negative Responses to </a:t>
            </a: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55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Menthol</a:t>
            </a:r>
            <a:r>
              <a:rPr lang="en-US" sz="55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55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Continues to Increase</a:t>
            </a: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sz="48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BF2B40-1B53-2941-884F-6330E392C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3300" y="3370300"/>
            <a:ext cx="2140200" cy="34846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16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90" y="915752"/>
            <a:ext cx="11216640" cy="13716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charset="0"/>
                <a:ea typeface="Arial" charset="0"/>
                <a:cs typeface="Arial" charset="0"/>
              </a:rPr>
              <a:t>Tobacco Exposure </a:t>
            </a:r>
            <a:endParaRPr lang="en-US" sz="4800" dirty="0"/>
          </a:p>
        </p:txBody>
      </p:sp>
      <p:sp>
        <p:nvSpPr>
          <p:cNvPr id="5" name="Shape 63"/>
          <p:cNvSpPr/>
          <p:nvPr/>
        </p:nvSpPr>
        <p:spPr>
          <a:xfrm>
            <a:off x="0" y="385806"/>
            <a:ext cx="13004800" cy="598575"/>
          </a:xfrm>
          <a:prstGeom prst="rect">
            <a:avLst/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3F1F48-1B94-FA4F-AEBB-6C6DCFC8D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38" y="2514600"/>
            <a:ext cx="11621124" cy="6400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EC28F8-8F35-4446-9979-E5790F5D155A}"/>
              </a:ext>
            </a:extLst>
          </p:cNvPr>
          <p:cNvSpPr/>
          <p:nvPr/>
        </p:nvSpPr>
        <p:spPr>
          <a:xfrm>
            <a:off x="4826000" y="3422781"/>
            <a:ext cx="3352800" cy="463419"/>
          </a:xfrm>
          <a:prstGeom prst="rect">
            <a:avLst/>
          </a:prstGeom>
          <a:solidFill>
            <a:srgbClr val="B1DE8C"/>
          </a:solidFill>
          <a:ln>
            <a:solidFill>
              <a:srgbClr val="B1D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C8A4AB-CC39-2845-B6AA-60A26D3DDBBB}"/>
              </a:ext>
            </a:extLst>
          </p:cNvPr>
          <p:cNvSpPr/>
          <p:nvPr/>
        </p:nvSpPr>
        <p:spPr>
          <a:xfrm>
            <a:off x="4844774" y="4193906"/>
            <a:ext cx="3352800" cy="463419"/>
          </a:xfrm>
          <a:prstGeom prst="rect">
            <a:avLst/>
          </a:prstGeom>
          <a:solidFill>
            <a:srgbClr val="B1DE8C"/>
          </a:solidFill>
          <a:ln>
            <a:solidFill>
              <a:srgbClr val="B1D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1213CF-42FA-0043-A9FA-D264A8A896EA}"/>
              </a:ext>
            </a:extLst>
          </p:cNvPr>
          <p:cNvSpPr/>
          <p:nvPr/>
        </p:nvSpPr>
        <p:spPr>
          <a:xfrm>
            <a:off x="4860235" y="4965031"/>
            <a:ext cx="3352800" cy="463419"/>
          </a:xfrm>
          <a:prstGeom prst="rect">
            <a:avLst/>
          </a:prstGeom>
          <a:solidFill>
            <a:srgbClr val="B1DE8C"/>
          </a:solidFill>
          <a:ln>
            <a:solidFill>
              <a:srgbClr val="B1D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0A6235-E569-6E4A-8047-858E2AA3236E}"/>
              </a:ext>
            </a:extLst>
          </p:cNvPr>
          <p:cNvSpPr/>
          <p:nvPr/>
        </p:nvSpPr>
        <p:spPr>
          <a:xfrm>
            <a:off x="4859131" y="5736156"/>
            <a:ext cx="3352800" cy="463419"/>
          </a:xfrm>
          <a:prstGeom prst="rect">
            <a:avLst/>
          </a:prstGeom>
          <a:solidFill>
            <a:srgbClr val="B1DE8C"/>
          </a:solidFill>
          <a:ln>
            <a:solidFill>
              <a:srgbClr val="B1D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9B4715-CBCD-144E-9793-5F8AB6FC52DD}"/>
              </a:ext>
            </a:extLst>
          </p:cNvPr>
          <p:cNvSpPr/>
          <p:nvPr/>
        </p:nvSpPr>
        <p:spPr>
          <a:xfrm>
            <a:off x="4859131" y="6507891"/>
            <a:ext cx="3352800" cy="463419"/>
          </a:xfrm>
          <a:prstGeom prst="rect">
            <a:avLst/>
          </a:prstGeom>
          <a:solidFill>
            <a:srgbClr val="B1DE8C"/>
          </a:solidFill>
          <a:ln>
            <a:solidFill>
              <a:srgbClr val="B1D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D9A614-59D3-1F46-B29D-4CACDA4059CD}"/>
              </a:ext>
            </a:extLst>
          </p:cNvPr>
          <p:cNvSpPr/>
          <p:nvPr/>
        </p:nvSpPr>
        <p:spPr>
          <a:xfrm>
            <a:off x="4826000" y="7727091"/>
            <a:ext cx="3352800" cy="463419"/>
          </a:xfrm>
          <a:prstGeom prst="rect">
            <a:avLst/>
          </a:prstGeom>
          <a:solidFill>
            <a:srgbClr val="B1DE8C"/>
          </a:solidFill>
          <a:ln>
            <a:solidFill>
              <a:srgbClr val="B1D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95A70B-5701-D049-8FE4-4F26BBFEA5F8}"/>
              </a:ext>
            </a:extLst>
          </p:cNvPr>
          <p:cNvSpPr/>
          <p:nvPr/>
        </p:nvSpPr>
        <p:spPr>
          <a:xfrm>
            <a:off x="8723685" y="3422781"/>
            <a:ext cx="3352800" cy="463419"/>
          </a:xfrm>
          <a:prstGeom prst="rect">
            <a:avLst/>
          </a:prstGeom>
          <a:solidFill>
            <a:srgbClr val="B1DE8C"/>
          </a:solidFill>
          <a:ln>
            <a:solidFill>
              <a:srgbClr val="B1D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932292-8F50-E045-99C8-E9C04F20623A}"/>
              </a:ext>
            </a:extLst>
          </p:cNvPr>
          <p:cNvSpPr/>
          <p:nvPr/>
        </p:nvSpPr>
        <p:spPr>
          <a:xfrm>
            <a:off x="8723685" y="4193906"/>
            <a:ext cx="3352800" cy="463419"/>
          </a:xfrm>
          <a:prstGeom prst="rect">
            <a:avLst/>
          </a:prstGeom>
          <a:solidFill>
            <a:srgbClr val="B1DE8C"/>
          </a:solidFill>
          <a:ln>
            <a:solidFill>
              <a:srgbClr val="B1D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A1F464-62EE-6B47-AE59-F969ABE6D9B4}"/>
              </a:ext>
            </a:extLst>
          </p:cNvPr>
          <p:cNvSpPr/>
          <p:nvPr/>
        </p:nvSpPr>
        <p:spPr>
          <a:xfrm>
            <a:off x="8735833" y="4965031"/>
            <a:ext cx="3352800" cy="463419"/>
          </a:xfrm>
          <a:prstGeom prst="rect">
            <a:avLst/>
          </a:prstGeom>
          <a:solidFill>
            <a:srgbClr val="B1DE8C"/>
          </a:solidFill>
          <a:ln>
            <a:solidFill>
              <a:srgbClr val="B1D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6EFB5C-7B88-1D4B-BC1D-ED8C4B8BDC81}"/>
              </a:ext>
            </a:extLst>
          </p:cNvPr>
          <p:cNvSpPr/>
          <p:nvPr/>
        </p:nvSpPr>
        <p:spPr>
          <a:xfrm>
            <a:off x="8723685" y="5736156"/>
            <a:ext cx="3352800" cy="463419"/>
          </a:xfrm>
          <a:prstGeom prst="rect">
            <a:avLst/>
          </a:prstGeom>
          <a:solidFill>
            <a:srgbClr val="B1DE8C"/>
          </a:solidFill>
          <a:ln>
            <a:solidFill>
              <a:srgbClr val="B1D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EA034C-6BCA-9B48-BE02-2C4E32EB33C7}"/>
              </a:ext>
            </a:extLst>
          </p:cNvPr>
          <p:cNvSpPr/>
          <p:nvPr/>
        </p:nvSpPr>
        <p:spPr>
          <a:xfrm>
            <a:off x="8723685" y="6524253"/>
            <a:ext cx="3352800" cy="463419"/>
          </a:xfrm>
          <a:prstGeom prst="rect">
            <a:avLst/>
          </a:prstGeom>
          <a:solidFill>
            <a:srgbClr val="B1DE8C"/>
          </a:solidFill>
          <a:ln>
            <a:solidFill>
              <a:srgbClr val="B1D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8768CA-A7C1-324B-A119-17890FD76AC3}"/>
              </a:ext>
            </a:extLst>
          </p:cNvPr>
          <p:cNvSpPr/>
          <p:nvPr/>
        </p:nvSpPr>
        <p:spPr>
          <a:xfrm>
            <a:off x="8696076" y="7752171"/>
            <a:ext cx="3352800" cy="463419"/>
          </a:xfrm>
          <a:prstGeom prst="rect">
            <a:avLst/>
          </a:prstGeom>
          <a:solidFill>
            <a:srgbClr val="B1DE8C"/>
          </a:solidFill>
          <a:ln>
            <a:solidFill>
              <a:srgbClr val="B1D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EB2096-DF15-2647-9034-80161EA9B200}"/>
              </a:ext>
            </a:extLst>
          </p:cNvPr>
          <p:cNvSpPr/>
          <p:nvPr/>
        </p:nvSpPr>
        <p:spPr>
          <a:xfrm>
            <a:off x="810922" y="3428666"/>
            <a:ext cx="3717236" cy="457534"/>
          </a:xfrm>
          <a:prstGeom prst="rect">
            <a:avLst/>
          </a:prstGeom>
          <a:solidFill>
            <a:srgbClr val="B1DE8C"/>
          </a:solidFill>
          <a:ln>
            <a:solidFill>
              <a:srgbClr val="B1D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0A3051-A818-E942-8387-4B66F64EAFFB}"/>
              </a:ext>
            </a:extLst>
          </p:cNvPr>
          <p:cNvSpPr/>
          <p:nvPr/>
        </p:nvSpPr>
        <p:spPr>
          <a:xfrm>
            <a:off x="810922" y="4169233"/>
            <a:ext cx="3352800" cy="463419"/>
          </a:xfrm>
          <a:prstGeom prst="rect">
            <a:avLst/>
          </a:prstGeom>
          <a:solidFill>
            <a:srgbClr val="B1DE8C"/>
          </a:solidFill>
          <a:ln>
            <a:solidFill>
              <a:srgbClr val="B1D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B5441E-DD1F-1145-9E71-67433BFF3B64}"/>
              </a:ext>
            </a:extLst>
          </p:cNvPr>
          <p:cNvSpPr/>
          <p:nvPr/>
        </p:nvSpPr>
        <p:spPr>
          <a:xfrm>
            <a:off x="810922" y="4949890"/>
            <a:ext cx="3352800" cy="463419"/>
          </a:xfrm>
          <a:prstGeom prst="rect">
            <a:avLst/>
          </a:prstGeom>
          <a:solidFill>
            <a:srgbClr val="B1DE8C"/>
          </a:solidFill>
          <a:ln>
            <a:solidFill>
              <a:srgbClr val="B1D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F2A57D-6E8E-1E4E-ABD0-4CEA0F107AD1}"/>
              </a:ext>
            </a:extLst>
          </p:cNvPr>
          <p:cNvSpPr/>
          <p:nvPr/>
        </p:nvSpPr>
        <p:spPr>
          <a:xfrm>
            <a:off x="810922" y="5736156"/>
            <a:ext cx="3352800" cy="463419"/>
          </a:xfrm>
          <a:prstGeom prst="rect">
            <a:avLst/>
          </a:prstGeom>
          <a:solidFill>
            <a:srgbClr val="B1DE8C"/>
          </a:solidFill>
          <a:ln>
            <a:solidFill>
              <a:srgbClr val="B1D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D46F6F-437A-314E-9BBE-CBBEFCDC7671}"/>
              </a:ext>
            </a:extLst>
          </p:cNvPr>
          <p:cNvSpPr/>
          <p:nvPr/>
        </p:nvSpPr>
        <p:spPr>
          <a:xfrm>
            <a:off x="810922" y="6480109"/>
            <a:ext cx="3352800" cy="1097081"/>
          </a:xfrm>
          <a:prstGeom prst="rect">
            <a:avLst/>
          </a:prstGeom>
          <a:solidFill>
            <a:srgbClr val="B1DE8C"/>
          </a:solidFill>
          <a:ln>
            <a:solidFill>
              <a:srgbClr val="B1D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98DB4B-BF70-804F-97CE-489AA8BF91F1}"/>
              </a:ext>
            </a:extLst>
          </p:cNvPr>
          <p:cNvSpPr/>
          <p:nvPr/>
        </p:nvSpPr>
        <p:spPr>
          <a:xfrm>
            <a:off x="780000" y="7699309"/>
            <a:ext cx="3352800" cy="774438"/>
          </a:xfrm>
          <a:prstGeom prst="rect">
            <a:avLst/>
          </a:prstGeom>
          <a:solidFill>
            <a:srgbClr val="B1DE8C"/>
          </a:solidFill>
          <a:ln>
            <a:solidFill>
              <a:srgbClr val="B1D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3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3832"/>
            <a:ext cx="13004800" cy="16256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130048" tIns="65024" rIns="130048" bIns="6502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solidFill>
                  <a:schemeClr val="tx1"/>
                </a:solidFill>
                <a:ea typeface="+mj-ea"/>
                <a:cs typeface="+mj-cs"/>
              </a:rPr>
              <a:t>Tobacco (Menthol) Deaths</a:t>
            </a:r>
          </a:p>
          <a:p>
            <a:r>
              <a:rPr lang="en-US" sz="4500" b="1" dirty="0">
                <a:solidFill>
                  <a:schemeClr val="tx1"/>
                </a:solidFill>
                <a:ea typeface="+mj-ea"/>
                <a:cs typeface="+mj-cs"/>
              </a:rPr>
              <a:t>in the African American Community</a:t>
            </a:r>
            <a:endParaRPr lang="en-US" sz="45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386" y="2489683"/>
            <a:ext cx="9188027" cy="69575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02200" y="4267200"/>
            <a:ext cx="5155001" cy="2232342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1365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45,000</a:t>
            </a:r>
          </a:p>
        </p:txBody>
      </p:sp>
      <p:sp>
        <p:nvSpPr>
          <p:cNvPr id="5" name="Shape 63">
            <a:extLst>
              <a:ext uri="{FF2B5EF4-FFF2-40B4-BE49-F238E27FC236}">
                <a16:creationId xmlns:a16="http://schemas.microsoft.com/office/drawing/2014/main" id="{41D147AA-6515-8C48-B81E-ED3C437CD202}"/>
              </a:ext>
            </a:extLst>
          </p:cNvPr>
          <p:cNvSpPr/>
          <p:nvPr/>
        </p:nvSpPr>
        <p:spPr>
          <a:xfrm>
            <a:off x="-1" y="1780270"/>
            <a:ext cx="13004800" cy="598575"/>
          </a:xfrm>
          <a:prstGeom prst="rect">
            <a:avLst/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92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3"/>
          <p:cNvSpPr/>
          <p:nvPr/>
        </p:nvSpPr>
        <p:spPr>
          <a:xfrm>
            <a:off x="-21705" y="1295400"/>
            <a:ext cx="13004800" cy="522375"/>
          </a:xfrm>
          <a:prstGeom prst="rect">
            <a:avLst/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73CA62-BDD9-494C-8000-42577EC14DFF}"/>
              </a:ext>
            </a:extLst>
          </p:cNvPr>
          <p:cNvSpPr txBox="1">
            <a:spLocks/>
          </p:cNvSpPr>
          <p:nvPr/>
        </p:nvSpPr>
        <p:spPr>
          <a:xfrm>
            <a:off x="31661" y="-140697"/>
            <a:ext cx="13004800" cy="16256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130048" tIns="65024" rIns="130048" bIns="6502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600" b="1" dirty="0">
                <a:solidFill>
                  <a:schemeClr val="tx1"/>
                </a:solidFill>
                <a:ea typeface="+mj-ea"/>
                <a:cs typeface="+mj-cs"/>
              </a:rPr>
              <a:t>Existing Menthol Restrictions</a:t>
            </a:r>
            <a:endParaRPr lang="en-US" sz="5600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72208C-FE6A-0149-BFA6-0429B2EEBF53}"/>
              </a:ext>
            </a:extLst>
          </p:cNvPr>
          <p:cNvSpPr txBox="1"/>
          <p:nvPr/>
        </p:nvSpPr>
        <p:spPr>
          <a:xfrm>
            <a:off x="10082780" y="6114265"/>
            <a:ext cx="1816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*Buffer zone in Chicago removed around middle schools in 2016/2017</a:t>
            </a:r>
            <a:endParaRPr lang="en-US" i="1" dirty="0"/>
          </a:p>
          <a:p>
            <a:pPr algn="r"/>
            <a:endParaRPr lang="en-US" b="1" dirty="0"/>
          </a:p>
        </p:txBody>
      </p:sp>
      <p:pic>
        <p:nvPicPr>
          <p:cNvPr id="1026" name="Picture 2" descr="The black or African American population as a percent of a county's population in 2010.">
            <a:extLst>
              <a:ext uri="{FF2B5EF4-FFF2-40B4-BE49-F238E27FC236}">
                <a16:creationId xmlns:a16="http://schemas.microsoft.com/office/drawing/2014/main" id="{B6995E1C-8052-134A-89D1-C0F8E8803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286000"/>
            <a:ext cx="110998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1285CE4-52D9-8344-883C-697D64C75F34}"/>
              </a:ext>
            </a:extLst>
          </p:cNvPr>
          <p:cNvGrpSpPr/>
          <p:nvPr/>
        </p:nvGrpSpPr>
        <p:grpSpPr>
          <a:xfrm>
            <a:off x="10312401" y="3914038"/>
            <a:ext cx="1600199" cy="429362"/>
            <a:chOff x="-228422" y="4618639"/>
            <a:chExt cx="1600199" cy="42936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9811F758-4DA9-7846-934A-61D59313B5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28422" y="4859881"/>
              <a:ext cx="380999" cy="18812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0DA12C-1B85-4F4A-A8F6-04BEE1A749A5}"/>
                </a:ext>
              </a:extLst>
            </p:cNvPr>
            <p:cNvSpPr txBox="1"/>
            <p:nvPr/>
          </p:nvSpPr>
          <p:spPr>
            <a:xfrm>
              <a:off x="50977" y="4618639"/>
              <a:ext cx="1320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Massachusetts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9952FA-7791-D944-BE90-22B9B3FBAA04}"/>
              </a:ext>
            </a:extLst>
          </p:cNvPr>
          <p:cNvGrpSpPr/>
          <p:nvPr/>
        </p:nvGrpSpPr>
        <p:grpSpPr>
          <a:xfrm>
            <a:off x="203200" y="4924928"/>
            <a:ext cx="1143000" cy="485272"/>
            <a:chOff x="50800" y="4772528"/>
            <a:chExt cx="1143000" cy="485272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098A7FD-0826-7B48-911D-240DBC588893}"/>
                </a:ext>
              </a:extLst>
            </p:cNvPr>
            <p:cNvCxnSpPr/>
            <p:nvPr/>
          </p:nvCxnSpPr>
          <p:spPr>
            <a:xfrm>
              <a:off x="622300" y="5105400"/>
              <a:ext cx="546100" cy="1524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C6924FB-56DC-3647-A1E6-D6791161B39A}"/>
                </a:ext>
              </a:extLst>
            </p:cNvPr>
            <p:cNvSpPr txBox="1"/>
            <p:nvPr/>
          </p:nvSpPr>
          <p:spPr>
            <a:xfrm>
              <a:off x="50800" y="4772528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California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A4DA401-D1E3-7C4C-BB45-7F60E6512B96}"/>
              </a:ext>
            </a:extLst>
          </p:cNvPr>
          <p:cNvGrpSpPr/>
          <p:nvPr/>
        </p:nvGrpSpPr>
        <p:grpSpPr>
          <a:xfrm>
            <a:off x="2006600" y="1830475"/>
            <a:ext cx="2095500" cy="2741525"/>
            <a:chOff x="-152400" y="4113193"/>
            <a:chExt cx="2095500" cy="274152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AF0A4EF-10A5-FB43-B6C6-BFFE5EDF5622}"/>
                </a:ext>
              </a:extLst>
            </p:cNvPr>
            <p:cNvCxnSpPr>
              <a:cxnSpLocks/>
            </p:cNvCxnSpPr>
            <p:nvPr/>
          </p:nvCxnSpPr>
          <p:spPr>
            <a:xfrm>
              <a:off x="622300" y="5105400"/>
              <a:ext cx="1320800" cy="174931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E7E15B0-281B-CE4A-AE62-2C76C00E9F36}"/>
                </a:ext>
              </a:extLst>
            </p:cNvPr>
            <p:cNvSpPr txBox="1"/>
            <p:nvPr/>
          </p:nvSpPr>
          <p:spPr>
            <a:xfrm>
              <a:off x="-152400" y="4113193"/>
              <a:ext cx="2095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Aspen, CO</a:t>
              </a:r>
            </a:p>
            <a:p>
              <a:r>
                <a:rPr lang="en-US" sz="1400" b="1" dirty="0">
                  <a:solidFill>
                    <a:schemeClr val="accent2"/>
                  </a:solidFill>
                </a:rPr>
                <a:t>Carbondale, CO</a:t>
              </a:r>
            </a:p>
            <a:p>
              <a:r>
                <a:rPr lang="en-US" sz="1400" b="1" dirty="0">
                  <a:solidFill>
                    <a:schemeClr val="accent2"/>
                  </a:solidFill>
                </a:rPr>
                <a:t>Glenwood Springs, CO</a:t>
              </a:r>
            </a:p>
            <a:p>
              <a:r>
                <a:rPr lang="en-US" sz="1400" b="1" dirty="0">
                  <a:solidFill>
                    <a:schemeClr val="accent2"/>
                  </a:solidFill>
                </a:rPr>
                <a:t>Snowmass Village, CO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501F996-7652-EC45-9DA8-93F6577D81D3}"/>
              </a:ext>
            </a:extLst>
          </p:cNvPr>
          <p:cNvGrpSpPr/>
          <p:nvPr/>
        </p:nvGrpSpPr>
        <p:grpSpPr>
          <a:xfrm>
            <a:off x="6362190" y="2653453"/>
            <a:ext cx="3707890" cy="1625076"/>
            <a:chOff x="-1764790" y="4113193"/>
            <a:chExt cx="3707890" cy="162507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FEDB182-8C61-3742-A520-EA52F7FC41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64790" y="5282659"/>
              <a:ext cx="2387090" cy="45561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B3712B7-50FE-BC4D-A418-967ED5B0639C}"/>
                </a:ext>
              </a:extLst>
            </p:cNvPr>
            <p:cNvSpPr txBox="1"/>
            <p:nvPr/>
          </p:nvSpPr>
          <p:spPr>
            <a:xfrm>
              <a:off x="-152400" y="4113193"/>
              <a:ext cx="20955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Duluth, MN</a:t>
              </a:r>
            </a:p>
            <a:p>
              <a:r>
                <a:rPr lang="en-US" sz="1400" b="1" dirty="0">
                  <a:solidFill>
                    <a:schemeClr val="accent2"/>
                  </a:solidFill>
                </a:rPr>
                <a:t>Hennepin County, MN</a:t>
              </a:r>
            </a:p>
            <a:p>
              <a:r>
                <a:rPr lang="en-US" sz="1400" b="1" dirty="0">
                  <a:solidFill>
                    <a:schemeClr val="accent2"/>
                  </a:solidFill>
                </a:rPr>
                <a:t>Minneapolis, MN</a:t>
              </a:r>
            </a:p>
            <a:p>
              <a:r>
                <a:rPr lang="en-US" sz="1400" b="1" dirty="0">
                  <a:solidFill>
                    <a:schemeClr val="accent2"/>
                  </a:solidFill>
                </a:rPr>
                <a:t>St. Paul, MN</a:t>
              </a:r>
            </a:p>
            <a:p>
              <a:r>
                <a:rPr lang="en-US" sz="1400" b="1" dirty="0">
                  <a:solidFill>
                    <a:schemeClr val="accent2"/>
                  </a:solidFill>
                </a:rPr>
                <a:t>(+8 more MN cities)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C3EF48-7354-FD40-B544-E966125245EF}"/>
              </a:ext>
            </a:extLst>
          </p:cNvPr>
          <p:cNvGrpSpPr/>
          <p:nvPr/>
        </p:nvGrpSpPr>
        <p:grpSpPr>
          <a:xfrm>
            <a:off x="9550400" y="3377353"/>
            <a:ext cx="2552699" cy="999597"/>
            <a:chOff x="-1180922" y="4618639"/>
            <a:chExt cx="2552699" cy="99959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A71794F-FC49-FA4E-BCF6-340A183557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180922" y="4859881"/>
              <a:ext cx="1333500" cy="75835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816E490-453A-9642-9A4E-305A763CC1C7}"/>
                </a:ext>
              </a:extLst>
            </p:cNvPr>
            <p:cNvSpPr txBox="1"/>
            <p:nvPr/>
          </p:nvSpPr>
          <p:spPr>
            <a:xfrm>
              <a:off x="50977" y="4618639"/>
              <a:ext cx="1320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Manheim, 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226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3">
            <a:extLst>
              <a:ext uri="{FF2B5EF4-FFF2-40B4-BE49-F238E27FC236}">
                <a16:creationId xmlns:a16="http://schemas.microsoft.com/office/drawing/2014/main" id="{967EE19C-88FB-E448-BFB8-2E134B9E7A70}"/>
              </a:ext>
            </a:extLst>
          </p:cNvPr>
          <p:cNvSpPr/>
          <p:nvPr/>
        </p:nvSpPr>
        <p:spPr>
          <a:xfrm rot="5400000">
            <a:off x="-4407215" y="4577511"/>
            <a:ext cx="9753601" cy="598575"/>
          </a:xfrm>
          <a:prstGeom prst="rect">
            <a:avLst/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" name="Shape 94">
            <a:extLst>
              <a:ext uri="{FF2B5EF4-FFF2-40B4-BE49-F238E27FC236}">
                <a16:creationId xmlns:a16="http://schemas.microsoft.com/office/drawing/2014/main" id="{140584E1-8595-4A48-9AD4-8A9CA3198903}"/>
              </a:ext>
            </a:extLst>
          </p:cNvPr>
          <p:cNvSpPr/>
          <p:nvPr/>
        </p:nvSpPr>
        <p:spPr>
          <a:xfrm>
            <a:off x="768873" y="2209401"/>
            <a:ext cx="12039600" cy="5334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sz="8500">
                <a:solidFill>
                  <a:srgbClr val="FFFFFF"/>
                </a:solidFill>
                <a:effectLst>
                  <a:outerShdw blurRad="127000" dist="76200" dir="2700000" rotWithShape="0">
                    <a:srgbClr val="FEF50B"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effectLst/>
              </a:rPr>
              <a:t>Take Home Message:</a:t>
            </a:r>
          </a:p>
          <a:p>
            <a:endParaRPr lang="en-US" dirty="0">
              <a:solidFill>
                <a:schemeClr val="tx1"/>
              </a:solidFill>
              <a:effectLst/>
            </a:endParaRPr>
          </a:p>
          <a:p>
            <a:r>
              <a:rPr lang="en-US" b="1" u="sng" dirty="0">
                <a:solidFill>
                  <a:srgbClr val="00B050"/>
                </a:solidFill>
                <a:effectLst/>
              </a:rPr>
              <a:t>Menthol is a Social Justice Issue!</a:t>
            </a:r>
          </a:p>
        </p:txBody>
      </p:sp>
    </p:spTree>
    <p:extLst>
      <p:ext uri="{BB962C8B-B14F-4D97-AF65-F5344CB8AC3E}">
        <p14:creationId xmlns:p14="http://schemas.microsoft.com/office/powerpoint/2010/main" val="537234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3"/>
          <p:cNvSpPr/>
          <p:nvPr/>
        </p:nvSpPr>
        <p:spPr>
          <a:xfrm>
            <a:off x="0" y="385806"/>
            <a:ext cx="13004800" cy="598575"/>
          </a:xfrm>
          <a:prstGeom prst="rect">
            <a:avLst/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BD003D-0969-4246-8E58-FA942FA45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1295400"/>
            <a:ext cx="11506200" cy="807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43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3"/>
          <p:cNvSpPr/>
          <p:nvPr/>
        </p:nvSpPr>
        <p:spPr>
          <a:xfrm>
            <a:off x="0" y="385806"/>
            <a:ext cx="13004800" cy="598575"/>
          </a:xfrm>
          <a:prstGeom prst="rect">
            <a:avLst/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4C5D3-D811-D54F-8E50-1B4203FDD60B}"/>
              </a:ext>
            </a:extLst>
          </p:cNvPr>
          <p:cNvSpPr/>
          <p:nvPr/>
        </p:nvSpPr>
        <p:spPr>
          <a:xfrm>
            <a:off x="1130300" y="2667000"/>
            <a:ext cx="10744200" cy="5447645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5800" b="1" i="1" dirty="0">
              <a:solidFill>
                <a:schemeClr val="bg1"/>
              </a:solidFill>
            </a:endParaRPr>
          </a:p>
          <a:p>
            <a:pPr algn="ctr"/>
            <a:r>
              <a:rPr lang="en-US" sz="5800" b="1" dirty="0">
                <a:solidFill>
                  <a:schemeClr val="bg1"/>
                </a:solidFill>
              </a:rPr>
              <a:t>Youth between 11-23 who have experienced racism are </a:t>
            </a:r>
          </a:p>
          <a:p>
            <a:pPr algn="ctr"/>
            <a:r>
              <a:rPr lang="en-US" sz="5800" b="1" dirty="0">
                <a:solidFill>
                  <a:srgbClr val="FFFF00"/>
                </a:solidFill>
              </a:rPr>
              <a:t>80%</a:t>
            </a:r>
            <a:r>
              <a:rPr lang="en-US" sz="5800" b="1" dirty="0">
                <a:solidFill>
                  <a:schemeClr val="bg1"/>
                </a:solidFill>
              </a:rPr>
              <a:t> more likely to smoke than youth who have not.</a:t>
            </a:r>
          </a:p>
          <a:p>
            <a:endParaRPr lang="en-US" sz="5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5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3">
            <a:extLst>
              <a:ext uri="{FF2B5EF4-FFF2-40B4-BE49-F238E27FC236}">
                <a16:creationId xmlns:a16="http://schemas.microsoft.com/office/drawing/2014/main" id="{0F85987E-DD35-F548-9342-75931BD0BFEB}"/>
              </a:ext>
            </a:extLst>
          </p:cNvPr>
          <p:cNvSpPr/>
          <p:nvPr/>
        </p:nvSpPr>
        <p:spPr>
          <a:xfrm>
            <a:off x="0" y="1530531"/>
            <a:ext cx="13004800" cy="598575"/>
          </a:xfrm>
          <a:prstGeom prst="rect">
            <a:avLst/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313C14-68AC-7949-8DA7-0F863D2D7DDC}"/>
              </a:ext>
            </a:extLst>
          </p:cNvPr>
          <p:cNvSpPr txBox="1">
            <a:spLocks/>
          </p:cNvSpPr>
          <p:nvPr/>
        </p:nvSpPr>
        <p:spPr>
          <a:xfrm>
            <a:off x="0" y="152098"/>
            <a:ext cx="13004800" cy="1251568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130048" tIns="65024" rIns="130048" bIns="6502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600" b="1" i="1" dirty="0">
                <a:solidFill>
                  <a:schemeClr val="tx1"/>
                </a:solidFill>
                <a:ea typeface="+mj-ea"/>
                <a:cs typeface="+mj-cs"/>
              </a:rPr>
              <a:t>Special Thanks</a:t>
            </a:r>
            <a:endParaRPr lang="en-US" sz="5600" i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95A232-3CCD-284B-B1DD-32A1B3DCE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72"/>
          <a:stretch/>
        </p:blipFill>
        <p:spPr>
          <a:xfrm>
            <a:off x="4570355" y="4434701"/>
            <a:ext cx="3913245" cy="2984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F30096-19D3-8940-ACC7-9F449F01C9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2" r="1689" b="49410"/>
          <a:stretch/>
        </p:blipFill>
        <p:spPr>
          <a:xfrm>
            <a:off x="657110" y="2743200"/>
            <a:ext cx="3913245" cy="29517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61B0C-922C-4C4C-A518-71F086106C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53" t="-780" r="20813" b="8711"/>
          <a:stretch/>
        </p:blipFill>
        <p:spPr>
          <a:xfrm>
            <a:off x="8483600" y="2743200"/>
            <a:ext cx="3913245" cy="29517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0C64DC-2899-2040-9C22-3BECDD8AD933}"/>
              </a:ext>
            </a:extLst>
          </p:cNvPr>
          <p:cNvSpPr txBox="1"/>
          <p:nvPr/>
        </p:nvSpPr>
        <p:spPr>
          <a:xfrm>
            <a:off x="657110" y="5948707"/>
            <a:ext cx="37362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Derrick Kirk</a:t>
            </a:r>
          </a:p>
          <a:p>
            <a:r>
              <a:rPr lang="en-US" sz="1900" dirty="0"/>
              <a:t>Youth Development Specialist</a:t>
            </a:r>
            <a:br>
              <a:rPr lang="en-US" sz="1900" dirty="0"/>
            </a:br>
            <a:r>
              <a:rPr lang="en-US" sz="1900" dirty="0"/>
              <a:t>Tobacco Use Prevention Education (TUPE)</a:t>
            </a:r>
            <a:br>
              <a:rPr lang="en-US" sz="1900" dirty="0"/>
            </a:br>
            <a:r>
              <a:rPr lang="en-US" sz="1900" dirty="0"/>
              <a:t>Contra Costa County Office of Education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6B3E98-F13A-6347-A39D-F8B89B2AADE2}"/>
              </a:ext>
            </a:extLst>
          </p:cNvPr>
          <p:cNvSpPr txBox="1"/>
          <p:nvPr/>
        </p:nvSpPr>
        <p:spPr>
          <a:xfrm>
            <a:off x="8660577" y="5948707"/>
            <a:ext cx="37362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Tiffani Mason, MAT</a:t>
            </a:r>
          </a:p>
          <a:p>
            <a:r>
              <a:rPr lang="en-US" sz="1900" dirty="0"/>
              <a:t>Curriculum Specialist</a:t>
            </a:r>
            <a:br>
              <a:rPr lang="en-US" sz="1900" dirty="0"/>
            </a:br>
            <a:r>
              <a:rPr lang="en-US" sz="1900" dirty="0"/>
              <a:t>Tobacco Use Prevention Education (TUPE)</a:t>
            </a:r>
            <a:br>
              <a:rPr lang="en-US" sz="1900" dirty="0"/>
            </a:br>
            <a:r>
              <a:rPr lang="en-US" sz="1900" dirty="0"/>
              <a:t>Contra Costa County Office of Education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D88D3C-9880-8A41-8F35-49EB58BFD7B7}"/>
              </a:ext>
            </a:extLst>
          </p:cNvPr>
          <p:cNvSpPr txBox="1"/>
          <p:nvPr/>
        </p:nvSpPr>
        <p:spPr>
          <a:xfrm>
            <a:off x="4747332" y="7654332"/>
            <a:ext cx="37362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Phillip Gardiner, DrPh</a:t>
            </a:r>
          </a:p>
          <a:p>
            <a:r>
              <a:rPr lang="en-US" sz="1900" dirty="0"/>
              <a:t>UC Smoke and Tobacco Free Fellowship Awards Program Officer</a:t>
            </a:r>
          </a:p>
          <a:p>
            <a:r>
              <a:rPr lang="en-US" sz="1900" dirty="0"/>
              <a:t>Tobacco Related Disease Research Program (TRDRP)</a:t>
            </a:r>
          </a:p>
        </p:txBody>
      </p:sp>
    </p:spTree>
    <p:extLst>
      <p:ext uri="{BB962C8B-B14F-4D97-AF65-F5344CB8AC3E}">
        <p14:creationId xmlns:p14="http://schemas.microsoft.com/office/powerpoint/2010/main" val="670030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age result for vape pe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Shape 63"/>
          <p:cNvSpPr/>
          <p:nvPr/>
        </p:nvSpPr>
        <p:spPr>
          <a:xfrm rot="5400000">
            <a:off x="-4407215" y="4577511"/>
            <a:ext cx="9753601" cy="598575"/>
          </a:xfrm>
          <a:prstGeom prst="rect">
            <a:avLst/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61B4CD-9CE2-2245-B1E1-BF9D75361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1066800"/>
            <a:ext cx="11485605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1816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0770" y="3200400"/>
            <a:ext cx="7506618" cy="5310298"/>
          </a:xfr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Mint extract that has a minty candy taste with a cooling sensation. 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Activates taste buds and soothes the throat. 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Anesthetic effects (numbing) make it easier to inhale. 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Deeper inhalation; more nicotine taken in. </a:t>
            </a:r>
          </a:p>
          <a:p>
            <a:endParaRPr lang="en-US" sz="512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0189" b="20837"/>
          <a:stretch/>
        </p:blipFill>
        <p:spPr>
          <a:xfrm>
            <a:off x="1499179" y="523805"/>
            <a:ext cx="3915410" cy="19044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17373"/>
          <a:stretch/>
        </p:blipFill>
        <p:spPr>
          <a:xfrm>
            <a:off x="9312849" y="3505200"/>
            <a:ext cx="3316604" cy="481188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rot="20722943">
            <a:off x="9706693" y="4363236"/>
            <a:ext cx="2068568" cy="7775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  <p:sp>
        <p:nvSpPr>
          <p:cNvPr id="9" name="Shape 63">
            <a:extLst>
              <a:ext uri="{FF2B5EF4-FFF2-40B4-BE49-F238E27FC236}">
                <a16:creationId xmlns:a16="http://schemas.microsoft.com/office/drawing/2014/main" id="{967EE19C-88FB-E448-BFB8-2E134B9E7A70}"/>
              </a:ext>
            </a:extLst>
          </p:cNvPr>
          <p:cNvSpPr/>
          <p:nvPr/>
        </p:nvSpPr>
        <p:spPr>
          <a:xfrm rot="5400000">
            <a:off x="-4407215" y="4577511"/>
            <a:ext cx="9753601" cy="598575"/>
          </a:xfrm>
          <a:prstGeom prst="rect">
            <a:avLst/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Shape 170">
            <a:extLst>
              <a:ext uri="{FF2B5EF4-FFF2-40B4-BE49-F238E27FC236}">
                <a16:creationId xmlns:a16="http://schemas.microsoft.com/office/drawing/2014/main" id="{FC70987C-1FE4-DF4B-A1CE-763629BB85BA}"/>
              </a:ext>
            </a:extLst>
          </p:cNvPr>
          <p:cNvSpPr/>
          <p:nvPr/>
        </p:nvSpPr>
        <p:spPr>
          <a:xfrm>
            <a:off x="6133852" y="1009228"/>
            <a:ext cx="583493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5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What is </a:t>
            </a:r>
            <a:r>
              <a:rPr lang="en-US" sz="5400" b="1" u="sng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Menthol</a:t>
            </a:r>
            <a:r>
              <a:rPr lang="en-US" sz="5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?</a:t>
            </a:r>
            <a:endParaRPr sz="5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33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3">
            <a:extLst>
              <a:ext uri="{FF2B5EF4-FFF2-40B4-BE49-F238E27FC236}">
                <a16:creationId xmlns:a16="http://schemas.microsoft.com/office/drawing/2014/main" id="{967EE19C-88FB-E448-BFB8-2E134B9E7A70}"/>
              </a:ext>
            </a:extLst>
          </p:cNvPr>
          <p:cNvSpPr/>
          <p:nvPr/>
        </p:nvSpPr>
        <p:spPr>
          <a:xfrm rot="5400000">
            <a:off x="-4407215" y="4577511"/>
            <a:ext cx="9753601" cy="598575"/>
          </a:xfrm>
          <a:prstGeom prst="rect">
            <a:avLst/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" name="Shape 170">
            <a:extLst>
              <a:ext uri="{FF2B5EF4-FFF2-40B4-BE49-F238E27FC236}">
                <a16:creationId xmlns:a16="http://schemas.microsoft.com/office/drawing/2014/main" id="{40BBB112-0D08-5749-A658-AD261A3B37B7}"/>
              </a:ext>
            </a:extLst>
          </p:cNvPr>
          <p:cNvSpPr/>
          <p:nvPr/>
        </p:nvSpPr>
        <p:spPr>
          <a:xfrm>
            <a:off x="1320800" y="609600"/>
            <a:ext cx="1119857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What Tobacco Companies Are Saying</a:t>
            </a:r>
            <a:endParaRPr sz="48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320EB1-69FA-C141-8590-BCE412758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800" y="1905000"/>
            <a:ext cx="11198578" cy="7315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500" dirty="0"/>
          </a:p>
          <a:p>
            <a:pPr marL="0" indent="0">
              <a:buNone/>
            </a:pPr>
            <a:r>
              <a:rPr lang="en-US" sz="3500" b="1" i="1" dirty="0">
                <a:solidFill>
                  <a:srgbClr val="00B050"/>
                </a:solidFill>
              </a:rPr>
              <a:t>“Menthol has the ability to ‘undeniably impart a cooling          influence’, and in doing so, reduces both harshness and tobacco taste.” </a:t>
            </a:r>
            <a:r>
              <a:rPr lang="en-US" sz="3500" dirty="0"/>
              <a:t>- </a:t>
            </a:r>
            <a:r>
              <a:rPr lang="en-US" sz="3500" b="1" dirty="0"/>
              <a:t>British American Tobacco</a:t>
            </a:r>
            <a:r>
              <a:rPr lang="en-US" sz="3500" dirty="0"/>
              <a:t>, 1982</a:t>
            </a:r>
          </a:p>
          <a:p>
            <a:pPr marL="0" indent="0">
              <a:buNone/>
            </a:pPr>
            <a:endParaRPr lang="en-US" sz="3500" dirty="0"/>
          </a:p>
          <a:p>
            <a:pPr marL="0" indent="0">
              <a:buNone/>
            </a:pPr>
            <a:endParaRPr lang="en-US" sz="3500" dirty="0"/>
          </a:p>
          <a:p>
            <a:pPr marL="0" indent="0">
              <a:buNone/>
            </a:pPr>
            <a:r>
              <a:rPr lang="en-US" sz="3500" b="1" i="1" dirty="0">
                <a:solidFill>
                  <a:srgbClr val="9542D5"/>
                </a:solidFill>
              </a:rPr>
              <a:t>“Menthol’s cooling effect alleviates nicotine’s irritating effect.”</a:t>
            </a:r>
            <a:r>
              <a:rPr lang="en-US" sz="3500" i="1" dirty="0">
                <a:solidFill>
                  <a:srgbClr val="9542D5"/>
                </a:solidFill>
              </a:rPr>
              <a:t> </a:t>
            </a:r>
            <a:r>
              <a:rPr lang="en-US" sz="3500" dirty="0"/>
              <a:t>- </a:t>
            </a:r>
            <a:r>
              <a:rPr lang="en-US" sz="3500" b="1" dirty="0"/>
              <a:t>RJ Reynolds</a:t>
            </a:r>
            <a:r>
              <a:rPr lang="en-US" sz="3500" dirty="0"/>
              <a:t>, 1983</a:t>
            </a:r>
          </a:p>
          <a:p>
            <a:pPr marL="0" indent="0">
              <a:buNone/>
            </a:pPr>
            <a:endParaRPr lang="en-US" sz="3500" dirty="0"/>
          </a:p>
          <a:p>
            <a:pPr marL="0" indent="0">
              <a:buNone/>
            </a:pPr>
            <a:endParaRPr lang="en-US" sz="3500" dirty="0"/>
          </a:p>
          <a:p>
            <a:pPr marL="0" indent="0">
              <a:buNone/>
            </a:pPr>
            <a:r>
              <a:rPr lang="en-US" sz="3500" b="1" i="1" dirty="0">
                <a:solidFill>
                  <a:srgbClr val="00B7FD"/>
                </a:solidFill>
              </a:rPr>
              <a:t>“Menthol masks the taste of tobacco.” </a:t>
            </a:r>
            <a:r>
              <a:rPr lang="en-US" sz="3500" dirty="0"/>
              <a:t>- </a:t>
            </a:r>
            <a:r>
              <a:rPr lang="en-US" sz="3500" b="1" dirty="0"/>
              <a:t>Philip Morris</a:t>
            </a:r>
            <a:r>
              <a:rPr lang="en-US" sz="3500" dirty="0"/>
              <a:t>, 1992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69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3"/>
          <p:cNvSpPr/>
          <p:nvPr/>
        </p:nvSpPr>
        <p:spPr>
          <a:xfrm>
            <a:off x="0" y="219501"/>
            <a:ext cx="13004800" cy="598575"/>
          </a:xfrm>
          <a:prstGeom prst="rect">
            <a:avLst/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369AE8-BF88-084B-A83C-85D975C985CB}"/>
              </a:ext>
            </a:extLst>
          </p:cNvPr>
          <p:cNvSpPr txBox="1"/>
          <p:nvPr/>
        </p:nvSpPr>
        <p:spPr>
          <a:xfrm>
            <a:off x="1131957" y="1619220"/>
            <a:ext cx="12065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00" b="1" dirty="0">
                <a:solidFill>
                  <a:srgbClr val="00B050"/>
                </a:solidFill>
              </a:rPr>
              <a:t>“Menthol has no redeeming value other than to make the poison go down more easily.’’ </a:t>
            </a:r>
            <a:r>
              <a:rPr lang="en-US" sz="7200" dirty="0"/>
              <a:t> </a:t>
            </a:r>
            <a:r>
              <a:rPr lang="en-US" sz="64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F95F53-C89A-7F4B-B7CB-E5CCADFDB6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14" b="22308"/>
          <a:stretch/>
        </p:blipFill>
        <p:spPr>
          <a:xfrm>
            <a:off x="2540000" y="5181600"/>
            <a:ext cx="7924800" cy="3581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EB41BD-6ABD-7549-8158-4D41AC26BFD2}"/>
              </a:ext>
            </a:extLst>
          </p:cNvPr>
          <p:cNvSpPr txBox="1"/>
          <p:nvPr/>
        </p:nvSpPr>
        <p:spPr>
          <a:xfrm>
            <a:off x="3283227" y="8162835"/>
            <a:ext cx="990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Menthol                        </a:t>
            </a:r>
            <a:r>
              <a:rPr lang="en-US" sz="3600" b="1" dirty="0">
                <a:solidFill>
                  <a:srgbClr val="C00000"/>
                </a:solidFill>
              </a:rPr>
              <a:t>Nicotine</a:t>
            </a:r>
            <a:r>
              <a:rPr lang="en-US" sz="7200" dirty="0"/>
              <a:t> </a:t>
            </a:r>
            <a:r>
              <a:rPr lang="en-US" sz="6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152560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1896972" y="1066800"/>
            <a:ext cx="9210855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The African-Americanization of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Menthol</a:t>
            </a:r>
            <a:r>
              <a:rPr lang="en-US" sz="48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Cigarette Use</a:t>
            </a:r>
            <a:endParaRPr sz="48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hape 63"/>
          <p:cNvSpPr/>
          <p:nvPr/>
        </p:nvSpPr>
        <p:spPr>
          <a:xfrm>
            <a:off x="0" y="219501"/>
            <a:ext cx="13004800" cy="598575"/>
          </a:xfrm>
          <a:prstGeom prst="rect">
            <a:avLst/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8D0BD0-17FE-A744-B274-21B68CD1B8E0}"/>
              </a:ext>
            </a:extLst>
          </p:cNvPr>
          <p:cNvSpPr txBox="1"/>
          <p:nvPr/>
        </p:nvSpPr>
        <p:spPr>
          <a:xfrm>
            <a:off x="1244600" y="3352800"/>
            <a:ext cx="10058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500" dirty="0"/>
              <a:t>Menthols boost nicotine’s effect on the brain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5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500" dirty="0"/>
              <a:t>Menthols just </a:t>
            </a:r>
            <a:r>
              <a:rPr lang="en-US" sz="4500" u="sng" dirty="0"/>
              <a:t>mask the harsh tobacco flavor so are easier to smoke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5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500" dirty="0"/>
              <a:t>Thus, they’re easier to start, harder to kick, and easier to go back to </a:t>
            </a:r>
          </a:p>
        </p:txBody>
      </p:sp>
    </p:spTree>
    <p:extLst>
      <p:ext uri="{BB962C8B-B14F-4D97-AF65-F5344CB8AC3E}">
        <p14:creationId xmlns:p14="http://schemas.microsoft.com/office/powerpoint/2010/main" val="126978279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0DFBF8-B9BB-B247-9351-19433355D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600" y="549070"/>
            <a:ext cx="6705600" cy="8655455"/>
          </a:xfrm>
          <a:prstGeom prst="rect">
            <a:avLst/>
          </a:prstGeom>
        </p:spPr>
      </p:pic>
      <p:sp>
        <p:nvSpPr>
          <p:cNvPr id="5" name="Shape 63">
            <a:extLst>
              <a:ext uri="{FF2B5EF4-FFF2-40B4-BE49-F238E27FC236}">
                <a16:creationId xmlns:a16="http://schemas.microsoft.com/office/drawing/2014/main" id="{97557D00-81BE-E840-8089-57223210DFE4}"/>
              </a:ext>
            </a:extLst>
          </p:cNvPr>
          <p:cNvSpPr/>
          <p:nvPr/>
        </p:nvSpPr>
        <p:spPr>
          <a:xfrm rot="5400000">
            <a:off x="-4407215" y="4577511"/>
            <a:ext cx="9753601" cy="598575"/>
          </a:xfrm>
          <a:prstGeom prst="rect">
            <a:avLst/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394784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BC9770-8CED-B545-A725-6478D7965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399" y="405882"/>
            <a:ext cx="3606304" cy="4800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0C9843-0ECC-DD42-8FA4-FDD88188B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552" y="4664323"/>
            <a:ext cx="3534029" cy="49071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0D028C-7732-6844-BB91-758ABE73C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8430" y="4664323"/>
            <a:ext cx="3193257" cy="4800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D512C3-3367-F043-A329-53F6E88AB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687" y="5300363"/>
            <a:ext cx="2981727" cy="41645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CE4DB6-5CCE-DE4B-810E-F6BFDE7010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0823" y="634028"/>
            <a:ext cx="2708469" cy="3626214"/>
          </a:xfrm>
          <a:prstGeom prst="rect">
            <a:avLst/>
          </a:prstGeom>
        </p:spPr>
      </p:pic>
      <p:sp>
        <p:nvSpPr>
          <p:cNvPr id="22" name="Shape 63">
            <a:extLst>
              <a:ext uri="{FF2B5EF4-FFF2-40B4-BE49-F238E27FC236}">
                <a16:creationId xmlns:a16="http://schemas.microsoft.com/office/drawing/2014/main" id="{E386559C-BD05-B348-9200-41743CCEB463}"/>
              </a:ext>
            </a:extLst>
          </p:cNvPr>
          <p:cNvSpPr/>
          <p:nvPr/>
        </p:nvSpPr>
        <p:spPr>
          <a:xfrm rot="5400000">
            <a:off x="-4407215" y="4577511"/>
            <a:ext cx="9753601" cy="598575"/>
          </a:xfrm>
          <a:prstGeom prst="rect">
            <a:avLst/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8422B2-3DD4-6740-88ED-BC59FE1D2B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1800" y="405882"/>
            <a:ext cx="3020351" cy="4082507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3"/>
          <p:cNvSpPr/>
          <p:nvPr/>
        </p:nvSpPr>
        <p:spPr>
          <a:xfrm>
            <a:off x="0" y="219501"/>
            <a:ext cx="13004800" cy="598575"/>
          </a:xfrm>
          <a:prstGeom prst="rect">
            <a:avLst/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369AE8-BF88-084B-A83C-85D975C985CB}"/>
              </a:ext>
            </a:extLst>
          </p:cNvPr>
          <p:cNvSpPr txBox="1"/>
          <p:nvPr/>
        </p:nvSpPr>
        <p:spPr>
          <a:xfrm>
            <a:off x="330200" y="2090752"/>
            <a:ext cx="6670097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800" b="1" dirty="0">
                <a:solidFill>
                  <a:srgbClr val="4AA09C"/>
                </a:solidFill>
              </a:rPr>
              <a:t>“</a:t>
            </a:r>
            <a:r>
              <a:rPr lang="en-US" sz="6800" b="1" i="1" dirty="0">
                <a:solidFill>
                  <a:srgbClr val="4AA09C"/>
                </a:solidFill>
              </a:rPr>
              <a:t>By the mid-1960s, Kools contained more tar and nicotine than either Salem or Newport.</a:t>
            </a:r>
            <a:r>
              <a:rPr lang="en-US" sz="6800" b="1" dirty="0">
                <a:solidFill>
                  <a:srgbClr val="4AA09C"/>
                </a:solidFill>
              </a:rPr>
              <a:t>’’ </a:t>
            </a:r>
            <a:r>
              <a:rPr lang="en-US" sz="7200" dirty="0"/>
              <a:t> 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9F1029-C23E-F747-B56F-D809C35E9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600" y="1952634"/>
            <a:ext cx="4952288" cy="670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48433"/>
      </p:ext>
    </p:extLst>
  </p:cSld>
  <p:clrMapOvr>
    <a:masterClrMapping/>
  </p:clrMapOvr>
  <p:transition>
    <p:wipe dir="r"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Helvetica"/>
        <a:ea typeface="Helvetica"/>
        <a:cs typeface="Helvetica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j-lt"/>
            <a:ea typeface="+mj-ea"/>
            <a:cs typeface="+mj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23376</TotalTime>
  <Words>1781</Words>
  <Application>Microsoft Macintosh PowerPoint</Application>
  <PresentationFormat>Custom</PresentationFormat>
  <Paragraphs>189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Lucida Grande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Tobacco Exposure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peersira</dc:creator>
  <cp:keywords/>
  <dc:description/>
  <cp:lastModifiedBy>Adrienne Lazaro</cp:lastModifiedBy>
  <cp:revision>391</cp:revision>
  <dcterms:modified xsi:type="dcterms:W3CDTF">2020-10-16T20:56:58Z</dcterms:modified>
  <cp:category/>
</cp:coreProperties>
</file>