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77" r:id="rId3"/>
    <p:sldId id="274" r:id="rId4"/>
    <p:sldId id="263" r:id="rId5"/>
    <p:sldId id="275" r:id="rId6"/>
    <p:sldId id="279" r:id="rId7"/>
    <p:sldId id="272" r:id="rId8"/>
    <p:sldId id="258" r:id="rId9"/>
    <p:sldId id="268" r:id="rId10"/>
    <p:sldId id="273"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8F54"/>
    <a:srgbClr val="2D7F4B"/>
    <a:srgbClr val="5BB552"/>
    <a:srgbClr val="376932"/>
    <a:srgbClr val="1E4E0E"/>
    <a:srgbClr val="3098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50" autoAdjust="0"/>
    <p:restoredTop sz="83432" autoAdjust="0"/>
  </p:normalViewPr>
  <p:slideViewPr>
    <p:cSldViewPr snapToGrid="0">
      <p:cViewPr varScale="1">
        <p:scale>
          <a:sx n="69" d="100"/>
          <a:sy n="69" d="100"/>
        </p:scale>
        <p:origin x="-1296" y="-10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8CF537-8CFD-4083-87A9-7956B64C7F89}" type="datetimeFigureOut">
              <a:rPr lang="en-US" smtClean="0"/>
              <a:t>4/13/18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B2D440-EED2-4DFB-ADD8-E8899C83385B}" type="slidenum">
              <a:rPr lang="en-US" smtClean="0"/>
              <a:t>‹#›</a:t>
            </a:fld>
            <a:endParaRPr lang="en-US"/>
          </a:p>
        </p:txBody>
      </p:sp>
    </p:spTree>
    <p:extLst>
      <p:ext uri="{BB962C8B-B14F-4D97-AF65-F5344CB8AC3E}">
        <p14:creationId xmlns:p14="http://schemas.microsoft.com/office/powerpoint/2010/main" val="378510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buFont typeface="+mj-lt"/>
              <a:buNone/>
            </a:pPr>
            <a:endParaRPr lang="en-US" dirty="0"/>
          </a:p>
          <a:p>
            <a:pPr marL="342900" indent="-3429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EBB2D440-EED2-4DFB-ADD8-E8899C83385B}" type="slidenum">
              <a:rPr lang="en-US" smtClean="0"/>
              <a:t>1</a:t>
            </a:fld>
            <a:endParaRPr lang="en-US"/>
          </a:p>
        </p:txBody>
      </p:sp>
    </p:spTree>
    <p:extLst>
      <p:ext uri="{BB962C8B-B14F-4D97-AF65-F5344CB8AC3E}">
        <p14:creationId xmlns:p14="http://schemas.microsoft.com/office/powerpoint/2010/main" val="2384973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Notes: </a:t>
            </a:r>
          </a:p>
          <a:p>
            <a:r>
              <a:rPr lang="en-US" dirty="0"/>
              <a:t>P</a:t>
            </a:r>
            <a:r>
              <a:rPr lang="en-US" sz="1200" b="0" i="0" kern="1200" dirty="0">
                <a:solidFill>
                  <a:schemeClr val="tx1"/>
                </a:solidFill>
                <a:effectLst/>
                <a:latin typeface="+mn-lt"/>
                <a:ea typeface="+mn-ea"/>
                <a:cs typeface="+mn-cs"/>
              </a:rPr>
              <a:t>M, PHILIP MORRIS. BENSON &amp; HEDGES PART-TIME INNER CITY SAMPLING PROGRAM. 1985 June 03. Philip Morris Records.</a:t>
            </a:r>
            <a:endParaRPr lang="en-US" dirty="0"/>
          </a:p>
          <a:p>
            <a:endParaRPr lang="en-US" dirty="0"/>
          </a:p>
          <a:p>
            <a:endParaRPr lang="en-US" dirty="0"/>
          </a:p>
          <a:p>
            <a:r>
              <a:rPr lang="en-US" dirty="0"/>
              <a:t>Answer: A. Free samples</a:t>
            </a:r>
          </a:p>
        </p:txBody>
      </p:sp>
      <p:sp>
        <p:nvSpPr>
          <p:cNvPr id="4" name="Slide Number Placeholder 3"/>
          <p:cNvSpPr>
            <a:spLocks noGrp="1"/>
          </p:cNvSpPr>
          <p:nvPr>
            <p:ph type="sldNum" sz="quarter" idx="10"/>
          </p:nvPr>
        </p:nvSpPr>
        <p:spPr/>
        <p:txBody>
          <a:bodyPr/>
          <a:lstStyle/>
          <a:p>
            <a:fld id="{EBB2D440-EED2-4DFB-ADD8-E8899C83385B}" type="slidenum">
              <a:rPr lang="en-US" smtClean="0"/>
              <a:t>10</a:t>
            </a:fld>
            <a:endParaRPr lang="en-US"/>
          </a:p>
        </p:txBody>
      </p:sp>
    </p:spTree>
    <p:extLst>
      <p:ext uri="{BB962C8B-B14F-4D97-AF65-F5344CB8AC3E}">
        <p14:creationId xmlns:p14="http://schemas.microsoft.com/office/powerpoint/2010/main" val="3804192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Notes:</a:t>
            </a:r>
            <a:r>
              <a:rPr lang="en-US" baseline="0" dirty="0"/>
              <a:t> </a:t>
            </a:r>
            <a:r>
              <a:rPr lang="en-US" sz="1200" b="0" i="0" kern="1200" dirty="0">
                <a:solidFill>
                  <a:schemeClr val="tx1"/>
                </a:solidFill>
                <a:effectLst/>
                <a:latin typeface="+mn-lt"/>
                <a:ea typeface="+mn-ea"/>
                <a:cs typeface="+mn-cs"/>
              </a:rPr>
              <a:t>"Salem Black Initiative Program Brand Team Ideation Session." Truth Tobacco Industry Documents. 03 Aug. 1989. Report.</a:t>
            </a: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Answer: B. “With a short,</a:t>
            </a:r>
            <a:r>
              <a:rPr lang="en-US" sz="1200" b="0" i="0" kern="1200" baseline="0" dirty="0">
                <a:solidFill>
                  <a:schemeClr val="tx1"/>
                </a:solidFill>
                <a:effectLst/>
                <a:latin typeface="+mn-lt"/>
                <a:ea typeface="+mn-ea"/>
                <a:cs typeface="+mn-cs"/>
              </a:rPr>
              <a:t> easily pronounced name.”</a:t>
            </a:r>
            <a:endParaRPr lang="en-US" dirty="0"/>
          </a:p>
        </p:txBody>
      </p:sp>
      <p:sp>
        <p:nvSpPr>
          <p:cNvPr id="4" name="Slide Number Placeholder 3"/>
          <p:cNvSpPr>
            <a:spLocks noGrp="1"/>
          </p:cNvSpPr>
          <p:nvPr>
            <p:ph type="sldNum" sz="quarter" idx="10"/>
          </p:nvPr>
        </p:nvSpPr>
        <p:spPr/>
        <p:txBody>
          <a:bodyPr/>
          <a:lstStyle/>
          <a:p>
            <a:fld id="{EBB2D440-EED2-4DFB-ADD8-E8899C83385B}" type="slidenum">
              <a:rPr lang="en-US" smtClean="0"/>
              <a:t>11</a:t>
            </a:fld>
            <a:endParaRPr lang="en-US"/>
          </a:p>
        </p:txBody>
      </p:sp>
    </p:spTree>
    <p:extLst>
      <p:ext uri="{BB962C8B-B14F-4D97-AF65-F5344CB8AC3E}">
        <p14:creationId xmlns:p14="http://schemas.microsoft.com/office/powerpoint/2010/main" val="3463809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Notes: </a:t>
            </a:r>
          </a:p>
          <a:p>
            <a:r>
              <a:rPr lang="en-US" dirty="0"/>
              <a:t>https://www.fda.gov/TobaccoProducts/GuidanceComplianceRegulatoryInformation/ucm246129.htm</a:t>
            </a:r>
          </a:p>
          <a:p>
            <a:endParaRPr lang="en-US" baseline="0" dirty="0"/>
          </a:p>
          <a:p>
            <a:endParaRPr lang="en-US" baseline="0" dirty="0"/>
          </a:p>
          <a:p>
            <a:r>
              <a:rPr lang="en-US" baseline="0" dirty="0"/>
              <a:t>Answer: A. Menthol</a:t>
            </a:r>
            <a:endParaRPr lang="en-US" dirty="0"/>
          </a:p>
        </p:txBody>
      </p:sp>
      <p:sp>
        <p:nvSpPr>
          <p:cNvPr id="4" name="Slide Number Placeholder 3"/>
          <p:cNvSpPr>
            <a:spLocks noGrp="1"/>
          </p:cNvSpPr>
          <p:nvPr>
            <p:ph type="sldNum" sz="quarter" idx="10"/>
          </p:nvPr>
        </p:nvSpPr>
        <p:spPr/>
        <p:txBody>
          <a:bodyPr/>
          <a:lstStyle/>
          <a:p>
            <a:fld id="{EBB2D440-EED2-4DFB-ADD8-E8899C83385B}" type="slidenum">
              <a:rPr lang="en-US" smtClean="0"/>
              <a:t>2</a:t>
            </a:fld>
            <a:endParaRPr lang="en-US"/>
          </a:p>
        </p:txBody>
      </p:sp>
    </p:spTree>
    <p:extLst>
      <p:ext uri="{BB962C8B-B14F-4D97-AF65-F5344CB8AC3E}">
        <p14:creationId xmlns:p14="http://schemas.microsoft.com/office/powerpoint/2010/main" val="560778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Notes: </a:t>
            </a:r>
          </a:p>
          <a:p>
            <a:r>
              <a:rPr lang="en-US" dirty="0"/>
              <a:t>Menthol</a:t>
            </a:r>
            <a:r>
              <a:rPr lang="en-US" baseline="0" dirty="0"/>
              <a:t> is a chemical also found in cough drops that acts as a cooling and soothing agent when consumed. Tobacco companies add this chemical to their products to mask the harshness of tobacco as well as create the “illusion” that it makes them safer. Menthol smokers tend to take deeper hits because it numbs the throat when the smoke is inhaled.</a:t>
            </a:r>
          </a:p>
          <a:p>
            <a:endParaRPr lang="en-US" baseline="0" dirty="0"/>
          </a:p>
          <a:p>
            <a:r>
              <a:rPr lang="en-US" baseline="0" dirty="0"/>
              <a:t>Answer: C. Soothes the throat</a:t>
            </a:r>
            <a:endParaRPr lang="en-US" dirty="0"/>
          </a:p>
        </p:txBody>
      </p:sp>
      <p:sp>
        <p:nvSpPr>
          <p:cNvPr id="4" name="Slide Number Placeholder 3"/>
          <p:cNvSpPr>
            <a:spLocks noGrp="1"/>
          </p:cNvSpPr>
          <p:nvPr>
            <p:ph type="sldNum" sz="quarter" idx="10"/>
          </p:nvPr>
        </p:nvSpPr>
        <p:spPr/>
        <p:txBody>
          <a:bodyPr/>
          <a:lstStyle/>
          <a:p>
            <a:fld id="{EBB2D440-EED2-4DFB-ADD8-E8899C83385B}" type="slidenum">
              <a:rPr lang="en-US" smtClean="0"/>
              <a:t>3</a:t>
            </a:fld>
            <a:endParaRPr lang="en-US"/>
          </a:p>
        </p:txBody>
      </p:sp>
    </p:spTree>
    <p:extLst>
      <p:ext uri="{BB962C8B-B14F-4D97-AF65-F5344CB8AC3E}">
        <p14:creationId xmlns:p14="http://schemas.microsoft.com/office/powerpoint/2010/main" val="232963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Notes:</a:t>
            </a:r>
          </a:p>
          <a:p>
            <a:r>
              <a:rPr lang="en-US" dirty="0"/>
              <a:t>http://www.blacklivesblacklungs.com/</a:t>
            </a:r>
          </a:p>
          <a:p>
            <a:endParaRPr lang="en-US" dirty="0"/>
          </a:p>
          <a:p>
            <a:r>
              <a:rPr lang="en-US" dirty="0"/>
              <a:t>Answer:</a:t>
            </a:r>
            <a:r>
              <a:rPr lang="en-US" baseline="0" dirty="0"/>
              <a:t> B. Spud</a:t>
            </a:r>
            <a:endParaRPr lang="en-US" dirty="0"/>
          </a:p>
        </p:txBody>
      </p:sp>
      <p:sp>
        <p:nvSpPr>
          <p:cNvPr id="4" name="Slide Number Placeholder 3"/>
          <p:cNvSpPr>
            <a:spLocks noGrp="1"/>
          </p:cNvSpPr>
          <p:nvPr>
            <p:ph type="sldNum" sz="quarter" idx="10"/>
          </p:nvPr>
        </p:nvSpPr>
        <p:spPr/>
        <p:txBody>
          <a:bodyPr/>
          <a:lstStyle/>
          <a:p>
            <a:fld id="{EBB2D440-EED2-4DFB-ADD8-E8899C83385B}" type="slidenum">
              <a:rPr lang="en-US" smtClean="0"/>
              <a:t>4</a:t>
            </a:fld>
            <a:endParaRPr lang="en-US"/>
          </a:p>
        </p:txBody>
      </p:sp>
    </p:spTree>
    <p:extLst>
      <p:ext uri="{BB962C8B-B14F-4D97-AF65-F5344CB8AC3E}">
        <p14:creationId xmlns:p14="http://schemas.microsoft.com/office/powerpoint/2010/main" val="1727349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Notes: </a:t>
            </a:r>
          </a:p>
          <a:p>
            <a:pPr marL="171450" indent="-171450">
              <a:buFont typeface="Arial" panose="020B0604020202020204" pitchFamily="34" charset="0"/>
              <a:buChar char="•"/>
            </a:pPr>
            <a:r>
              <a:rPr lang="en-US" dirty="0" err="1"/>
              <a:t>Kreslake</a:t>
            </a:r>
            <a:r>
              <a:rPr lang="en-US" dirty="0"/>
              <a:t>, J.M., et al., Tobacco industry control of menthol in cigarettes and targeting of adolescents and young adults. American Journal of Public Health, 2008. 98(9): p. 1685. </a:t>
            </a:r>
          </a:p>
          <a:p>
            <a:pPr marL="171450" indent="-171450">
              <a:buFont typeface="Arial" panose="020B0604020202020204" pitchFamily="34" charset="0"/>
              <a:buChar char="•"/>
            </a:pPr>
            <a:r>
              <a:rPr lang="en-US" dirty="0" err="1"/>
              <a:t>Kreslake</a:t>
            </a:r>
            <a:r>
              <a:rPr lang="en-US" dirty="0"/>
              <a:t>, J.M. and V.B. </a:t>
            </a:r>
            <a:r>
              <a:rPr lang="en-US" dirty="0" err="1"/>
              <a:t>Yerger</a:t>
            </a:r>
            <a:r>
              <a:rPr lang="en-US" dirty="0"/>
              <a:t>, Tobacco industry knowledge of the role of menthol in chemosensory perception of tobacco smoke. Nicotine &amp; Tobacco Research, 2010. 12: p. 98-101.</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Answer: D. All of the Above</a:t>
            </a:r>
          </a:p>
        </p:txBody>
      </p:sp>
      <p:sp>
        <p:nvSpPr>
          <p:cNvPr id="4" name="Slide Number Placeholder 3"/>
          <p:cNvSpPr>
            <a:spLocks noGrp="1"/>
          </p:cNvSpPr>
          <p:nvPr>
            <p:ph type="sldNum" sz="quarter" idx="10"/>
          </p:nvPr>
        </p:nvSpPr>
        <p:spPr/>
        <p:txBody>
          <a:bodyPr/>
          <a:lstStyle/>
          <a:p>
            <a:fld id="{EBB2D440-EED2-4DFB-ADD8-E8899C83385B}" type="slidenum">
              <a:rPr lang="en-US" smtClean="0"/>
              <a:t>5</a:t>
            </a:fld>
            <a:endParaRPr lang="en-US"/>
          </a:p>
        </p:txBody>
      </p:sp>
    </p:spTree>
    <p:extLst>
      <p:ext uri="{BB962C8B-B14F-4D97-AF65-F5344CB8AC3E}">
        <p14:creationId xmlns:p14="http://schemas.microsoft.com/office/powerpoint/2010/main" val="3533906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Notes:  </a:t>
            </a:r>
          </a:p>
          <a:p>
            <a:r>
              <a:rPr lang="en-US" dirty="0"/>
              <a:t>http://tobaccocontrol.bmj.com/content/early/2016/10/11/tobaccocontrol-2016-053329</a:t>
            </a:r>
          </a:p>
          <a:p>
            <a:endParaRPr lang="en-US" dirty="0"/>
          </a:p>
          <a:p>
            <a:r>
              <a:rPr lang="en-US" dirty="0"/>
              <a:t>Answer: A. 12-17</a:t>
            </a:r>
          </a:p>
        </p:txBody>
      </p:sp>
      <p:sp>
        <p:nvSpPr>
          <p:cNvPr id="4" name="Slide Number Placeholder 3"/>
          <p:cNvSpPr>
            <a:spLocks noGrp="1"/>
          </p:cNvSpPr>
          <p:nvPr>
            <p:ph type="sldNum" sz="quarter" idx="10"/>
          </p:nvPr>
        </p:nvSpPr>
        <p:spPr/>
        <p:txBody>
          <a:bodyPr/>
          <a:lstStyle/>
          <a:p>
            <a:fld id="{EBB2D440-EED2-4DFB-ADD8-E8899C83385B}" type="slidenum">
              <a:rPr lang="en-US" smtClean="0"/>
              <a:t>6</a:t>
            </a:fld>
            <a:endParaRPr lang="en-US"/>
          </a:p>
        </p:txBody>
      </p:sp>
    </p:spTree>
    <p:extLst>
      <p:ext uri="{BB962C8B-B14F-4D97-AF65-F5344CB8AC3E}">
        <p14:creationId xmlns:p14="http://schemas.microsoft.com/office/powerpoint/2010/main" val="1955091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Notes:</a:t>
            </a:r>
          </a:p>
          <a:p>
            <a:r>
              <a:rPr lang="en-US" sz="1200" b="0" i="0" kern="1200" dirty="0">
                <a:solidFill>
                  <a:schemeClr val="tx1"/>
                </a:solidFill>
                <a:effectLst/>
                <a:latin typeface="+mn-lt"/>
                <a:ea typeface="+mn-ea"/>
                <a:cs typeface="+mn-cs"/>
              </a:rPr>
              <a:t>California Behavioral Risk Factor </a:t>
            </a:r>
            <a:r>
              <a:rPr lang="en-US" sz="1200" b="0" i="0" kern="1200" dirty="0" err="1">
                <a:solidFill>
                  <a:schemeClr val="tx1"/>
                </a:solidFill>
                <a:effectLst/>
                <a:latin typeface="+mn-lt"/>
                <a:ea typeface="+mn-ea"/>
                <a:cs typeface="+mn-cs"/>
              </a:rPr>
              <a:t>Surveilance</a:t>
            </a:r>
            <a:r>
              <a:rPr lang="en-US" sz="1200" b="0" i="0" kern="1200" dirty="0">
                <a:solidFill>
                  <a:schemeClr val="tx1"/>
                </a:solidFill>
                <a:effectLst/>
                <a:latin typeface="+mn-lt"/>
                <a:ea typeface="+mn-ea"/>
                <a:cs typeface="+mn-cs"/>
              </a:rPr>
              <a:t> System (BRFSS) 2012-2014 data; Age range: 18 years and older.</a:t>
            </a: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Answer: B. Black</a:t>
            </a:r>
            <a:endParaRPr lang="en-US" dirty="0"/>
          </a:p>
        </p:txBody>
      </p:sp>
      <p:sp>
        <p:nvSpPr>
          <p:cNvPr id="4" name="Slide Number Placeholder 3"/>
          <p:cNvSpPr>
            <a:spLocks noGrp="1"/>
          </p:cNvSpPr>
          <p:nvPr>
            <p:ph type="sldNum" sz="quarter" idx="10"/>
          </p:nvPr>
        </p:nvSpPr>
        <p:spPr/>
        <p:txBody>
          <a:bodyPr/>
          <a:lstStyle/>
          <a:p>
            <a:fld id="{EBB2D440-EED2-4DFB-ADD8-E8899C83385B}" type="slidenum">
              <a:rPr lang="en-US" smtClean="0"/>
              <a:t>7</a:t>
            </a:fld>
            <a:endParaRPr lang="en-US"/>
          </a:p>
        </p:txBody>
      </p:sp>
    </p:spTree>
    <p:extLst>
      <p:ext uri="{BB962C8B-B14F-4D97-AF65-F5344CB8AC3E}">
        <p14:creationId xmlns:p14="http://schemas.microsoft.com/office/powerpoint/2010/main" val="3017933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Notes:  </a:t>
            </a:r>
          </a:p>
          <a:p>
            <a:r>
              <a:rPr lang="en-US" sz="1200" b="0" i="0" kern="1200" dirty="0">
                <a:solidFill>
                  <a:schemeClr val="tx1"/>
                </a:solidFill>
                <a:effectLst/>
                <a:latin typeface="+mn-lt"/>
                <a:ea typeface="+mn-ea"/>
                <a:cs typeface="+mn-cs"/>
              </a:rPr>
              <a:t>Lee, J. G., </a:t>
            </a:r>
            <a:r>
              <a:rPr lang="en-US" sz="1200" b="0" i="0" kern="1200" dirty="0" err="1">
                <a:solidFill>
                  <a:schemeClr val="tx1"/>
                </a:solidFill>
                <a:effectLst/>
                <a:latin typeface="+mn-lt"/>
                <a:ea typeface="+mn-ea"/>
                <a:cs typeface="+mn-cs"/>
              </a:rPr>
              <a:t>Henriksen</a:t>
            </a:r>
            <a:r>
              <a:rPr lang="en-US" sz="1200" b="0" i="0" kern="1200" dirty="0">
                <a:solidFill>
                  <a:schemeClr val="tx1"/>
                </a:solidFill>
                <a:effectLst/>
                <a:latin typeface="+mn-lt"/>
                <a:ea typeface="+mn-ea"/>
                <a:cs typeface="+mn-cs"/>
              </a:rPr>
              <a:t>, L., Rose, S. W., Moreland-Russell, S., &amp; </a:t>
            </a:r>
            <a:r>
              <a:rPr lang="en-US" sz="1200" b="0" i="0" kern="1200" dirty="0" err="1">
                <a:solidFill>
                  <a:schemeClr val="tx1"/>
                </a:solidFill>
                <a:effectLst/>
                <a:latin typeface="+mn-lt"/>
                <a:ea typeface="+mn-ea"/>
                <a:cs typeface="+mn-cs"/>
              </a:rPr>
              <a:t>Ribisl</a:t>
            </a:r>
            <a:r>
              <a:rPr lang="en-US" sz="1200" b="0" i="0" kern="1200" dirty="0">
                <a:solidFill>
                  <a:schemeClr val="tx1"/>
                </a:solidFill>
                <a:effectLst/>
                <a:latin typeface="+mn-lt"/>
                <a:ea typeface="+mn-ea"/>
                <a:cs typeface="+mn-cs"/>
              </a:rPr>
              <a:t>, K. M. (2015). A systematic review of neighborhood disparities in point-of-sale tobacco marketing. American journal of public health, 105(9), e8-e18.</a:t>
            </a:r>
            <a:endParaRPr lang="en-US" dirty="0"/>
          </a:p>
          <a:p>
            <a:endParaRPr lang="en-US" dirty="0"/>
          </a:p>
          <a:p>
            <a:endParaRPr lang="en-US" dirty="0"/>
          </a:p>
          <a:p>
            <a:r>
              <a:rPr lang="en-US" dirty="0"/>
              <a:t>Answer: C. 10X</a:t>
            </a:r>
          </a:p>
        </p:txBody>
      </p:sp>
      <p:sp>
        <p:nvSpPr>
          <p:cNvPr id="4" name="Slide Number Placeholder 3"/>
          <p:cNvSpPr>
            <a:spLocks noGrp="1"/>
          </p:cNvSpPr>
          <p:nvPr>
            <p:ph type="sldNum" sz="quarter" idx="10"/>
          </p:nvPr>
        </p:nvSpPr>
        <p:spPr/>
        <p:txBody>
          <a:bodyPr/>
          <a:lstStyle/>
          <a:p>
            <a:fld id="{EBB2D440-EED2-4DFB-ADD8-E8899C83385B}" type="slidenum">
              <a:rPr lang="en-US" smtClean="0"/>
              <a:t>8</a:t>
            </a:fld>
            <a:endParaRPr lang="en-US"/>
          </a:p>
        </p:txBody>
      </p:sp>
    </p:spTree>
    <p:extLst>
      <p:ext uri="{BB962C8B-B14F-4D97-AF65-F5344CB8AC3E}">
        <p14:creationId xmlns:p14="http://schemas.microsoft.com/office/powerpoint/2010/main" val="4148800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Notes: </a:t>
            </a:r>
          </a:p>
          <a:p>
            <a:r>
              <a:rPr lang="en-US" dirty="0" err="1"/>
              <a:t>Villanti</a:t>
            </a:r>
            <a:r>
              <a:rPr lang="en-US" dirty="0"/>
              <a:t>, AC, et al., “Changes in the prevalence and correlates of menthol cigarette use in the USA, 2004-2014,” Tobacco Control, published online October 20, 2016. </a:t>
            </a:r>
            <a:endParaRPr lang="en-US" baseline="0" dirty="0"/>
          </a:p>
          <a:p>
            <a:endParaRPr lang="en-US" baseline="0" dirty="0"/>
          </a:p>
          <a:p>
            <a:r>
              <a:rPr lang="en-US" baseline="0" dirty="0"/>
              <a:t>Answer: D. 85%</a:t>
            </a:r>
            <a:endParaRPr lang="en-US" dirty="0"/>
          </a:p>
        </p:txBody>
      </p:sp>
      <p:sp>
        <p:nvSpPr>
          <p:cNvPr id="4" name="Slide Number Placeholder 3"/>
          <p:cNvSpPr>
            <a:spLocks noGrp="1"/>
          </p:cNvSpPr>
          <p:nvPr>
            <p:ph type="sldNum" sz="quarter" idx="10"/>
          </p:nvPr>
        </p:nvSpPr>
        <p:spPr/>
        <p:txBody>
          <a:bodyPr/>
          <a:lstStyle/>
          <a:p>
            <a:fld id="{EBB2D440-EED2-4DFB-ADD8-E8899C83385B}" type="slidenum">
              <a:rPr lang="en-US" smtClean="0"/>
              <a:t>9</a:t>
            </a:fld>
            <a:endParaRPr lang="en-US"/>
          </a:p>
        </p:txBody>
      </p:sp>
    </p:spTree>
    <p:extLst>
      <p:ext uri="{BB962C8B-B14F-4D97-AF65-F5344CB8AC3E}">
        <p14:creationId xmlns:p14="http://schemas.microsoft.com/office/powerpoint/2010/main" val="754235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03EF51-49D0-4C5A-8E05-23273173E565}" type="datetimeFigureOut">
              <a:rPr lang="en-US" smtClean="0"/>
              <a:t>4/13/18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BDEE9-2A2D-44E2-9DF5-3B3475E9FEFD}" type="slidenum">
              <a:rPr lang="en-US" smtClean="0"/>
              <a:t>‹#›</a:t>
            </a:fld>
            <a:endParaRPr lang="en-US"/>
          </a:p>
        </p:txBody>
      </p:sp>
    </p:spTree>
    <p:extLst>
      <p:ext uri="{BB962C8B-B14F-4D97-AF65-F5344CB8AC3E}">
        <p14:creationId xmlns:p14="http://schemas.microsoft.com/office/powerpoint/2010/main" val="172298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03EF51-49D0-4C5A-8E05-23273173E565}" type="datetimeFigureOut">
              <a:rPr lang="en-US" smtClean="0"/>
              <a:t>4/13/18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BDEE9-2A2D-44E2-9DF5-3B3475E9FEFD}" type="slidenum">
              <a:rPr lang="en-US" smtClean="0"/>
              <a:t>‹#›</a:t>
            </a:fld>
            <a:endParaRPr lang="en-US"/>
          </a:p>
        </p:txBody>
      </p:sp>
    </p:spTree>
    <p:extLst>
      <p:ext uri="{BB962C8B-B14F-4D97-AF65-F5344CB8AC3E}">
        <p14:creationId xmlns:p14="http://schemas.microsoft.com/office/powerpoint/2010/main" val="76754757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03EF51-49D0-4C5A-8E05-23273173E565}" type="datetimeFigureOut">
              <a:rPr lang="en-US" smtClean="0"/>
              <a:t>4/13/18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BDEE9-2A2D-44E2-9DF5-3B3475E9FEFD}" type="slidenum">
              <a:rPr lang="en-US" smtClean="0"/>
              <a:t>‹#›</a:t>
            </a:fld>
            <a:endParaRPr lang="en-US"/>
          </a:p>
        </p:txBody>
      </p:sp>
    </p:spTree>
    <p:extLst>
      <p:ext uri="{BB962C8B-B14F-4D97-AF65-F5344CB8AC3E}">
        <p14:creationId xmlns:p14="http://schemas.microsoft.com/office/powerpoint/2010/main" val="325526331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03EF51-49D0-4C5A-8E05-23273173E565}" type="datetimeFigureOut">
              <a:rPr lang="en-US" smtClean="0"/>
              <a:t>4/13/18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BDEE9-2A2D-44E2-9DF5-3B3475E9FEFD}" type="slidenum">
              <a:rPr lang="en-US" smtClean="0"/>
              <a:t>‹#›</a:t>
            </a:fld>
            <a:endParaRPr lang="en-US"/>
          </a:p>
        </p:txBody>
      </p:sp>
    </p:spTree>
    <p:extLst>
      <p:ext uri="{BB962C8B-B14F-4D97-AF65-F5344CB8AC3E}">
        <p14:creationId xmlns:p14="http://schemas.microsoft.com/office/powerpoint/2010/main" val="66325988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03EF51-49D0-4C5A-8E05-23273173E565}" type="datetimeFigureOut">
              <a:rPr lang="en-US" smtClean="0"/>
              <a:t>4/13/18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BDEE9-2A2D-44E2-9DF5-3B3475E9FEFD}" type="slidenum">
              <a:rPr lang="en-US" smtClean="0"/>
              <a:t>‹#›</a:t>
            </a:fld>
            <a:endParaRPr lang="en-US"/>
          </a:p>
        </p:txBody>
      </p:sp>
    </p:spTree>
    <p:extLst>
      <p:ext uri="{BB962C8B-B14F-4D97-AF65-F5344CB8AC3E}">
        <p14:creationId xmlns:p14="http://schemas.microsoft.com/office/powerpoint/2010/main" val="137520228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03EF51-49D0-4C5A-8E05-23273173E565}" type="datetimeFigureOut">
              <a:rPr lang="en-US" smtClean="0"/>
              <a:t>4/13/18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BDEE9-2A2D-44E2-9DF5-3B3475E9FEFD}" type="slidenum">
              <a:rPr lang="en-US" smtClean="0"/>
              <a:t>‹#›</a:t>
            </a:fld>
            <a:endParaRPr lang="en-US"/>
          </a:p>
        </p:txBody>
      </p:sp>
    </p:spTree>
    <p:extLst>
      <p:ext uri="{BB962C8B-B14F-4D97-AF65-F5344CB8AC3E}">
        <p14:creationId xmlns:p14="http://schemas.microsoft.com/office/powerpoint/2010/main" val="245841186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03EF51-49D0-4C5A-8E05-23273173E565}" type="datetimeFigureOut">
              <a:rPr lang="en-US" smtClean="0"/>
              <a:t>4/13/18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BDEE9-2A2D-44E2-9DF5-3B3475E9FEFD}" type="slidenum">
              <a:rPr lang="en-US" smtClean="0"/>
              <a:t>‹#›</a:t>
            </a:fld>
            <a:endParaRPr lang="en-US"/>
          </a:p>
        </p:txBody>
      </p:sp>
    </p:spTree>
    <p:extLst>
      <p:ext uri="{BB962C8B-B14F-4D97-AF65-F5344CB8AC3E}">
        <p14:creationId xmlns:p14="http://schemas.microsoft.com/office/powerpoint/2010/main" val="165319216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03EF51-49D0-4C5A-8E05-23273173E565}" type="datetimeFigureOut">
              <a:rPr lang="en-US" smtClean="0"/>
              <a:t>4/13/18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BDEE9-2A2D-44E2-9DF5-3B3475E9FEFD}" type="slidenum">
              <a:rPr lang="en-US" smtClean="0"/>
              <a:t>‹#›</a:t>
            </a:fld>
            <a:endParaRPr lang="en-US"/>
          </a:p>
        </p:txBody>
      </p:sp>
    </p:spTree>
    <p:extLst>
      <p:ext uri="{BB962C8B-B14F-4D97-AF65-F5344CB8AC3E}">
        <p14:creationId xmlns:p14="http://schemas.microsoft.com/office/powerpoint/2010/main" val="227285489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03EF51-49D0-4C5A-8E05-23273173E565}" type="datetimeFigureOut">
              <a:rPr lang="en-US" smtClean="0"/>
              <a:t>4/13/18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CBDEE9-2A2D-44E2-9DF5-3B3475E9FEFD}" type="slidenum">
              <a:rPr lang="en-US" smtClean="0"/>
              <a:t>‹#›</a:t>
            </a:fld>
            <a:endParaRPr lang="en-US"/>
          </a:p>
        </p:txBody>
      </p:sp>
    </p:spTree>
    <p:extLst>
      <p:ext uri="{BB962C8B-B14F-4D97-AF65-F5344CB8AC3E}">
        <p14:creationId xmlns:p14="http://schemas.microsoft.com/office/powerpoint/2010/main" val="119980979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03EF51-49D0-4C5A-8E05-23273173E565}" type="datetimeFigureOut">
              <a:rPr lang="en-US" smtClean="0"/>
              <a:t>4/13/18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BDEE9-2A2D-44E2-9DF5-3B3475E9FEFD}" type="slidenum">
              <a:rPr lang="en-US" smtClean="0"/>
              <a:t>‹#›</a:t>
            </a:fld>
            <a:endParaRPr lang="en-US"/>
          </a:p>
        </p:txBody>
      </p:sp>
    </p:spTree>
    <p:extLst>
      <p:ext uri="{BB962C8B-B14F-4D97-AF65-F5344CB8AC3E}">
        <p14:creationId xmlns:p14="http://schemas.microsoft.com/office/powerpoint/2010/main" val="35901333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03EF51-49D0-4C5A-8E05-23273173E565}" type="datetimeFigureOut">
              <a:rPr lang="en-US" smtClean="0"/>
              <a:t>4/13/18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BDEE9-2A2D-44E2-9DF5-3B3475E9FEFD}" type="slidenum">
              <a:rPr lang="en-US" smtClean="0"/>
              <a:t>‹#›</a:t>
            </a:fld>
            <a:endParaRPr lang="en-US"/>
          </a:p>
        </p:txBody>
      </p:sp>
    </p:spTree>
    <p:extLst>
      <p:ext uri="{BB962C8B-B14F-4D97-AF65-F5344CB8AC3E}">
        <p14:creationId xmlns:p14="http://schemas.microsoft.com/office/powerpoint/2010/main" val="361638000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3EF51-49D0-4C5A-8E05-23273173E565}" type="datetimeFigureOut">
              <a:rPr lang="en-US" smtClean="0"/>
              <a:t>4/13/18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BDEE9-2A2D-44E2-9DF5-3B3475E9FEFD}" type="slidenum">
              <a:rPr lang="en-US" smtClean="0"/>
              <a:t>‹#›</a:t>
            </a:fld>
            <a:endParaRPr lang="en-US"/>
          </a:p>
        </p:txBody>
      </p:sp>
    </p:spTree>
    <p:extLst>
      <p:ext uri="{BB962C8B-B14F-4D97-AF65-F5344CB8AC3E}">
        <p14:creationId xmlns:p14="http://schemas.microsoft.com/office/powerpoint/2010/main" val="40557908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460162" y="2627358"/>
            <a:ext cx="11148755" cy="1470025"/>
          </a:xfrm>
        </p:spPr>
        <p:txBody>
          <a:bodyPr>
            <a:noAutofit/>
          </a:bodyPr>
          <a:lstStyle/>
          <a:p>
            <a:r>
              <a:rPr lang="en-US" sz="6000" dirty="0" smtClean="0">
                <a:latin typeface="Arial"/>
                <a:cs typeface="Arial"/>
              </a:rPr>
              <a:t>Would You Believe?</a:t>
            </a:r>
            <a:br>
              <a:rPr lang="en-US" sz="6000" dirty="0" smtClean="0">
                <a:latin typeface="Arial"/>
                <a:cs typeface="Arial"/>
              </a:rPr>
            </a:br>
            <a:r>
              <a:rPr lang="en-US" sz="4000" dirty="0" smtClean="0">
                <a:latin typeface="Arial"/>
                <a:cs typeface="Arial"/>
              </a:rPr>
              <a:t>Activity</a:t>
            </a:r>
            <a:br>
              <a:rPr lang="en-US" sz="4000" dirty="0" smtClean="0">
                <a:latin typeface="Arial"/>
                <a:cs typeface="Arial"/>
              </a:rPr>
            </a:br>
            <a:r>
              <a:rPr lang="en-US" sz="4000" dirty="0">
                <a:latin typeface="Arial"/>
                <a:cs typeface="Arial"/>
              </a:rPr>
              <a:t/>
            </a:r>
            <a:br>
              <a:rPr lang="en-US" sz="4000" dirty="0">
                <a:latin typeface="Arial"/>
                <a:cs typeface="Arial"/>
              </a:rPr>
            </a:br>
            <a:r>
              <a:rPr lang="en-US" sz="4000" dirty="0" smtClean="0">
                <a:latin typeface="Arial"/>
                <a:cs typeface="Arial"/>
              </a:rPr>
              <a:t>Unit 2: What’s Menthol Got to Do With It?</a:t>
            </a:r>
            <a:endParaRPr lang="en-US" sz="4000" dirty="0">
              <a:latin typeface="Arial"/>
              <a:cs typeface="Arial"/>
            </a:endParaRPr>
          </a:p>
        </p:txBody>
      </p:sp>
      <p:sp>
        <p:nvSpPr>
          <p:cNvPr id="11" name="Shape 55"/>
          <p:cNvSpPr txBox="1">
            <a:spLocks/>
          </p:cNvSpPr>
          <p:nvPr/>
        </p:nvSpPr>
        <p:spPr>
          <a:xfrm>
            <a:off x="0" y="5282109"/>
            <a:ext cx="12192000" cy="1594295"/>
          </a:xfrm>
          <a:prstGeom prst="rect">
            <a:avLst/>
          </a:prstGeom>
          <a:solidFill>
            <a:srgbClr val="660000"/>
          </a:solidFill>
        </p:spPr>
        <p:txBody>
          <a:bodyPr lIns="91425" tIns="91425" rIns="91425" bIns="91425" anchor="t" anchorCtr="0">
            <a:noAutofit/>
          </a:bodyPr>
          <a:lstStyle>
            <a:lvl1pPr marL="243848" indent="-243848" algn="l" defTabSz="975390" rtl="0" eaLnBrk="1" latinLnBrk="0" hangingPunct="1">
              <a:lnSpc>
                <a:spcPct val="90000"/>
              </a:lnSpc>
              <a:spcBef>
                <a:spcPts val="1067"/>
              </a:spcBef>
              <a:buFont typeface="Arial"/>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a:buChar char="•"/>
              <a:defRPr sz="1920" kern="1200">
                <a:solidFill>
                  <a:schemeClr val="tx1"/>
                </a:solidFill>
                <a:latin typeface="+mn-lt"/>
                <a:ea typeface="+mn-ea"/>
                <a:cs typeface="+mn-cs"/>
              </a:defRPr>
            </a:lvl9pPr>
          </a:lstStyle>
          <a:p>
            <a:pPr>
              <a:spcBef>
                <a:spcPts val="0"/>
              </a:spcBef>
              <a:buNone/>
            </a:pPr>
            <a:r>
              <a:rPr lang="en"/>
              <a:t> </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654080"/>
            <a:ext cx="4521200" cy="1130300"/>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71656" y="0"/>
            <a:ext cx="4120344" cy="1986265"/>
          </a:xfrm>
          <a:prstGeom prst="rect">
            <a:avLst/>
          </a:prstGeom>
        </p:spPr>
      </p:pic>
    </p:spTree>
    <p:extLst>
      <p:ext uri="{BB962C8B-B14F-4D97-AF65-F5344CB8AC3E}">
        <p14:creationId xmlns:p14="http://schemas.microsoft.com/office/powerpoint/2010/main" val="104674853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1787"/>
            <a:ext cx="12191999" cy="1262176"/>
          </a:xfrm>
        </p:spPr>
        <p:txBody>
          <a:bodyPr>
            <a:noAutofit/>
          </a:bodyPr>
          <a:lstStyle/>
          <a:p>
            <a:pPr marL="0" indent="0" algn="ctr">
              <a:lnSpc>
                <a:spcPct val="100000"/>
              </a:lnSpc>
              <a:spcBef>
                <a:spcPts val="0"/>
              </a:spcBef>
              <a:buNone/>
            </a:pPr>
            <a:r>
              <a:rPr lang="en-US" sz="3400" b="1" dirty="0">
                <a:ln w="0"/>
                <a:latin typeface="Arial"/>
                <a:cs typeface="Arial"/>
              </a:rPr>
              <a:t>In the 1980’s, how did Big Tobacco get African Americans addicted to their menthol cigarettes?</a:t>
            </a:r>
          </a:p>
        </p:txBody>
      </p:sp>
      <p:sp>
        <p:nvSpPr>
          <p:cNvPr id="4" name="TextBox 3"/>
          <p:cNvSpPr txBox="1"/>
          <p:nvPr/>
        </p:nvSpPr>
        <p:spPr>
          <a:xfrm>
            <a:off x="1190385" y="5609579"/>
            <a:ext cx="9901687"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5400" dirty="0">
                <a:ln w="0"/>
                <a:solidFill>
                  <a:schemeClr val="bg1"/>
                </a:solidFill>
                <a:latin typeface="Elephant" panose="02020904090505020303" pitchFamily="18" charset="0"/>
              </a:rPr>
              <a:t>D. Internet ads</a:t>
            </a:r>
          </a:p>
        </p:txBody>
      </p:sp>
      <p:sp>
        <p:nvSpPr>
          <p:cNvPr id="2" name="Rectangle 1"/>
          <p:cNvSpPr/>
          <p:nvPr/>
        </p:nvSpPr>
        <p:spPr>
          <a:xfrm>
            <a:off x="1190385" y="2419492"/>
            <a:ext cx="9901687"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5400" dirty="0">
                <a:ln w="0"/>
                <a:solidFill>
                  <a:schemeClr val="bg1"/>
                </a:solidFill>
                <a:latin typeface="Elephant" panose="02020904090505020303" pitchFamily="18" charset="0"/>
              </a:rPr>
              <a:t>A. Free Samples</a:t>
            </a:r>
          </a:p>
        </p:txBody>
      </p:sp>
      <p:sp>
        <p:nvSpPr>
          <p:cNvPr id="5" name="Rectangle 4"/>
          <p:cNvSpPr/>
          <p:nvPr/>
        </p:nvSpPr>
        <p:spPr>
          <a:xfrm>
            <a:off x="1190385" y="4545557"/>
            <a:ext cx="9901687"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5400" dirty="0">
                <a:ln w="0"/>
                <a:solidFill>
                  <a:schemeClr val="bg1"/>
                </a:solidFill>
                <a:latin typeface="Elephant" panose="02020904090505020303" pitchFamily="18" charset="0"/>
              </a:rPr>
              <a:t>C. Paid people to try them </a:t>
            </a:r>
          </a:p>
        </p:txBody>
      </p:sp>
      <p:sp>
        <p:nvSpPr>
          <p:cNvPr id="6" name="Rectangle 5"/>
          <p:cNvSpPr/>
          <p:nvPr/>
        </p:nvSpPr>
        <p:spPr>
          <a:xfrm>
            <a:off x="1190385" y="3482525"/>
            <a:ext cx="9901687"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5400" dirty="0">
                <a:ln w="0"/>
                <a:solidFill>
                  <a:schemeClr val="bg1"/>
                </a:solidFill>
                <a:latin typeface="Elephant" panose="02020904090505020303" pitchFamily="18" charset="0"/>
              </a:rPr>
              <a:t>B. Sold single cigarettes</a:t>
            </a:r>
          </a:p>
        </p:txBody>
      </p:sp>
      <p:sp>
        <p:nvSpPr>
          <p:cNvPr id="7" name="Shape 63"/>
          <p:cNvSpPr/>
          <p:nvPr/>
        </p:nvSpPr>
        <p:spPr>
          <a:xfrm>
            <a:off x="19241" y="1494352"/>
            <a:ext cx="12192001" cy="548663"/>
          </a:xfrm>
          <a:prstGeom prst="rect">
            <a:avLst/>
          </a:prstGeom>
          <a:solidFill>
            <a:srgbClr val="660000"/>
          </a:solidFill>
          <a:ln w="9525" cap="flat" cmpd="sng">
            <a:noFill/>
            <a:prstDash val="solid"/>
            <a:round/>
            <a:headEnd type="none" w="med" len="med"/>
            <a:tailEnd type="none" w="med" len="med"/>
          </a:ln>
        </p:spPr>
        <p:txBody>
          <a:bodyPr lIns="91425" tIns="91425" rIns="91425" bIns="91425" anchor="ctr" anchorCtr="0">
            <a:noAutofit/>
          </a:bodyPr>
          <a:lstStyle/>
          <a:p>
            <a:endParaRPr/>
          </a:p>
        </p:txBody>
      </p:sp>
    </p:spTree>
    <p:extLst>
      <p:ext uri="{BB962C8B-B14F-4D97-AF65-F5344CB8AC3E}">
        <p14:creationId xmlns:p14="http://schemas.microsoft.com/office/powerpoint/2010/main" val="119719088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6"/>
                                        </p:tgtEl>
                                      </p:cBhvr>
                                    </p:animEffect>
                                    <p:anim calcmode="lin" valueType="num">
                                      <p:cBhvr>
                                        <p:cTn id="7" dur="1000"/>
                                        <p:tgtEl>
                                          <p:spTgt spid="6"/>
                                        </p:tgtEl>
                                        <p:attrNameLst>
                                          <p:attrName>ppt_x</p:attrName>
                                        </p:attrNameLst>
                                      </p:cBhvr>
                                      <p:tavLst>
                                        <p:tav tm="0">
                                          <p:val>
                                            <p:strVal val="ppt_x"/>
                                          </p:val>
                                        </p:tav>
                                        <p:tav tm="100000">
                                          <p:val>
                                            <p:strVal val="ppt_x"/>
                                          </p:val>
                                        </p:tav>
                                      </p:tavLst>
                                    </p:anim>
                                    <p:anim calcmode="lin" valueType="num">
                                      <p:cBhvr>
                                        <p:cTn id="8" dur="1000"/>
                                        <p:tgtEl>
                                          <p:spTgt spid="6"/>
                                        </p:tgtEl>
                                        <p:attrNameLst>
                                          <p:attrName>ppt_y</p:attrName>
                                        </p:attrNameLst>
                                      </p:cBhvr>
                                      <p:tavLst>
                                        <p:tav tm="0">
                                          <p:val>
                                            <p:strVal val="ppt_y"/>
                                          </p:val>
                                        </p:tav>
                                        <p:tav tm="100000">
                                          <p:val>
                                            <p:strVal val="ppt_y+.1"/>
                                          </p:val>
                                        </p:tav>
                                      </p:tavLst>
                                    </p:anim>
                                    <p:set>
                                      <p:cBhvr>
                                        <p:cTn id="9" dur="1" fill="hold">
                                          <p:stCondLst>
                                            <p:cond delay="999"/>
                                          </p:stCondLst>
                                        </p:cTn>
                                        <p:tgtEl>
                                          <p:spTgt spid="6"/>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5"/>
                                        </p:tgtEl>
                                      </p:cBhvr>
                                    </p:animEffect>
                                    <p:anim calcmode="lin" valueType="num">
                                      <p:cBhvr>
                                        <p:cTn id="12" dur="1000"/>
                                        <p:tgtEl>
                                          <p:spTgt spid="5"/>
                                        </p:tgtEl>
                                        <p:attrNameLst>
                                          <p:attrName>ppt_x</p:attrName>
                                        </p:attrNameLst>
                                      </p:cBhvr>
                                      <p:tavLst>
                                        <p:tav tm="0">
                                          <p:val>
                                            <p:strVal val="ppt_x"/>
                                          </p:val>
                                        </p:tav>
                                        <p:tav tm="100000">
                                          <p:val>
                                            <p:strVal val="ppt_x"/>
                                          </p:val>
                                        </p:tav>
                                      </p:tavLst>
                                    </p:anim>
                                    <p:anim calcmode="lin" valueType="num">
                                      <p:cBhvr>
                                        <p:cTn id="13" dur="1000"/>
                                        <p:tgtEl>
                                          <p:spTgt spid="5"/>
                                        </p:tgtEl>
                                        <p:attrNameLst>
                                          <p:attrName>ppt_y</p:attrName>
                                        </p:attrNameLst>
                                      </p:cBhvr>
                                      <p:tavLst>
                                        <p:tav tm="0">
                                          <p:val>
                                            <p:strVal val="ppt_y"/>
                                          </p:val>
                                        </p:tav>
                                        <p:tav tm="100000">
                                          <p:val>
                                            <p:strVal val="ppt_y+.1"/>
                                          </p:val>
                                        </p:tav>
                                      </p:tavLst>
                                    </p:anim>
                                    <p:set>
                                      <p:cBhvr>
                                        <p:cTn id="14" dur="1" fill="hold">
                                          <p:stCondLst>
                                            <p:cond delay="999"/>
                                          </p:stCondLst>
                                        </p:cTn>
                                        <p:tgtEl>
                                          <p:spTgt spid="5"/>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4"/>
                                        </p:tgtEl>
                                      </p:cBhvr>
                                    </p:animEffect>
                                    <p:anim calcmode="lin" valueType="num">
                                      <p:cBhvr>
                                        <p:cTn id="17" dur="1000"/>
                                        <p:tgtEl>
                                          <p:spTgt spid="4"/>
                                        </p:tgtEl>
                                        <p:attrNameLst>
                                          <p:attrName>ppt_x</p:attrName>
                                        </p:attrNameLst>
                                      </p:cBhvr>
                                      <p:tavLst>
                                        <p:tav tm="0">
                                          <p:val>
                                            <p:strVal val="ppt_x"/>
                                          </p:val>
                                        </p:tav>
                                        <p:tav tm="100000">
                                          <p:val>
                                            <p:strVal val="ppt_x"/>
                                          </p:val>
                                        </p:tav>
                                      </p:tavLst>
                                    </p:anim>
                                    <p:anim calcmode="lin" valueType="num">
                                      <p:cBhvr>
                                        <p:cTn id="18" dur="1000"/>
                                        <p:tgtEl>
                                          <p:spTgt spid="4"/>
                                        </p:tgtEl>
                                        <p:attrNameLst>
                                          <p:attrName>ppt_y</p:attrName>
                                        </p:attrNameLst>
                                      </p:cBhvr>
                                      <p:tavLst>
                                        <p:tav tm="0">
                                          <p:val>
                                            <p:strVal val="ppt_y"/>
                                          </p:val>
                                        </p:tav>
                                        <p:tav tm="100000">
                                          <p:val>
                                            <p:strVal val="ppt_y+.1"/>
                                          </p:val>
                                        </p:tav>
                                      </p:tavLst>
                                    </p:anim>
                                    <p:set>
                                      <p:cBhvr>
                                        <p:cTn id="19"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49695"/>
            <a:ext cx="12192000" cy="1398002"/>
          </a:xfrm>
        </p:spPr>
        <p:txBody>
          <a:bodyPr>
            <a:noAutofit/>
          </a:bodyPr>
          <a:lstStyle/>
          <a:p>
            <a:pPr marL="0" indent="0" algn="ctr">
              <a:buNone/>
            </a:pPr>
            <a:r>
              <a:rPr lang="en-US" sz="3100" b="1" dirty="0">
                <a:ln w="0"/>
                <a:effectLst/>
                <a:latin typeface="Arial"/>
                <a:cs typeface="Arial"/>
              </a:rPr>
              <a:t>A 1982 tobacco company's report on how to "win in the young black menthol market," they said they'd need </a:t>
            </a:r>
            <a:r>
              <a:rPr lang="en-US" sz="3100" b="1" dirty="0" smtClean="0">
                <a:ln w="0"/>
                <a:effectLst/>
                <a:latin typeface="Arial"/>
                <a:cs typeface="Arial"/>
              </a:rPr>
              <a:t>a brand</a:t>
            </a:r>
            <a:r>
              <a:rPr lang="en-US" sz="3100" b="1" dirty="0">
                <a:ln w="0"/>
                <a:effectLst/>
                <a:latin typeface="Arial"/>
                <a:cs typeface="Arial"/>
              </a:rPr>
              <a:t>…</a:t>
            </a:r>
          </a:p>
        </p:txBody>
      </p:sp>
      <p:sp>
        <p:nvSpPr>
          <p:cNvPr id="4" name="TextBox 3"/>
          <p:cNvSpPr txBox="1"/>
          <p:nvPr/>
        </p:nvSpPr>
        <p:spPr>
          <a:xfrm>
            <a:off x="1365136" y="5724236"/>
            <a:ext cx="9609856" cy="707886"/>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4000" dirty="0">
                <a:ln w="0"/>
                <a:solidFill>
                  <a:schemeClr val="bg1"/>
                </a:solidFill>
                <a:latin typeface="Elephant" panose="02020904090505020303" pitchFamily="18" charset="0"/>
              </a:rPr>
              <a:t>D. All of the above</a:t>
            </a:r>
          </a:p>
        </p:txBody>
      </p:sp>
      <p:sp>
        <p:nvSpPr>
          <p:cNvPr id="2" name="Rectangle 1"/>
          <p:cNvSpPr/>
          <p:nvPr/>
        </p:nvSpPr>
        <p:spPr>
          <a:xfrm>
            <a:off x="1365136" y="2700812"/>
            <a:ext cx="9609856" cy="707886"/>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pPr marL="342900" lvl="0" indent="-342900">
              <a:buFont typeface="+mj-lt"/>
              <a:buAutoNum type="alphaUcPeriod"/>
              <a:defRPr/>
            </a:pPr>
            <a:r>
              <a:rPr lang="en-US" sz="4000" dirty="0">
                <a:ln w="0"/>
                <a:solidFill>
                  <a:schemeClr val="bg1"/>
                </a:solidFill>
                <a:latin typeface="Elephant" panose="02020904090505020303" pitchFamily="18" charset="0"/>
              </a:rPr>
              <a:t>“Endorsed by a black celebrity.”</a:t>
            </a:r>
          </a:p>
        </p:txBody>
      </p:sp>
      <p:sp>
        <p:nvSpPr>
          <p:cNvPr id="5" name="Rectangle 4"/>
          <p:cNvSpPr/>
          <p:nvPr/>
        </p:nvSpPr>
        <p:spPr>
          <a:xfrm>
            <a:off x="1365136" y="4929448"/>
            <a:ext cx="9609856" cy="707886"/>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pPr lvl="0">
              <a:defRPr/>
            </a:pPr>
            <a:r>
              <a:rPr lang="en-US" sz="4000" dirty="0">
                <a:ln w="0"/>
                <a:solidFill>
                  <a:schemeClr val="bg1"/>
                </a:solidFill>
                <a:latin typeface="Elephant" panose="02020904090505020303" pitchFamily="18" charset="0"/>
              </a:rPr>
              <a:t>C. “That was cheaper than the rest.”</a:t>
            </a:r>
          </a:p>
        </p:txBody>
      </p:sp>
      <p:sp>
        <p:nvSpPr>
          <p:cNvPr id="6" name="Rectangle 5"/>
          <p:cNvSpPr/>
          <p:nvPr/>
        </p:nvSpPr>
        <p:spPr>
          <a:xfrm>
            <a:off x="1365136" y="3506430"/>
            <a:ext cx="9609856" cy="1323439"/>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4000" dirty="0">
                <a:ln w="0"/>
                <a:solidFill>
                  <a:schemeClr val="bg1"/>
                </a:solidFill>
                <a:latin typeface="Elephant" panose="02020904090505020303" pitchFamily="18" charset="0"/>
              </a:rPr>
              <a:t>B. “With a short, easily pronounced name."</a:t>
            </a:r>
          </a:p>
        </p:txBody>
      </p:sp>
      <p:sp>
        <p:nvSpPr>
          <p:cNvPr id="7" name="Shape 63"/>
          <p:cNvSpPr/>
          <p:nvPr/>
        </p:nvSpPr>
        <p:spPr>
          <a:xfrm>
            <a:off x="19241" y="1862452"/>
            <a:ext cx="12192001" cy="548663"/>
          </a:xfrm>
          <a:prstGeom prst="rect">
            <a:avLst/>
          </a:prstGeom>
          <a:solidFill>
            <a:srgbClr val="660000"/>
          </a:solidFill>
          <a:ln w="9525" cap="flat" cmpd="sng">
            <a:noFill/>
            <a:prstDash val="solid"/>
            <a:round/>
            <a:headEnd type="none" w="med" len="med"/>
            <a:tailEnd type="none" w="med" len="med"/>
          </a:ln>
        </p:spPr>
        <p:txBody>
          <a:bodyPr lIns="91425" tIns="91425" rIns="91425" bIns="91425" anchor="ctr" anchorCtr="0">
            <a:noAutofit/>
          </a:bodyPr>
          <a:lstStyle/>
          <a:p>
            <a:endParaRPr/>
          </a:p>
        </p:txBody>
      </p:sp>
    </p:spTree>
    <p:extLst>
      <p:ext uri="{BB962C8B-B14F-4D97-AF65-F5344CB8AC3E}">
        <p14:creationId xmlns:p14="http://schemas.microsoft.com/office/powerpoint/2010/main" val="261755962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5"/>
                                        </p:tgtEl>
                                      </p:cBhvr>
                                    </p:animEffect>
                                    <p:anim calcmode="lin" valueType="num">
                                      <p:cBhvr>
                                        <p:cTn id="12" dur="1000"/>
                                        <p:tgtEl>
                                          <p:spTgt spid="5"/>
                                        </p:tgtEl>
                                        <p:attrNameLst>
                                          <p:attrName>ppt_x</p:attrName>
                                        </p:attrNameLst>
                                      </p:cBhvr>
                                      <p:tavLst>
                                        <p:tav tm="0">
                                          <p:val>
                                            <p:strVal val="ppt_x"/>
                                          </p:val>
                                        </p:tav>
                                        <p:tav tm="100000">
                                          <p:val>
                                            <p:strVal val="ppt_x"/>
                                          </p:val>
                                        </p:tav>
                                      </p:tavLst>
                                    </p:anim>
                                    <p:anim calcmode="lin" valueType="num">
                                      <p:cBhvr>
                                        <p:cTn id="13" dur="1000"/>
                                        <p:tgtEl>
                                          <p:spTgt spid="5"/>
                                        </p:tgtEl>
                                        <p:attrNameLst>
                                          <p:attrName>ppt_y</p:attrName>
                                        </p:attrNameLst>
                                      </p:cBhvr>
                                      <p:tavLst>
                                        <p:tav tm="0">
                                          <p:val>
                                            <p:strVal val="ppt_y"/>
                                          </p:val>
                                        </p:tav>
                                        <p:tav tm="100000">
                                          <p:val>
                                            <p:strVal val="ppt_y+.1"/>
                                          </p:val>
                                        </p:tav>
                                      </p:tavLst>
                                    </p:anim>
                                    <p:set>
                                      <p:cBhvr>
                                        <p:cTn id="14" dur="1" fill="hold">
                                          <p:stCondLst>
                                            <p:cond delay="999"/>
                                          </p:stCondLst>
                                        </p:cTn>
                                        <p:tgtEl>
                                          <p:spTgt spid="5"/>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4"/>
                                        </p:tgtEl>
                                      </p:cBhvr>
                                    </p:animEffect>
                                    <p:anim calcmode="lin" valueType="num">
                                      <p:cBhvr>
                                        <p:cTn id="17" dur="1000"/>
                                        <p:tgtEl>
                                          <p:spTgt spid="4"/>
                                        </p:tgtEl>
                                        <p:attrNameLst>
                                          <p:attrName>ppt_x</p:attrName>
                                        </p:attrNameLst>
                                      </p:cBhvr>
                                      <p:tavLst>
                                        <p:tav tm="0">
                                          <p:val>
                                            <p:strVal val="ppt_x"/>
                                          </p:val>
                                        </p:tav>
                                        <p:tav tm="100000">
                                          <p:val>
                                            <p:strVal val="ppt_x"/>
                                          </p:val>
                                        </p:tav>
                                      </p:tavLst>
                                    </p:anim>
                                    <p:anim calcmode="lin" valueType="num">
                                      <p:cBhvr>
                                        <p:cTn id="18" dur="1000"/>
                                        <p:tgtEl>
                                          <p:spTgt spid="4"/>
                                        </p:tgtEl>
                                        <p:attrNameLst>
                                          <p:attrName>ppt_y</p:attrName>
                                        </p:attrNameLst>
                                      </p:cBhvr>
                                      <p:tavLst>
                                        <p:tav tm="0">
                                          <p:val>
                                            <p:strVal val="ppt_y"/>
                                          </p:val>
                                        </p:tav>
                                        <p:tav tm="100000">
                                          <p:val>
                                            <p:strVal val="ppt_y+.1"/>
                                          </p:val>
                                        </p:tav>
                                      </p:tavLst>
                                    </p:anim>
                                    <p:set>
                                      <p:cBhvr>
                                        <p:cTn id="19"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4050"/>
            <a:ext cx="12192000" cy="984633"/>
          </a:xfrm>
        </p:spPr>
        <p:txBody>
          <a:bodyPr>
            <a:noAutofit/>
          </a:bodyPr>
          <a:lstStyle/>
          <a:p>
            <a:pPr marL="0" indent="0" algn="ctr">
              <a:buNone/>
            </a:pPr>
            <a:r>
              <a:rPr lang="en-US" sz="3400" b="1" dirty="0" smtClean="0">
                <a:ln w="0"/>
                <a:latin typeface="Arial"/>
                <a:cs typeface="Arial"/>
              </a:rPr>
              <a:t>The 2009 Family Smoking Prevention and Tobacco Control Act banned all of the following flavors except?</a:t>
            </a:r>
            <a:endParaRPr lang="en-US" sz="3400" b="1" dirty="0">
              <a:ln w="0"/>
              <a:latin typeface="Arial"/>
              <a:cs typeface="Arial"/>
            </a:endParaRPr>
          </a:p>
        </p:txBody>
      </p:sp>
      <p:sp>
        <p:nvSpPr>
          <p:cNvPr id="4" name="TextBox 3"/>
          <p:cNvSpPr txBox="1"/>
          <p:nvPr/>
        </p:nvSpPr>
        <p:spPr>
          <a:xfrm>
            <a:off x="943549" y="5623375"/>
            <a:ext cx="10222992" cy="923330"/>
          </a:xfrm>
          <a:prstGeom prst="rect">
            <a:avLst/>
          </a:prstGeom>
          <a:solidFill>
            <a:srgbClr val="328F54"/>
          </a:solidFill>
          <a:ln>
            <a:noFill/>
          </a:ln>
        </p:spPr>
        <p:style>
          <a:lnRef idx="0">
            <a:schemeClr val="accent2"/>
          </a:lnRef>
          <a:fillRef idx="3">
            <a:schemeClr val="accent2"/>
          </a:fillRef>
          <a:effectRef idx="3">
            <a:schemeClr val="accent2"/>
          </a:effectRef>
          <a:fontRef idx="minor">
            <a:schemeClr val="lt1"/>
          </a:fontRef>
        </p:style>
        <p:txBody>
          <a:bodyPr wrap="square">
            <a:spAutoFit/>
          </a:bodyPr>
          <a:lstStyle>
            <a:defPPr>
              <a:defRPr lang="en-US"/>
            </a:defPPr>
            <a:lvl1pPr>
              <a:defRPr sz="5400">
                <a:ln w="0">
                  <a:noFill/>
                </a:ln>
                <a:solidFill>
                  <a:schemeClr val="bg1"/>
                </a:solidFill>
                <a:latin typeface="Elephant" panose="02020904090505020303" pitchFamily="18" charset="0"/>
              </a:defRPr>
            </a:lvl1pPr>
          </a:lstStyle>
          <a:p>
            <a:r>
              <a:rPr lang="en-US" dirty="0"/>
              <a:t>D. Drink</a:t>
            </a:r>
          </a:p>
        </p:txBody>
      </p:sp>
      <p:sp>
        <p:nvSpPr>
          <p:cNvPr id="2" name="Rectangle 1"/>
          <p:cNvSpPr/>
          <p:nvPr/>
        </p:nvSpPr>
        <p:spPr>
          <a:xfrm>
            <a:off x="943549" y="2423560"/>
            <a:ext cx="10217427" cy="923330"/>
          </a:xfrm>
          <a:prstGeom prst="rect">
            <a:avLst/>
          </a:prstGeom>
          <a:solidFill>
            <a:srgbClr val="328F54"/>
          </a:solidFill>
          <a:ln>
            <a:noFill/>
          </a:ln>
        </p:spPr>
        <p:style>
          <a:lnRef idx="0">
            <a:schemeClr val="accent2"/>
          </a:lnRef>
          <a:fillRef idx="3">
            <a:schemeClr val="accent2"/>
          </a:fillRef>
          <a:effectRef idx="3">
            <a:schemeClr val="accent2"/>
          </a:effectRef>
          <a:fontRef idx="minor">
            <a:schemeClr val="lt1"/>
          </a:fontRef>
        </p:style>
        <p:txBody>
          <a:bodyPr wrap="square">
            <a:spAutoFit/>
          </a:bodyPr>
          <a:lstStyle/>
          <a:p>
            <a:r>
              <a:rPr lang="en-US" sz="5400" dirty="0">
                <a:ln w="0">
                  <a:noFill/>
                </a:ln>
                <a:solidFill>
                  <a:schemeClr val="bg1"/>
                </a:solidFill>
                <a:latin typeface="Elephant" panose="02020904090505020303" pitchFamily="18" charset="0"/>
              </a:rPr>
              <a:t>A. Menthol</a:t>
            </a:r>
          </a:p>
        </p:txBody>
      </p:sp>
      <p:sp>
        <p:nvSpPr>
          <p:cNvPr id="5" name="Rectangle 4"/>
          <p:cNvSpPr/>
          <p:nvPr/>
        </p:nvSpPr>
        <p:spPr>
          <a:xfrm>
            <a:off x="943548" y="4550608"/>
            <a:ext cx="10217427" cy="923330"/>
          </a:xfrm>
          <a:prstGeom prst="rect">
            <a:avLst/>
          </a:prstGeom>
          <a:solidFill>
            <a:srgbClr val="328F54"/>
          </a:solidFill>
          <a:ln>
            <a:noFill/>
          </a:ln>
        </p:spPr>
        <p:style>
          <a:lnRef idx="0">
            <a:schemeClr val="accent2"/>
          </a:lnRef>
          <a:fillRef idx="3">
            <a:schemeClr val="accent2"/>
          </a:fillRef>
          <a:effectRef idx="3">
            <a:schemeClr val="accent2"/>
          </a:effectRef>
          <a:fontRef idx="minor">
            <a:schemeClr val="lt1"/>
          </a:fontRef>
        </p:style>
        <p:txBody>
          <a:bodyPr wrap="square">
            <a:spAutoFit/>
          </a:bodyPr>
          <a:lstStyle/>
          <a:p>
            <a:r>
              <a:rPr lang="en-US" sz="5400" dirty="0">
                <a:ln w="0">
                  <a:noFill/>
                </a:ln>
                <a:solidFill>
                  <a:schemeClr val="bg1"/>
                </a:solidFill>
                <a:latin typeface="Elephant" panose="02020904090505020303" pitchFamily="18" charset="0"/>
              </a:rPr>
              <a:t>C. Fruit</a:t>
            </a:r>
          </a:p>
        </p:txBody>
      </p:sp>
      <p:sp>
        <p:nvSpPr>
          <p:cNvPr id="6" name="Rectangle 5"/>
          <p:cNvSpPr/>
          <p:nvPr/>
        </p:nvSpPr>
        <p:spPr>
          <a:xfrm>
            <a:off x="943549" y="3458217"/>
            <a:ext cx="10217427" cy="923330"/>
          </a:xfrm>
          <a:prstGeom prst="rect">
            <a:avLst/>
          </a:prstGeom>
          <a:solidFill>
            <a:srgbClr val="328F54"/>
          </a:solidFill>
          <a:ln>
            <a:noFill/>
          </a:ln>
        </p:spPr>
        <p:style>
          <a:lnRef idx="0">
            <a:schemeClr val="accent2"/>
          </a:lnRef>
          <a:fillRef idx="3">
            <a:schemeClr val="accent2"/>
          </a:fillRef>
          <a:effectRef idx="3">
            <a:schemeClr val="accent2"/>
          </a:effectRef>
          <a:fontRef idx="minor">
            <a:schemeClr val="lt1"/>
          </a:fontRef>
        </p:style>
        <p:txBody>
          <a:bodyPr wrap="square">
            <a:spAutoFit/>
          </a:bodyPr>
          <a:lstStyle/>
          <a:p>
            <a:r>
              <a:rPr lang="en-US" sz="5400" dirty="0">
                <a:ln w="0">
                  <a:noFill/>
                </a:ln>
                <a:solidFill>
                  <a:schemeClr val="bg1"/>
                </a:solidFill>
                <a:latin typeface="Elephant" panose="02020904090505020303" pitchFamily="18" charset="0"/>
              </a:rPr>
              <a:t>B. Candy</a:t>
            </a:r>
          </a:p>
        </p:txBody>
      </p:sp>
      <p:sp>
        <p:nvSpPr>
          <p:cNvPr id="7" name="Shape 63"/>
          <p:cNvSpPr/>
          <p:nvPr/>
        </p:nvSpPr>
        <p:spPr>
          <a:xfrm>
            <a:off x="19241" y="1457542"/>
            <a:ext cx="12192001" cy="548663"/>
          </a:xfrm>
          <a:prstGeom prst="rect">
            <a:avLst/>
          </a:prstGeom>
          <a:solidFill>
            <a:srgbClr val="660000"/>
          </a:solidFill>
          <a:ln w="9525" cap="flat" cmpd="sng">
            <a:noFill/>
            <a:prstDash val="solid"/>
            <a:round/>
            <a:headEnd type="none" w="med" len="med"/>
            <a:tailEnd type="none" w="med" len="med"/>
          </a:ln>
        </p:spPr>
        <p:txBody>
          <a:bodyPr lIns="91425" tIns="91425" rIns="91425" bIns="91425" anchor="ctr" anchorCtr="0">
            <a:noAutofit/>
          </a:bodyPr>
          <a:lstStyle/>
          <a:p>
            <a:endParaRPr/>
          </a:p>
        </p:txBody>
      </p:sp>
    </p:spTree>
    <p:extLst>
      <p:ext uri="{BB962C8B-B14F-4D97-AF65-F5344CB8AC3E}">
        <p14:creationId xmlns:p14="http://schemas.microsoft.com/office/powerpoint/2010/main" val="286366561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6"/>
                                        </p:tgtEl>
                                      </p:cBhvr>
                                    </p:animEffect>
                                    <p:anim calcmode="lin" valueType="num">
                                      <p:cBhvr>
                                        <p:cTn id="7" dur="1000"/>
                                        <p:tgtEl>
                                          <p:spTgt spid="6"/>
                                        </p:tgtEl>
                                        <p:attrNameLst>
                                          <p:attrName>ppt_x</p:attrName>
                                        </p:attrNameLst>
                                      </p:cBhvr>
                                      <p:tavLst>
                                        <p:tav tm="0">
                                          <p:val>
                                            <p:strVal val="ppt_x"/>
                                          </p:val>
                                        </p:tav>
                                        <p:tav tm="100000">
                                          <p:val>
                                            <p:strVal val="ppt_x"/>
                                          </p:val>
                                        </p:tav>
                                      </p:tavLst>
                                    </p:anim>
                                    <p:anim calcmode="lin" valueType="num">
                                      <p:cBhvr>
                                        <p:cTn id="8" dur="1000"/>
                                        <p:tgtEl>
                                          <p:spTgt spid="6"/>
                                        </p:tgtEl>
                                        <p:attrNameLst>
                                          <p:attrName>ppt_y</p:attrName>
                                        </p:attrNameLst>
                                      </p:cBhvr>
                                      <p:tavLst>
                                        <p:tav tm="0">
                                          <p:val>
                                            <p:strVal val="ppt_y"/>
                                          </p:val>
                                        </p:tav>
                                        <p:tav tm="100000">
                                          <p:val>
                                            <p:strVal val="ppt_y+.1"/>
                                          </p:val>
                                        </p:tav>
                                      </p:tavLst>
                                    </p:anim>
                                    <p:set>
                                      <p:cBhvr>
                                        <p:cTn id="9" dur="1" fill="hold">
                                          <p:stCondLst>
                                            <p:cond delay="999"/>
                                          </p:stCondLst>
                                        </p:cTn>
                                        <p:tgtEl>
                                          <p:spTgt spid="6"/>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5"/>
                                        </p:tgtEl>
                                      </p:cBhvr>
                                    </p:animEffect>
                                    <p:anim calcmode="lin" valueType="num">
                                      <p:cBhvr>
                                        <p:cTn id="12" dur="1000"/>
                                        <p:tgtEl>
                                          <p:spTgt spid="5"/>
                                        </p:tgtEl>
                                        <p:attrNameLst>
                                          <p:attrName>ppt_x</p:attrName>
                                        </p:attrNameLst>
                                      </p:cBhvr>
                                      <p:tavLst>
                                        <p:tav tm="0">
                                          <p:val>
                                            <p:strVal val="ppt_x"/>
                                          </p:val>
                                        </p:tav>
                                        <p:tav tm="100000">
                                          <p:val>
                                            <p:strVal val="ppt_x"/>
                                          </p:val>
                                        </p:tav>
                                      </p:tavLst>
                                    </p:anim>
                                    <p:anim calcmode="lin" valueType="num">
                                      <p:cBhvr>
                                        <p:cTn id="13" dur="1000"/>
                                        <p:tgtEl>
                                          <p:spTgt spid="5"/>
                                        </p:tgtEl>
                                        <p:attrNameLst>
                                          <p:attrName>ppt_y</p:attrName>
                                        </p:attrNameLst>
                                      </p:cBhvr>
                                      <p:tavLst>
                                        <p:tav tm="0">
                                          <p:val>
                                            <p:strVal val="ppt_y"/>
                                          </p:val>
                                        </p:tav>
                                        <p:tav tm="100000">
                                          <p:val>
                                            <p:strVal val="ppt_y+.1"/>
                                          </p:val>
                                        </p:tav>
                                      </p:tavLst>
                                    </p:anim>
                                    <p:set>
                                      <p:cBhvr>
                                        <p:cTn id="14" dur="1" fill="hold">
                                          <p:stCondLst>
                                            <p:cond delay="999"/>
                                          </p:stCondLst>
                                        </p:cTn>
                                        <p:tgtEl>
                                          <p:spTgt spid="5"/>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4"/>
                                        </p:tgtEl>
                                      </p:cBhvr>
                                    </p:animEffect>
                                    <p:anim calcmode="lin" valueType="num">
                                      <p:cBhvr>
                                        <p:cTn id="17" dur="1000"/>
                                        <p:tgtEl>
                                          <p:spTgt spid="4"/>
                                        </p:tgtEl>
                                        <p:attrNameLst>
                                          <p:attrName>ppt_x</p:attrName>
                                        </p:attrNameLst>
                                      </p:cBhvr>
                                      <p:tavLst>
                                        <p:tav tm="0">
                                          <p:val>
                                            <p:strVal val="ppt_x"/>
                                          </p:val>
                                        </p:tav>
                                        <p:tav tm="100000">
                                          <p:val>
                                            <p:strVal val="ppt_x"/>
                                          </p:val>
                                        </p:tav>
                                      </p:tavLst>
                                    </p:anim>
                                    <p:anim calcmode="lin" valueType="num">
                                      <p:cBhvr>
                                        <p:cTn id="18" dur="1000"/>
                                        <p:tgtEl>
                                          <p:spTgt spid="4"/>
                                        </p:tgtEl>
                                        <p:attrNameLst>
                                          <p:attrName>ppt_y</p:attrName>
                                        </p:attrNameLst>
                                      </p:cBhvr>
                                      <p:tavLst>
                                        <p:tav tm="0">
                                          <p:val>
                                            <p:strVal val="ppt_y"/>
                                          </p:val>
                                        </p:tav>
                                        <p:tav tm="100000">
                                          <p:val>
                                            <p:strVal val="ppt_y+.1"/>
                                          </p:val>
                                        </p:tav>
                                      </p:tavLst>
                                    </p:anim>
                                    <p:set>
                                      <p:cBhvr>
                                        <p:cTn id="19"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57672"/>
            <a:ext cx="12192000" cy="984633"/>
          </a:xfrm>
        </p:spPr>
        <p:txBody>
          <a:bodyPr>
            <a:noAutofit/>
          </a:bodyPr>
          <a:lstStyle/>
          <a:p>
            <a:pPr marL="0" indent="0" algn="ctr">
              <a:buNone/>
            </a:pPr>
            <a:r>
              <a:rPr lang="en-US" sz="3400" b="1" dirty="0">
                <a:ln w="0"/>
                <a:latin typeface="Arial"/>
                <a:cs typeface="Arial"/>
              </a:rPr>
              <a:t>Why does Big </a:t>
            </a:r>
            <a:r>
              <a:rPr lang="en-US" sz="3400" b="1" dirty="0" smtClean="0">
                <a:ln w="0"/>
                <a:latin typeface="Arial"/>
                <a:cs typeface="Arial"/>
              </a:rPr>
              <a:t>Tobacco use </a:t>
            </a:r>
            <a:r>
              <a:rPr lang="en-US" sz="3400" b="1" dirty="0">
                <a:ln w="0"/>
                <a:latin typeface="Arial"/>
                <a:cs typeface="Arial"/>
              </a:rPr>
              <a:t>menthol in cigarettes?</a:t>
            </a:r>
          </a:p>
        </p:txBody>
      </p:sp>
      <p:sp>
        <p:nvSpPr>
          <p:cNvPr id="4" name="TextBox 3"/>
          <p:cNvSpPr txBox="1"/>
          <p:nvPr/>
        </p:nvSpPr>
        <p:spPr>
          <a:xfrm>
            <a:off x="980361" y="5382277"/>
            <a:ext cx="10217427"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5400" dirty="0">
                <a:ln w="0"/>
                <a:solidFill>
                  <a:schemeClr val="bg1"/>
                </a:solidFill>
                <a:latin typeface="Elephant" panose="02020904090505020303" pitchFamily="18" charset="0"/>
              </a:rPr>
              <a:t>D. Freshens breath</a:t>
            </a:r>
          </a:p>
        </p:txBody>
      </p:sp>
      <p:sp>
        <p:nvSpPr>
          <p:cNvPr id="2" name="Rectangle 1"/>
          <p:cNvSpPr/>
          <p:nvPr/>
        </p:nvSpPr>
        <p:spPr>
          <a:xfrm>
            <a:off x="980361" y="2117320"/>
            <a:ext cx="10217427"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5400" dirty="0">
                <a:ln w="0"/>
                <a:solidFill>
                  <a:schemeClr val="bg1"/>
                </a:solidFill>
                <a:latin typeface="Elephant" panose="02020904090505020303" pitchFamily="18" charset="0"/>
              </a:rPr>
              <a:t>A. Cures cancer</a:t>
            </a:r>
          </a:p>
        </p:txBody>
      </p:sp>
      <p:sp>
        <p:nvSpPr>
          <p:cNvPr id="6" name="Rectangle 5"/>
          <p:cNvSpPr/>
          <p:nvPr/>
        </p:nvSpPr>
        <p:spPr>
          <a:xfrm>
            <a:off x="980361" y="3188801"/>
            <a:ext cx="10217427"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5400" dirty="0">
                <a:ln w="0"/>
                <a:solidFill>
                  <a:schemeClr val="bg1"/>
                </a:solidFill>
                <a:latin typeface="Elephant" panose="02020904090505020303" pitchFamily="18" charset="0"/>
              </a:rPr>
              <a:t>B. Makes cigarettes safer</a:t>
            </a:r>
          </a:p>
        </p:txBody>
      </p:sp>
      <p:sp>
        <p:nvSpPr>
          <p:cNvPr id="5" name="Rectangle 4"/>
          <p:cNvSpPr/>
          <p:nvPr/>
        </p:nvSpPr>
        <p:spPr>
          <a:xfrm>
            <a:off x="980361" y="4285385"/>
            <a:ext cx="10217427"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5400" dirty="0">
                <a:ln w="0"/>
                <a:solidFill>
                  <a:schemeClr val="bg1"/>
                </a:solidFill>
                <a:latin typeface="Elephant" panose="02020904090505020303" pitchFamily="18" charset="0"/>
              </a:rPr>
              <a:t>C. Soothes the throat</a:t>
            </a:r>
          </a:p>
        </p:txBody>
      </p:sp>
      <p:sp>
        <p:nvSpPr>
          <p:cNvPr id="8" name="Shape 63"/>
          <p:cNvSpPr/>
          <p:nvPr/>
        </p:nvSpPr>
        <p:spPr>
          <a:xfrm>
            <a:off x="19241" y="1310302"/>
            <a:ext cx="12192001" cy="548663"/>
          </a:xfrm>
          <a:prstGeom prst="rect">
            <a:avLst/>
          </a:prstGeom>
          <a:solidFill>
            <a:srgbClr val="660000"/>
          </a:solidFill>
          <a:ln w="9525" cap="flat" cmpd="sng">
            <a:noFill/>
            <a:prstDash val="solid"/>
            <a:round/>
            <a:headEnd type="none" w="med" len="med"/>
            <a:tailEnd type="none" w="med" len="med"/>
          </a:ln>
        </p:spPr>
        <p:txBody>
          <a:bodyPr lIns="91425" tIns="91425" rIns="91425" bIns="91425" anchor="ctr" anchorCtr="0">
            <a:noAutofit/>
          </a:bodyPr>
          <a:lstStyle/>
          <a:p>
            <a:endParaRPr/>
          </a:p>
        </p:txBody>
      </p:sp>
    </p:spTree>
    <p:extLst>
      <p:ext uri="{BB962C8B-B14F-4D97-AF65-F5344CB8AC3E}">
        <p14:creationId xmlns:p14="http://schemas.microsoft.com/office/powerpoint/2010/main" val="78474296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6"/>
                                        </p:tgtEl>
                                      </p:cBhvr>
                                    </p:animEffect>
                                    <p:anim calcmode="lin" valueType="num">
                                      <p:cBhvr>
                                        <p:cTn id="12" dur="1000"/>
                                        <p:tgtEl>
                                          <p:spTgt spid="6"/>
                                        </p:tgtEl>
                                        <p:attrNameLst>
                                          <p:attrName>ppt_x</p:attrName>
                                        </p:attrNameLst>
                                      </p:cBhvr>
                                      <p:tavLst>
                                        <p:tav tm="0">
                                          <p:val>
                                            <p:strVal val="ppt_x"/>
                                          </p:val>
                                        </p:tav>
                                        <p:tav tm="100000">
                                          <p:val>
                                            <p:strVal val="ppt_x"/>
                                          </p:val>
                                        </p:tav>
                                      </p:tavLst>
                                    </p:anim>
                                    <p:anim calcmode="lin" valueType="num">
                                      <p:cBhvr>
                                        <p:cTn id="13" dur="1000"/>
                                        <p:tgtEl>
                                          <p:spTgt spid="6"/>
                                        </p:tgtEl>
                                        <p:attrNameLst>
                                          <p:attrName>ppt_y</p:attrName>
                                        </p:attrNameLst>
                                      </p:cBhvr>
                                      <p:tavLst>
                                        <p:tav tm="0">
                                          <p:val>
                                            <p:strVal val="ppt_y"/>
                                          </p:val>
                                        </p:tav>
                                        <p:tav tm="100000">
                                          <p:val>
                                            <p:strVal val="ppt_y+.1"/>
                                          </p:val>
                                        </p:tav>
                                      </p:tavLst>
                                    </p:anim>
                                    <p:set>
                                      <p:cBhvr>
                                        <p:cTn id="14" dur="1" fill="hold">
                                          <p:stCondLst>
                                            <p:cond delay="999"/>
                                          </p:stCondLst>
                                        </p:cTn>
                                        <p:tgtEl>
                                          <p:spTgt spid="6"/>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2"/>
                                        </p:tgtEl>
                                      </p:cBhvr>
                                    </p:animEffect>
                                    <p:anim calcmode="lin" valueType="num">
                                      <p:cBhvr>
                                        <p:cTn id="17" dur="1000"/>
                                        <p:tgtEl>
                                          <p:spTgt spid="2"/>
                                        </p:tgtEl>
                                        <p:attrNameLst>
                                          <p:attrName>ppt_x</p:attrName>
                                        </p:attrNameLst>
                                      </p:cBhvr>
                                      <p:tavLst>
                                        <p:tav tm="0">
                                          <p:val>
                                            <p:strVal val="ppt_x"/>
                                          </p:val>
                                        </p:tav>
                                        <p:tav tm="100000">
                                          <p:val>
                                            <p:strVal val="ppt_x"/>
                                          </p:val>
                                        </p:tav>
                                      </p:tavLst>
                                    </p:anim>
                                    <p:anim calcmode="lin" valueType="num">
                                      <p:cBhvr>
                                        <p:cTn id="18" dur="1000"/>
                                        <p:tgtEl>
                                          <p:spTgt spid="2"/>
                                        </p:tgtEl>
                                        <p:attrNameLst>
                                          <p:attrName>ppt_y</p:attrName>
                                        </p:attrNameLst>
                                      </p:cBhvr>
                                      <p:tavLst>
                                        <p:tav tm="0">
                                          <p:val>
                                            <p:strVal val="ppt_y"/>
                                          </p:val>
                                        </p:tav>
                                        <p:tav tm="100000">
                                          <p:val>
                                            <p:strVal val="ppt_y+.1"/>
                                          </p:val>
                                        </p:tav>
                                      </p:tavLst>
                                    </p:anim>
                                    <p:set>
                                      <p:cBhvr>
                                        <p:cTn id="1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1771"/>
            <a:ext cx="12192000" cy="1290159"/>
          </a:xfrm>
        </p:spPr>
        <p:txBody>
          <a:bodyPr>
            <a:noAutofit/>
          </a:bodyPr>
          <a:lstStyle/>
          <a:p>
            <a:pPr marL="0" indent="0" algn="ctr">
              <a:buNone/>
            </a:pPr>
            <a:r>
              <a:rPr lang="en-US" sz="3400" b="1" dirty="0">
                <a:ln w="0"/>
                <a:latin typeface="Arial"/>
                <a:cs typeface="Arial"/>
              </a:rPr>
              <a:t>What was the first mentholated </a:t>
            </a:r>
            <a:r>
              <a:rPr lang="en-US" sz="3400" b="1" dirty="0" smtClean="0">
                <a:ln w="0"/>
                <a:latin typeface="Arial"/>
                <a:cs typeface="Arial"/>
              </a:rPr>
              <a:t>cigarette </a:t>
            </a:r>
            <a:r>
              <a:rPr lang="en-US" sz="3400" b="1" dirty="0">
                <a:ln w="0"/>
                <a:latin typeface="Arial"/>
                <a:cs typeface="Arial"/>
              </a:rPr>
              <a:t>widely sold in America?</a:t>
            </a:r>
          </a:p>
        </p:txBody>
      </p:sp>
      <p:sp>
        <p:nvSpPr>
          <p:cNvPr id="4" name="TextBox 3"/>
          <p:cNvSpPr txBox="1"/>
          <p:nvPr/>
        </p:nvSpPr>
        <p:spPr>
          <a:xfrm>
            <a:off x="6555498" y="4995608"/>
            <a:ext cx="4783647"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5400" dirty="0">
                <a:ln w="0"/>
                <a:solidFill>
                  <a:schemeClr val="bg1"/>
                </a:solidFill>
                <a:latin typeface="Elephant" panose="02020904090505020303" pitchFamily="18" charset="0"/>
              </a:rPr>
              <a:t>D. Kool</a:t>
            </a:r>
          </a:p>
        </p:txBody>
      </p:sp>
      <p:sp>
        <p:nvSpPr>
          <p:cNvPr id="2" name="Rectangle 1"/>
          <p:cNvSpPr/>
          <p:nvPr/>
        </p:nvSpPr>
        <p:spPr>
          <a:xfrm>
            <a:off x="775253" y="3156167"/>
            <a:ext cx="4783647"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5400" dirty="0">
                <a:ln w="0"/>
                <a:solidFill>
                  <a:schemeClr val="bg1"/>
                </a:solidFill>
                <a:latin typeface="Elephant" panose="02020904090505020303" pitchFamily="18" charset="0"/>
              </a:rPr>
              <a:t>A. Newport</a:t>
            </a:r>
          </a:p>
        </p:txBody>
      </p:sp>
      <p:sp>
        <p:nvSpPr>
          <p:cNvPr id="5" name="Rectangle 4"/>
          <p:cNvSpPr/>
          <p:nvPr/>
        </p:nvSpPr>
        <p:spPr>
          <a:xfrm>
            <a:off x="775253" y="5041775"/>
            <a:ext cx="4783647"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5400" dirty="0">
                <a:ln w="0"/>
                <a:solidFill>
                  <a:schemeClr val="bg1"/>
                </a:solidFill>
                <a:latin typeface="Elephant" panose="02020904090505020303" pitchFamily="18" charset="0"/>
              </a:rPr>
              <a:t>C. Salem</a:t>
            </a:r>
          </a:p>
        </p:txBody>
      </p:sp>
      <p:sp>
        <p:nvSpPr>
          <p:cNvPr id="6" name="Rectangle 5"/>
          <p:cNvSpPr/>
          <p:nvPr/>
        </p:nvSpPr>
        <p:spPr>
          <a:xfrm>
            <a:off x="6555498" y="3156167"/>
            <a:ext cx="4783647"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5400" dirty="0">
                <a:ln w="0"/>
                <a:solidFill>
                  <a:schemeClr val="bg1"/>
                </a:solidFill>
                <a:latin typeface="Elephant" panose="02020904090505020303" pitchFamily="18" charset="0"/>
              </a:rPr>
              <a:t>B. Spud</a:t>
            </a:r>
          </a:p>
        </p:txBody>
      </p:sp>
      <p:sp>
        <p:nvSpPr>
          <p:cNvPr id="7" name="Shape 63"/>
          <p:cNvSpPr/>
          <p:nvPr/>
        </p:nvSpPr>
        <p:spPr>
          <a:xfrm>
            <a:off x="19241" y="1402327"/>
            <a:ext cx="12192001" cy="548663"/>
          </a:xfrm>
          <a:prstGeom prst="rect">
            <a:avLst/>
          </a:prstGeom>
          <a:solidFill>
            <a:srgbClr val="660000"/>
          </a:solidFill>
          <a:ln w="9525" cap="flat" cmpd="sng">
            <a:noFill/>
            <a:prstDash val="solid"/>
            <a:round/>
            <a:headEnd type="none" w="med" len="med"/>
            <a:tailEnd type="none" w="med" len="med"/>
          </a:ln>
        </p:spPr>
        <p:txBody>
          <a:bodyPr lIns="91425" tIns="91425" rIns="91425" bIns="91425" anchor="ctr" anchorCtr="0">
            <a:noAutofit/>
          </a:bodyPr>
          <a:lstStyle/>
          <a:p>
            <a:endParaRPr/>
          </a:p>
        </p:txBody>
      </p:sp>
    </p:spTree>
    <p:extLst>
      <p:ext uri="{BB962C8B-B14F-4D97-AF65-F5344CB8AC3E}">
        <p14:creationId xmlns:p14="http://schemas.microsoft.com/office/powerpoint/2010/main" val="155747220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5"/>
                                        </p:tgtEl>
                                      </p:cBhvr>
                                    </p:animEffect>
                                    <p:anim calcmode="lin" valueType="num">
                                      <p:cBhvr>
                                        <p:cTn id="12" dur="1000"/>
                                        <p:tgtEl>
                                          <p:spTgt spid="5"/>
                                        </p:tgtEl>
                                        <p:attrNameLst>
                                          <p:attrName>ppt_x</p:attrName>
                                        </p:attrNameLst>
                                      </p:cBhvr>
                                      <p:tavLst>
                                        <p:tav tm="0">
                                          <p:val>
                                            <p:strVal val="ppt_x"/>
                                          </p:val>
                                        </p:tav>
                                        <p:tav tm="100000">
                                          <p:val>
                                            <p:strVal val="ppt_x"/>
                                          </p:val>
                                        </p:tav>
                                      </p:tavLst>
                                    </p:anim>
                                    <p:anim calcmode="lin" valueType="num">
                                      <p:cBhvr>
                                        <p:cTn id="13" dur="1000"/>
                                        <p:tgtEl>
                                          <p:spTgt spid="5"/>
                                        </p:tgtEl>
                                        <p:attrNameLst>
                                          <p:attrName>ppt_y</p:attrName>
                                        </p:attrNameLst>
                                      </p:cBhvr>
                                      <p:tavLst>
                                        <p:tav tm="0">
                                          <p:val>
                                            <p:strVal val="ppt_y"/>
                                          </p:val>
                                        </p:tav>
                                        <p:tav tm="100000">
                                          <p:val>
                                            <p:strVal val="ppt_y+.1"/>
                                          </p:val>
                                        </p:tav>
                                      </p:tavLst>
                                    </p:anim>
                                    <p:set>
                                      <p:cBhvr>
                                        <p:cTn id="14" dur="1" fill="hold">
                                          <p:stCondLst>
                                            <p:cond delay="999"/>
                                          </p:stCondLst>
                                        </p:cTn>
                                        <p:tgtEl>
                                          <p:spTgt spid="5"/>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4"/>
                                        </p:tgtEl>
                                      </p:cBhvr>
                                    </p:animEffect>
                                    <p:anim calcmode="lin" valueType="num">
                                      <p:cBhvr>
                                        <p:cTn id="17" dur="1000"/>
                                        <p:tgtEl>
                                          <p:spTgt spid="4"/>
                                        </p:tgtEl>
                                        <p:attrNameLst>
                                          <p:attrName>ppt_x</p:attrName>
                                        </p:attrNameLst>
                                      </p:cBhvr>
                                      <p:tavLst>
                                        <p:tav tm="0">
                                          <p:val>
                                            <p:strVal val="ppt_x"/>
                                          </p:val>
                                        </p:tav>
                                        <p:tav tm="100000">
                                          <p:val>
                                            <p:strVal val="ppt_x"/>
                                          </p:val>
                                        </p:tav>
                                      </p:tavLst>
                                    </p:anim>
                                    <p:anim calcmode="lin" valueType="num">
                                      <p:cBhvr>
                                        <p:cTn id="18" dur="1000"/>
                                        <p:tgtEl>
                                          <p:spTgt spid="4"/>
                                        </p:tgtEl>
                                        <p:attrNameLst>
                                          <p:attrName>ppt_y</p:attrName>
                                        </p:attrNameLst>
                                      </p:cBhvr>
                                      <p:tavLst>
                                        <p:tav tm="0">
                                          <p:val>
                                            <p:strVal val="ppt_y"/>
                                          </p:val>
                                        </p:tav>
                                        <p:tav tm="100000">
                                          <p:val>
                                            <p:strVal val="ppt_y+.1"/>
                                          </p:val>
                                        </p:tav>
                                      </p:tavLst>
                                    </p:anim>
                                    <p:set>
                                      <p:cBhvr>
                                        <p:cTn id="19"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0633"/>
            <a:ext cx="12192000" cy="984633"/>
          </a:xfrm>
        </p:spPr>
        <p:txBody>
          <a:bodyPr>
            <a:noAutofit/>
          </a:bodyPr>
          <a:lstStyle/>
          <a:p>
            <a:pPr marL="0" indent="0" algn="ctr">
              <a:buNone/>
            </a:pPr>
            <a:r>
              <a:rPr lang="en-US" sz="3400" b="1" dirty="0">
                <a:ln w="0"/>
                <a:latin typeface="Arial"/>
                <a:cs typeface="Arial"/>
              </a:rPr>
              <a:t>Why is adding menthol to cigarettes dangerous?</a:t>
            </a:r>
          </a:p>
        </p:txBody>
      </p:sp>
      <p:sp>
        <p:nvSpPr>
          <p:cNvPr id="2" name="Rectangle 1"/>
          <p:cNvSpPr/>
          <p:nvPr/>
        </p:nvSpPr>
        <p:spPr>
          <a:xfrm>
            <a:off x="781405" y="2266790"/>
            <a:ext cx="10601440" cy="769441"/>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4400" dirty="0">
                <a:ln w="0"/>
                <a:solidFill>
                  <a:schemeClr val="bg1"/>
                </a:solidFill>
                <a:latin typeface="Elephant" panose="02020904090505020303" pitchFamily="18" charset="0"/>
              </a:rPr>
              <a:t>A. Masks the harshness of cigarettes</a:t>
            </a:r>
          </a:p>
        </p:txBody>
      </p:sp>
      <p:sp>
        <p:nvSpPr>
          <p:cNvPr id="5" name="Rectangle 4"/>
          <p:cNvSpPr/>
          <p:nvPr/>
        </p:nvSpPr>
        <p:spPr>
          <a:xfrm>
            <a:off x="781405" y="4439777"/>
            <a:ext cx="10601440" cy="769441"/>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4400" dirty="0">
                <a:ln w="0"/>
                <a:solidFill>
                  <a:schemeClr val="bg1"/>
                </a:solidFill>
                <a:latin typeface="Elephant" panose="02020904090505020303" pitchFamily="18" charset="0"/>
              </a:rPr>
              <a:t>C. Menthol smokers are less likely to quit</a:t>
            </a:r>
          </a:p>
        </p:txBody>
      </p:sp>
      <p:sp>
        <p:nvSpPr>
          <p:cNvPr id="6" name="Rectangle 5"/>
          <p:cNvSpPr/>
          <p:nvPr/>
        </p:nvSpPr>
        <p:spPr>
          <a:xfrm>
            <a:off x="781405" y="3353283"/>
            <a:ext cx="10601440" cy="769441"/>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4400" dirty="0">
                <a:ln w="0"/>
                <a:solidFill>
                  <a:schemeClr val="bg1"/>
                </a:solidFill>
                <a:latin typeface="Elephant" panose="02020904090505020303" pitchFamily="18" charset="0"/>
              </a:rPr>
              <a:t>B. Menthol smokers take deeper hits</a:t>
            </a:r>
          </a:p>
        </p:txBody>
      </p:sp>
      <p:sp>
        <p:nvSpPr>
          <p:cNvPr id="4" name="TextBox 3"/>
          <p:cNvSpPr txBox="1"/>
          <p:nvPr/>
        </p:nvSpPr>
        <p:spPr>
          <a:xfrm>
            <a:off x="781405" y="5570276"/>
            <a:ext cx="10601440" cy="769441"/>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4400" dirty="0">
                <a:ln w="0"/>
                <a:solidFill>
                  <a:schemeClr val="bg1"/>
                </a:solidFill>
                <a:latin typeface="Elephant" panose="02020904090505020303" pitchFamily="18" charset="0"/>
              </a:rPr>
              <a:t>D. All of the Above</a:t>
            </a:r>
          </a:p>
        </p:txBody>
      </p:sp>
      <p:sp>
        <p:nvSpPr>
          <p:cNvPr id="7" name="Shape 63"/>
          <p:cNvSpPr/>
          <p:nvPr/>
        </p:nvSpPr>
        <p:spPr>
          <a:xfrm>
            <a:off x="19241" y="1052632"/>
            <a:ext cx="12192001" cy="548663"/>
          </a:xfrm>
          <a:prstGeom prst="rect">
            <a:avLst/>
          </a:prstGeom>
          <a:solidFill>
            <a:srgbClr val="660000"/>
          </a:solidFill>
          <a:ln w="9525" cap="flat" cmpd="sng">
            <a:noFill/>
            <a:prstDash val="solid"/>
            <a:round/>
            <a:headEnd type="none" w="med" len="med"/>
            <a:tailEnd type="none" w="med" len="med"/>
          </a:ln>
        </p:spPr>
        <p:txBody>
          <a:bodyPr lIns="91425" tIns="91425" rIns="91425" bIns="91425" anchor="ctr" anchorCtr="0">
            <a:noAutofit/>
          </a:bodyPr>
          <a:lstStyle/>
          <a:p>
            <a:endParaRPr/>
          </a:p>
        </p:txBody>
      </p:sp>
    </p:spTree>
    <p:extLst>
      <p:ext uri="{BB962C8B-B14F-4D97-AF65-F5344CB8AC3E}">
        <p14:creationId xmlns:p14="http://schemas.microsoft.com/office/powerpoint/2010/main" val="381492960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6"/>
                                        </p:tgtEl>
                                      </p:cBhvr>
                                    </p:animEffect>
                                    <p:anim calcmode="lin" valueType="num">
                                      <p:cBhvr>
                                        <p:cTn id="12" dur="1000"/>
                                        <p:tgtEl>
                                          <p:spTgt spid="6"/>
                                        </p:tgtEl>
                                        <p:attrNameLst>
                                          <p:attrName>ppt_x</p:attrName>
                                        </p:attrNameLst>
                                      </p:cBhvr>
                                      <p:tavLst>
                                        <p:tav tm="0">
                                          <p:val>
                                            <p:strVal val="ppt_x"/>
                                          </p:val>
                                        </p:tav>
                                        <p:tav tm="100000">
                                          <p:val>
                                            <p:strVal val="ppt_x"/>
                                          </p:val>
                                        </p:tav>
                                      </p:tavLst>
                                    </p:anim>
                                    <p:anim calcmode="lin" valueType="num">
                                      <p:cBhvr>
                                        <p:cTn id="13" dur="1000"/>
                                        <p:tgtEl>
                                          <p:spTgt spid="6"/>
                                        </p:tgtEl>
                                        <p:attrNameLst>
                                          <p:attrName>ppt_y</p:attrName>
                                        </p:attrNameLst>
                                      </p:cBhvr>
                                      <p:tavLst>
                                        <p:tav tm="0">
                                          <p:val>
                                            <p:strVal val="ppt_y"/>
                                          </p:val>
                                        </p:tav>
                                        <p:tav tm="100000">
                                          <p:val>
                                            <p:strVal val="ppt_y+.1"/>
                                          </p:val>
                                        </p:tav>
                                      </p:tavLst>
                                    </p:anim>
                                    <p:set>
                                      <p:cBhvr>
                                        <p:cTn id="14" dur="1" fill="hold">
                                          <p:stCondLst>
                                            <p:cond delay="999"/>
                                          </p:stCondLst>
                                        </p:cTn>
                                        <p:tgtEl>
                                          <p:spTgt spid="6"/>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5"/>
                                        </p:tgtEl>
                                      </p:cBhvr>
                                    </p:animEffect>
                                    <p:anim calcmode="lin" valueType="num">
                                      <p:cBhvr>
                                        <p:cTn id="17" dur="1000"/>
                                        <p:tgtEl>
                                          <p:spTgt spid="5"/>
                                        </p:tgtEl>
                                        <p:attrNameLst>
                                          <p:attrName>ppt_x</p:attrName>
                                        </p:attrNameLst>
                                      </p:cBhvr>
                                      <p:tavLst>
                                        <p:tav tm="0">
                                          <p:val>
                                            <p:strVal val="ppt_x"/>
                                          </p:val>
                                        </p:tav>
                                        <p:tav tm="100000">
                                          <p:val>
                                            <p:strVal val="ppt_x"/>
                                          </p:val>
                                        </p:tav>
                                      </p:tavLst>
                                    </p:anim>
                                    <p:anim calcmode="lin" valueType="num">
                                      <p:cBhvr>
                                        <p:cTn id="18" dur="1000"/>
                                        <p:tgtEl>
                                          <p:spTgt spid="5"/>
                                        </p:tgtEl>
                                        <p:attrNameLst>
                                          <p:attrName>ppt_y</p:attrName>
                                        </p:attrNameLst>
                                      </p:cBhvr>
                                      <p:tavLst>
                                        <p:tav tm="0">
                                          <p:val>
                                            <p:strVal val="ppt_y"/>
                                          </p:val>
                                        </p:tav>
                                        <p:tav tm="100000">
                                          <p:val>
                                            <p:strVal val="ppt_y+.1"/>
                                          </p:val>
                                        </p:tav>
                                      </p:tavLst>
                                    </p:anim>
                                    <p:set>
                                      <p:cBhvr>
                                        <p:cTn id="19"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43868"/>
            <a:ext cx="12192000" cy="1312543"/>
          </a:xfrm>
        </p:spPr>
        <p:txBody>
          <a:bodyPr>
            <a:noAutofit/>
          </a:bodyPr>
          <a:lstStyle/>
          <a:p>
            <a:pPr marL="0" lvl="0" indent="0" algn="ctr">
              <a:buNone/>
            </a:pPr>
            <a:r>
              <a:rPr lang="en-US" sz="3400" b="1" dirty="0">
                <a:ln w="0"/>
                <a:solidFill>
                  <a:prstClr val="black"/>
                </a:solidFill>
                <a:latin typeface="Arial"/>
                <a:cs typeface="Arial"/>
              </a:rPr>
              <a:t>In 2014, which age group of menthol cigarette users (who used in past 30 days) had the highest percent of use?</a:t>
            </a:r>
          </a:p>
        </p:txBody>
      </p:sp>
      <p:sp>
        <p:nvSpPr>
          <p:cNvPr id="6" name="Rectangle 5"/>
          <p:cNvSpPr/>
          <p:nvPr/>
        </p:nvSpPr>
        <p:spPr>
          <a:xfrm>
            <a:off x="5965517" y="3069255"/>
            <a:ext cx="6057867"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5400" dirty="0">
                <a:ln w="0"/>
                <a:solidFill>
                  <a:schemeClr val="bg1"/>
                </a:solidFill>
                <a:latin typeface="Elephant" panose="02020904090505020303" pitchFamily="18" charset="0"/>
              </a:rPr>
              <a:t>B. 18-25</a:t>
            </a:r>
          </a:p>
        </p:txBody>
      </p:sp>
      <p:sp>
        <p:nvSpPr>
          <p:cNvPr id="7" name="Rectangle 6"/>
          <p:cNvSpPr/>
          <p:nvPr/>
        </p:nvSpPr>
        <p:spPr>
          <a:xfrm>
            <a:off x="154087" y="4828417"/>
            <a:ext cx="5663055"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5400" dirty="0">
                <a:ln w="0"/>
                <a:solidFill>
                  <a:schemeClr val="bg1"/>
                </a:solidFill>
                <a:latin typeface="Elephant" panose="02020904090505020303" pitchFamily="18" charset="0"/>
              </a:rPr>
              <a:t>C. 26-34</a:t>
            </a:r>
          </a:p>
        </p:txBody>
      </p:sp>
      <p:sp>
        <p:nvSpPr>
          <p:cNvPr id="8" name="Rectangle 7"/>
          <p:cNvSpPr/>
          <p:nvPr/>
        </p:nvSpPr>
        <p:spPr>
          <a:xfrm>
            <a:off x="5965517" y="4828417"/>
            <a:ext cx="6057867"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5400" dirty="0">
                <a:ln w="0"/>
                <a:solidFill>
                  <a:schemeClr val="bg1"/>
                </a:solidFill>
                <a:latin typeface="Elephant" panose="02020904090505020303" pitchFamily="18" charset="0"/>
              </a:rPr>
              <a:t>D. 35+</a:t>
            </a:r>
          </a:p>
        </p:txBody>
      </p:sp>
      <p:sp>
        <p:nvSpPr>
          <p:cNvPr id="5" name="Rectangle 4"/>
          <p:cNvSpPr/>
          <p:nvPr/>
        </p:nvSpPr>
        <p:spPr>
          <a:xfrm>
            <a:off x="154087" y="3069255"/>
            <a:ext cx="5663055"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5400" dirty="0">
                <a:ln w="0"/>
                <a:solidFill>
                  <a:schemeClr val="bg1"/>
                </a:solidFill>
                <a:latin typeface="Elephant" panose="02020904090505020303" pitchFamily="18" charset="0"/>
              </a:rPr>
              <a:t>A. 12-17</a:t>
            </a:r>
          </a:p>
        </p:txBody>
      </p:sp>
      <p:sp>
        <p:nvSpPr>
          <p:cNvPr id="9" name="Shape 63"/>
          <p:cNvSpPr/>
          <p:nvPr/>
        </p:nvSpPr>
        <p:spPr>
          <a:xfrm>
            <a:off x="19241" y="1678402"/>
            <a:ext cx="12192001" cy="548663"/>
          </a:xfrm>
          <a:prstGeom prst="rect">
            <a:avLst/>
          </a:prstGeom>
          <a:solidFill>
            <a:srgbClr val="660000"/>
          </a:solidFill>
          <a:ln w="9525" cap="flat" cmpd="sng">
            <a:noFill/>
            <a:prstDash val="solid"/>
            <a:round/>
            <a:headEnd type="none" w="med" len="med"/>
            <a:tailEnd type="none" w="med" len="med"/>
          </a:ln>
        </p:spPr>
        <p:txBody>
          <a:bodyPr lIns="91425" tIns="91425" rIns="91425" bIns="91425" anchor="ctr" anchorCtr="0">
            <a:noAutofit/>
          </a:bodyPr>
          <a:lstStyle/>
          <a:p>
            <a:endParaRPr/>
          </a:p>
        </p:txBody>
      </p:sp>
    </p:spTree>
    <p:extLst>
      <p:ext uri="{BB962C8B-B14F-4D97-AF65-F5344CB8AC3E}">
        <p14:creationId xmlns:p14="http://schemas.microsoft.com/office/powerpoint/2010/main" val="76228064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6"/>
                                        </p:tgtEl>
                                      </p:cBhvr>
                                    </p:animEffect>
                                    <p:anim calcmode="lin" valueType="num">
                                      <p:cBhvr>
                                        <p:cTn id="7" dur="1000"/>
                                        <p:tgtEl>
                                          <p:spTgt spid="6"/>
                                        </p:tgtEl>
                                        <p:attrNameLst>
                                          <p:attrName>ppt_x</p:attrName>
                                        </p:attrNameLst>
                                      </p:cBhvr>
                                      <p:tavLst>
                                        <p:tav tm="0">
                                          <p:val>
                                            <p:strVal val="ppt_x"/>
                                          </p:val>
                                        </p:tav>
                                        <p:tav tm="100000">
                                          <p:val>
                                            <p:strVal val="ppt_x"/>
                                          </p:val>
                                        </p:tav>
                                      </p:tavLst>
                                    </p:anim>
                                    <p:anim calcmode="lin" valueType="num">
                                      <p:cBhvr>
                                        <p:cTn id="8" dur="1000"/>
                                        <p:tgtEl>
                                          <p:spTgt spid="6"/>
                                        </p:tgtEl>
                                        <p:attrNameLst>
                                          <p:attrName>ppt_y</p:attrName>
                                        </p:attrNameLst>
                                      </p:cBhvr>
                                      <p:tavLst>
                                        <p:tav tm="0">
                                          <p:val>
                                            <p:strVal val="ppt_y"/>
                                          </p:val>
                                        </p:tav>
                                        <p:tav tm="100000">
                                          <p:val>
                                            <p:strVal val="ppt_y+.1"/>
                                          </p:val>
                                        </p:tav>
                                      </p:tavLst>
                                    </p:anim>
                                    <p:set>
                                      <p:cBhvr>
                                        <p:cTn id="9" dur="1" fill="hold">
                                          <p:stCondLst>
                                            <p:cond delay="999"/>
                                          </p:stCondLst>
                                        </p:cTn>
                                        <p:tgtEl>
                                          <p:spTgt spid="6"/>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7"/>
                                        </p:tgtEl>
                                      </p:cBhvr>
                                    </p:animEffect>
                                    <p:anim calcmode="lin" valueType="num">
                                      <p:cBhvr>
                                        <p:cTn id="12" dur="1000"/>
                                        <p:tgtEl>
                                          <p:spTgt spid="7"/>
                                        </p:tgtEl>
                                        <p:attrNameLst>
                                          <p:attrName>ppt_x</p:attrName>
                                        </p:attrNameLst>
                                      </p:cBhvr>
                                      <p:tavLst>
                                        <p:tav tm="0">
                                          <p:val>
                                            <p:strVal val="ppt_x"/>
                                          </p:val>
                                        </p:tav>
                                        <p:tav tm="100000">
                                          <p:val>
                                            <p:strVal val="ppt_x"/>
                                          </p:val>
                                        </p:tav>
                                      </p:tavLst>
                                    </p:anim>
                                    <p:anim calcmode="lin" valueType="num">
                                      <p:cBhvr>
                                        <p:cTn id="13" dur="1000"/>
                                        <p:tgtEl>
                                          <p:spTgt spid="7"/>
                                        </p:tgtEl>
                                        <p:attrNameLst>
                                          <p:attrName>ppt_y</p:attrName>
                                        </p:attrNameLst>
                                      </p:cBhvr>
                                      <p:tavLst>
                                        <p:tav tm="0">
                                          <p:val>
                                            <p:strVal val="ppt_y"/>
                                          </p:val>
                                        </p:tav>
                                        <p:tav tm="100000">
                                          <p:val>
                                            <p:strVal val="ppt_y+.1"/>
                                          </p:val>
                                        </p:tav>
                                      </p:tavLst>
                                    </p:anim>
                                    <p:set>
                                      <p:cBhvr>
                                        <p:cTn id="14" dur="1" fill="hold">
                                          <p:stCondLst>
                                            <p:cond delay="999"/>
                                          </p:stCondLst>
                                        </p:cTn>
                                        <p:tgtEl>
                                          <p:spTgt spid="7"/>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8"/>
                                        </p:tgtEl>
                                      </p:cBhvr>
                                    </p:animEffect>
                                    <p:anim calcmode="lin" valueType="num">
                                      <p:cBhvr>
                                        <p:cTn id="17" dur="1000"/>
                                        <p:tgtEl>
                                          <p:spTgt spid="8"/>
                                        </p:tgtEl>
                                        <p:attrNameLst>
                                          <p:attrName>ppt_x</p:attrName>
                                        </p:attrNameLst>
                                      </p:cBhvr>
                                      <p:tavLst>
                                        <p:tav tm="0">
                                          <p:val>
                                            <p:strVal val="ppt_x"/>
                                          </p:val>
                                        </p:tav>
                                        <p:tav tm="100000">
                                          <p:val>
                                            <p:strVal val="ppt_x"/>
                                          </p:val>
                                        </p:tav>
                                      </p:tavLst>
                                    </p:anim>
                                    <p:anim calcmode="lin" valueType="num">
                                      <p:cBhvr>
                                        <p:cTn id="18" dur="1000"/>
                                        <p:tgtEl>
                                          <p:spTgt spid="8"/>
                                        </p:tgtEl>
                                        <p:attrNameLst>
                                          <p:attrName>ppt_y</p:attrName>
                                        </p:attrNameLst>
                                      </p:cBhvr>
                                      <p:tavLst>
                                        <p:tav tm="0">
                                          <p:val>
                                            <p:strVal val="ppt_y"/>
                                          </p:val>
                                        </p:tav>
                                        <p:tav tm="100000">
                                          <p:val>
                                            <p:strVal val="ppt_y+.1"/>
                                          </p:val>
                                        </p:tav>
                                      </p:tavLst>
                                    </p:anim>
                                    <p:set>
                                      <p:cBhvr>
                                        <p:cTn id="19"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84"/>
            <a:ext cx="12192001" cy="1285655"/>
          </a:xfrm>
        </p:spPr>
        <p:txBody>
          <a:bodyPr>
            <a:noAutofit/>
          </a:bodyPr>
          <a:lstStyle/>
          <a:p>
            <a:pPr marL="0" indent="0" algn="ctr">
              <a:lnSpc>
                <a:spcPct val="100000"/>
              </a:lnSpc>
              <a:spcBef>
                <a:spcPts val="0"/>
              </a:spcBef>
              <a:buNone/>
            </a:pPr>
            <a:r>
              <a:rPr lang="en-US" sz="3400" b="1" dirty="0">
                <a:ln w="0"/>
                <a:latin typeface="Arial"/>
                <a:cs typeface="Arial"/>
              </a:rPr>
              <a:t>Which group has the </a:t>
            </a:r>
            <a:r>
              <a:rPr lang="en-US" sz="3400" b="1" dirty="0" smtClean="0">
                <a:ln w="0"/>
                <a:latin typeface="Arial"/>
                <a:cs typeface="Arial"/>
              </a:rPr>
              <a:t>highest </a:t>
            </a:r>
            <a:r>
              <a:rPr lang="en-US" sz="3400" b="1" dirty="0">
                <a:ln w="0"/>
                <a:latin typeface="Arial"/>
                <a:cs typeface="Arial"/>
              </a:rPr>
              <a:t>percentage of </a:t>
            </a:r>
          </a:p>
          <a:p>
            <a:pPr marL="0" indent="0" algn="ctr">
              <a:lnSpc>
                <a:spcPct val="100000"/>
              </a:lnSpc>
              <a:spcBef>
                <a:spcPts val="0"/>
              </a:spcBef>
              <a:buNone/>
            </a:pPr>
            <a:r>
              <a:rPr lang="en-US" sz="3400" b="1" dirty="0">
                <a:ln w="0"/>
                <a:latin typeface="Arial"/>
                <a:cs typeface="Arial"/>
              </a:rPr>
              <a:t>menthol cigarette usage?</a:t>
            </a:r>
          </a:p>
        </p:txBody>
      </p:sp>
      <p:sp>
        <p:nvSpPr>
          <p:cNvPr id="4" name="TextBox 3"/>
          <p:cNvSpPr txBox="1"/>
          <p:nvPr/>
        </p:nvSpPr>
        <p:spPr>
          <a:xfrm>
            <a:off x="1528314" y="5597447"/>
            <a:ext cx="9241277"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5400" dirty="0">
                <a:ln w="0"/>
                <a:solidFill>
                  <a:schemeClr val="bg1"/>
                </a:solidFill>
                <a:latin typeface="Elephant" panose="02020904090505020303" pitchFamily="18" charset="0"/>
              </a:rPr>
              <a:t>D. Native American</a:t>
            </a:r>
          </a:p>
        </p:txBody>
      </p:sp>
      <p:sp>
        <p:nvSpPr>
          <p:cNvPr id="2" name="Rectangle 1"/>
          <p:cNvSpPr/>
          <p:nvPr/>
        </p:nvSpPr>
        <p:spPr>
          <a:xfrm>
            <a:off x="1528315" y="2438790"/>
            <a:ext cx="9241276"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5400" dirty="0">
                <a:ln w="0"/>
                <a:solidFill>
                  <a:schemeClr val="bg1"/>
                </a:solidFill>
                <a:latin typeface="Elephant" panose="02020904090505020303" pitchFamily="18" charset="0"/>
              </a:rPr>
              <a:t>A. Asian</a:t>
            </a:r>
          </a:p>
        </p:txBody>
      </p:sp>
      <p:sp>
        <p:nvSpPr>
          <p:cNvPr id="5" name="Rectangle 4"/>
          <p:cNvSpPr/>
          <p:nvPr/>
        </p:nvSpPr>
        <p:spPr>
          <a:xfrm>
            <a:off x="1528315" y="4547968"/>
            <a:ext cx="9241276"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5400" dirty="0">
                <a:ln w="0"/>
                <a:solidFill>
                  <a:schemeClr val="bg1"/>
                </a:solidFill>
                <a:latin typeface="Elephant" panose="02020904090505020303" pitchFamily="18" charset="0"/>
              </a:rPr>
              <a:t>C. Hispanic</a:t>
            </a:r>
          </a:p>
        </p:txBody>
      </p:sp>
      <p:sp>
        <p:nvSpPr>
          <p:cNvPr id="6" name="Rectangle 5"/>
          <p:cNvSpPr/>
          <p:nvPr/>
        </p:nvSpPr>
        <p:spPr>
          <a:xfrm>
            <a:off x="1528315" y="3498489"/>
            <a:ext cx="9241276"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5400" dirty="0">
                <a:ln w="0"/>
                <a:solidFill>
                  <a:schemeClr val="bg1"/>
                </a:solidFill>
                <a:latin typeface="Elephant" panose="02020904090505020303" pitchFamily="18" charset="0"/>
              </a:rPr>
              <a:t>B. Black</a:t>
            </a:r>
          </a:p>
        </p:txBody>
      </p:sp>
      <p:sp>
        <p:nvSpPr>
          <p:cNvPr id="7" name="Shape 63"/>
          <p:cNvSpPr/>
          <p:nvPr/>
        </p:nvSpPr>
        <p:spPr>
          <a:xfrm>
            <a:off x="19241" y="1439137"/>
            <a:ext cx="12192001" cy="548663"/>
          </a:xfrm>
          <a:prstGeom prst="rect">
            <a:avLst/>
          </a:prstGeom>
          <a:solidFill>
            <a:srgbClr val="660000"/>
          </a:solidFill>
          <a:ln w="9525" cap="flat" cmpd="sng">
            <a:noFill/>
            <a:prstDash val="solid"/>
            <a:round/>
            <a:headEnd type="none" w="med" len="med"/>
            <a:tailEnd type="none" w="med" len="med"/>
          </a:ln>
        </p:spPr>
        <p:txBody>
          <a:bodyPr lIns="91425" tIns="91425" rIns="91425" bIns="91425" anchor="ctr" anchorCtr="0">
            <a:noAutofit/>
          </a:bodyPr>
          <a:lstStyle/>
          <a:p>
            <a:endParaRPr/>
          </a:p>
        </p:txBody>
      </p:sp>
    </p:spTree>
    <p:extLst>
      <p:ext uri="{BB962C8B-B14F-4D97-AF65-F5344CB8AC3E}">
        <p14:creationId xmlns:p14="http://schemas.microsoft.com/office/powerpoint/2010/main" val="251042447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5"/>
                                        </p:tgtEl>
                                      </p:cBhvr>
                                    </p:animEffect>
                                    <p:anim calcmode="lin" valueType="num">
                                      <p:cBhvr>
                                        <p:cTn id="12" dur="1000"/>
                                        <p:tgtEl>
                                          <p:spTgt spid="5"/>
                                        </p:tgtEl>
                                        <p:attrNameLst>
                                          <p:attrName>ppt_x</p:attrName>
                                        </p:attrNameLst>
                                      </p:cBhvr>
                                      <p:tavLst>
                                        <p:tav tm="0">
                                          <p:val>
                                            <p:strVal val="ppt_x"/>
                                          </p:val>
                                        </p:tav>
                                        <p:tav tm="100000">
                                          <p:val>
                                            <p:strVal val="ppt_x"/>
                                          </p:val>
                                        </p:tav>
                                      </p:tavLst>
                                    </p:anim>
                                    <p:anim calcmode="lin" valueType="num">
                                      <p:cBhvr>
                                        <p:cTn id="13" dur="1000"/>
                                        <p:tgtEl>
                                          <p:spTgt spid="5"/>
                                        </p:tgtEl>
                                        <p:attrNameLst>
                                          <p:attrName>ppt_y</p:attrName>
                                        </p:attrNameLst>
                                      </p:cBhvr>
                                      <p:tavLst>
                                        <p:tav tm="0">
                                          <p:val>
                                            <p:strVal val="ppt_y"/>
                                          </p:val>
                                        </p:tav>
                                        <p:tav tm="100000">
                                          <p:val>
                                            <p:strVal val="ppt_y+.1"/>
                                          </p:val>
                                        </p:tav>
                                      </p:tavLst>
                                    </p:anim>
                                    <p:set>
                                      <p:cBhvr>
                                        <p:cTn id="14" dur="1" fill="hold">
                                          <p:stCondLst>
                                            <p:cond delay="999"/>
                                          </p:stCondLst>
                                        </p:cTn>
                                        <p:tgtEl>
                                          <p:spTgt spid="5"/>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4"/>
                                        </p:tgtEl>
                                      </p:cBhvr>
                                    </p:animEffect>
                                    <p:anim calcmode="lin" valueType="num">
                                      <p:cBhvr>
                                        <p:cTn id="17" dur="1000"/>
                                        <p:tgtEl>
                                          <p:spTgt spid="4"/>
                                        </p:tgtEl>
                                        <p:attrNameLst>
                                          <p:attrName>ppt_x</p:attrName>
                                        </p:attrNameLst>
                                      </p:cBhvr>
                                      <p:tavLst>
                                        <p:tav tm="0">
                                          <p:val>
                                            <p:strVal val="ppt_x"/>
                                          </p:val>
                                        </p:tav>
                                        <p:tav tm="100000">
                                          <p:val>
                                            <p:strVal val="ppt_x"/>
                                          </p:val>
                                        </p:tav>
                                      </p:tavLst>
                                    </p:anim>
                                    <p:anim calcmode="lin" valueType="num">
                                      <p:cBhvr>
                                        <p:cTn id="18" dur="1000"/>
                                        <p:tgtEl>
                                          <p:spTgt spid="4"/>
                                        </p:tgtEl>
                                        <p:attrNameLst>
                                          <p:attrName>ppt_y</p:attrName>
                                        </p:attrNameLst>
                                      </p:cBhvr>
                                      <p:tavLst>
                                        <p:tav tm="0">
                                          <p:val>
                                            <p:strVal val="ppt_y"/>
                                          </p:val>
                                        </p:tav>
                                        <p:tav tm="100000">
                                          <p:val>
                                            <p:strVal val="ppt_y+.1"/>
                                          </p:val>
                                        </p:tav>
                                      </p:tavLst>
                                    </p:anim>
                                    <p:set>
                                      <p:cBhvr>
                                        <p:cTn id="19"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568"/>
            <a:ext cx="12192000" cy="1672889"/>
          </a:xfrm>
        </p:spPr>
        <p:txBody>
          <a:bodyPr>
            <a:noAutofit/>
          </a:bodyPr>
          <a:lstStyle/>
          <a:p>
            <a:pPr marL="0" indent="0" algn="ctr">
              <a:buNone/>
            </a:pPr>
            <a:r>
              <a:rPr lang="en-US" sz="3400" b="1" dirty="0">
                <a:ln w="0"/>
                <a:latin typeface="Arial"/>
                <a:cs typeface="Arial"/>
              </a:rPr>
              <a:t>In cities like Washington DC, there are up to how many more tobacco ads in black neighborhoods than other neighborhoods?</a:t>
            </a:r>
          </a:p>
        </p:txBody>
      </p:sp>
      <p:sp>
        <p:nvSpPr>
          <p:cNvPr id="5" name="Rectangle 4"/>
          <p:cNvSpPr/>
          <p:nvPr/>
        </p:nvSpPr>
        <p:spPr>
          <a:xfrm>
            <a:off x="154087" y="3083936"/>
            <a:ext cx="5663055"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5400" dirty="0">
                <a:ln w="0"/>
                <a:solidFill>
                  <a:schemeClr val="bg1"/>
                </a:solidFill>
                <a:latin typeface="Elephant" panose="02020904090505020303" pitchFamily="18" charset="0"/>
              </a:rPr>
              <a:t>A. 2X</a:t>
            </a:r>
          </a:p>
        </p:txBody>
      </p:sp>
      <p:sp>
        <p:nvSpPr>
          <p:cNvPr id="6" name="Rectangle 5"/>
          <p:cNvSpPr/>
          <p:nvPr/>
        </p:nvSpPr>
        <p:spPr>
          <a:xfrm>
            <a:off x="5965517" y="3083936"/>
            <a:ext cx="6057867"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5400" dirty="0">
                <a:ln w="0"/>
                <a:solidFill>
                  <a:schemeClr val="bg1"/>
                </a:solidFill>
                <a:latin typeface="Elephant" panose="02020904090505020303" pitchFamily="18" charset="0"/>
              </a:rPr>
              <a:t>B. 6X</a:t>
            </a:r>
          </a:p>
        </p:txBody>
      </p:sp>
      <p:sp>
        <p:nvSpPr>
          <p:cNvPr id="8" name="Rectangle 7"/>
          <p:cNvSpPr/>
          <p:nvPr/>
        </p:nvSpPr>
        <p:spPr>
          <a:xfrm>
            <a:off x="5965517" y="5015053"/>
            <a:ext cx="6057867"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5400" dirty="0">
                <a:ln w="0"/>
                <a:solidFill>
                  <a:schemeClr val="bg1"/>
                </a:solidFill>
                <a:latin typeface="Elephant" panose="02020904090505020303" pitchFamily="18" charset="0"/>
              </a:rPr>
              <a:t>D. The same </a:t>
            </a:r>
          </a:p>
        </p:txBody>
      </p:sp>
      <p:sp>
        <p:nvSpPr>
          <p:cNvPr id="7" name="Rectangle 6"/>
          <p:cNvSpPr/>
          <p:nvPr/>
        </p:nvSpPr>
        <p:spPr>
          <a:xfrm>
            <a:off x="154087" y="5015053"/>
            <a:ext cx="5663055"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5400" dirty="0">
                <a:ln w="0"/>
                <a:solidFill>
                  <a:schemeClr val="bg1"/>
                </a:solidFill>
                <a:latin typeface="Elephant" panose="02020904090505020303" pitchFamily="18" charset="0"/>
              </a:rPr>
              <a:t>C. 10X</a:t>
            </a:r>
          </a:p>
        </p:txBody>
      </p:sp>
      <p:sp>
        <p:nvSpPr>
          <p:cNvPr id="9" name="Shape 63"/>
          <p:cNvSpPr/>
          <p:nvPr/>
        </p:nvSpPr>
        <p:spPr>
          <a:xfrm>
            <a:off x="19241" y="1954477"/>
            <a:ext cx="12192001" cy="548663"/>
          </a:xfrm>
          <a:prstGeom prst="rect">
            <a:avLst/>
          </a:prstGeom>
          <a:solidFill>
            <a:srgbClr val="660000"/>
          </a:solidFill>
          <a:ln w="9525" cap="flat" cmpd="sng">
            <a:noFill/>
            <a:prstDash val="solid"/>
            <a:round/>
            <a:headEnd type="none" w="med" len="med"/>
            <a:tailEnd type="none" w="med" len="med"/>
          </a:ln>
        </p:spPr>
        <p:txBody>
          <a:bodyPr lIns="91425" tIns="91425" rIns="91425" bIns="91425" anchor="ctr" anchorCtr="0">
            <a:noAutofit/>
          </a:bodyPr>
          <a:lstStyle/>
          <a:p>
            <a:endParaRPr/>
          </a:p>
        </p:txBody>
      </p:sp>
    </p:spTree>
    <p:extLst>
      <p:ext uri="{BB962C8B-B14F-4D97-AF65-F5344CB8AC3E}">
        <p14:creationId xmlns:p14="http://schemas.microsoft.com/office/powerpoint/2010/main" val="263702783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5"/>
                                        </p:tgtEl>
                                      </p:cBhvr>
                                    </p:animEffect>
                                    <p:anim calcmode="lin" valueType="num">
                                      <p:cBhvr>
                                        <p:cTn id="7" dur="1000"/>
                                        <p:tgtEl>
                                          <p:spTgt spid="5"/>
                                        </p:tgtEl>
                                        <p:attrNameLst>
                                          <p:attrName>ppt_x</p:attrName>
                                        </p:attrNameLst>
                                      </p:cBhvr>
                                      <p:tavLst>
                                        <p:tav tm="0">
                                          <p:val>
                                            <p:strVal val="ppt_x"/>
                                          </p:val>
                                        </p:tav>
                                        <p:tav tm="100000">
                                          <p:val>
                                            <p:strVal val="ppt_x"/>
                                          </p:val>
                                        </p:tav>
                                      </p:tavLst>
                                    </p:anim>
                                    <p:anim calcmode="lin" valueType="num">
                                      <p:cBhvr>
                                        <p:cTn id="8" dur="1000"/>
                                        <p:tgtEl>
                                          <p:spTgt spid="5"/>
                                        </p:tgtEl>
                                        <p:attrNameLst>
                                          <p:attrName>ppt_y</p:attrName>
                                        </p:attrNameLst>
                                      </p:cBhvr>
                                      <p:tavLst>
                                        <p:tav tm="0">
                                          <p:val>
                                            <p:strVal val="ppt_y"/>
                                          </p:val>
                                        </p:tav>
                                        <p:tav tm="100000">
                                          <p:val>
                                            <p:strVal val="ppt_y+.1"/>
                                          </p:val>
                                        </p:tav>
                                      </p:tavLst>
                                    </p:anim>
                                    <p:set>
                                      <p:cBhvr>
                                        <p:cTn id="9" dur="1" fill="hold">
                                          <p:stCondLst>
                                            <p:cond delay="999"/>
                                          </p:stCondLst>
                                        </p:cTn>
                                        <p:tgtEl>
                                          <p:spTgt spid="5"/>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6"/>
                                        </p:tgtEl>
                                      </p:cBhvr>
                                    </p:animEffect>
                                    <p:anim calcmode="lin" valueType="num">
                                      <p:cBhvr>
                                        <p:cTn id="12" dur="1000"/>
                                        <p:tgtEl>
                                          <p:spTgt spid="6"/>
                                        </p:tgtEl>
                                        <p:attrNameLst>
                                          <p:attrName>ppt_x</p:attrName>
                                        </p:attrNameLst>
                                      </p:cBhvr>
                                      <p:tavLst>
                                        <p:tav tm="0">
                                          <p:val>
                                            <p:strVal val="ppt_x"/>
                                          </p:val>
                                        </p:tav>
                                        <p:tav tm="100000">
                                          <p:val>
                                            <p:strVal val="ppt_x"/>
                                          </p:val>
                                        </p:tav>
                                      </p:tavLst>
                                    </p:anim>
                                    <p:anim calcmode="lin" valueType="num">
                                      <p:cBhvr>
                                        <p:cTn id="13" dur="1000"/>
                                        <p:tgtEl>
                                          <p:spTgt spid="6"/>
                                        </p:tgtEl>
                                        <p:attrNameLst>
                                          <p:attrName>ppt_y</p:attrName>
                                        </p:attrNameLst>
                                      </p:cBhvr>
                                      <p:tavLst>
                                        <p:tav tm="0">
                                          <p:val>
                                            <p:strVal val="ppt_y"/>
                                          </p:val>
                                        </p:tav>
                                        <p:tav tm="100000">
                                          <p:val>
                                            <p:strVal val="ppt_y+.1"/>
                                          </p:val>
                                        </p:tav>
                                      </p:tavLst>
                                    </p:anim>
                                    <p:set>
                                      <p:cBhvr>
                                        <p:cTn id="14" dur="1" fill="hold">
                                          <p:stCondLst>
                                            <p:cond delay="999"/>
                                          </p:stCondLst>
                                        </p:cTn>
                                        <p:tgtEl>
                                          <p:spTgt spid="6"/>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8"/>
                                        </p:tgtEl>
                                      </p:cBhvr>
                                    </p:animEffect>
                                    <p:anim calcmode="lin" valueType="num">
                                      <p:cBhvr>
                                        <p:cTn id="17" dur="1000"/>
                                        <p:tgtEl>
                                          <p:spTgt spid="8"/>
                                        </p:tgtEl>
                                        <p:attrNameLst>
                                          <p:attrName>ppt_x</p:attrName>
                                        </p:attrNameLst>
                                      </p:cBhvr>
                                      <p:tavLst>
                                        <p:tav tm="0">
                                          <p:val>
                                            <p:strVal val="ppt_x"/>
                                          </p:val>
                                        </p:tav>
                                        <p:tav tm="100000">
                                          <p:val>
                                            <p:strVal val="ppt_x"/>
                                          </p:val>
                                        </p:tav>
                                      </p:tavLst>
                                    </p:anim>
                                    <p:anim calcmode="lin" valueType="num">
                                      <p:cBhvr>
                                        <p:cTn id="18" dur="1000"/>
                                        <p:tgtEl>
                                          <p:spTgt spid="8"/>
                                        </p:tgtEl>
                                        <p:attrNameLst>
                                          <p:attrName>ppt_y</p:attrName>
                                        </p:attrNameLst>
                                      </p:cBhvr>
                                      <p:tavLst>
                                        <p:tav tm="0">
                                          <p:val>
                                            <p:strVal val="ppt_y"/>
                                          </p:val>
                                        </p:tav>
                                        <p:tav tm="100000">
                                          <p:val>
                                            <p:strVal val="ppt_y+.1"/>
                                          </p:val>
                                        </p:tav>
                                      </p:tavLst>
                                    </p:anim>
                                    <p:set>
                                      <p:cBhvr>
                                        <p:cTn id="19"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4976"/>
            <a:ext cx="12191999" cy="1280581"/>
          </a:xfrm>
        </p:spPr>
        <p:txBody>
          <a:bodyPr>
            <a:noAutofit/>
          </a:bodyPr>
          <a:lstStyle/>
          <a:p>
            <a:pPr marL="0" indent="0" algn="ctr">
              <a:lnSpc>
                <a:spcPct val="100000"/>
              </a:lnSpc>
              <a:spcBef>
                <a:spcPts val="0"/>
              </a:spcBef>
              <a:buNone/>
            </a:pPr>
            <a:r>
              <a:rPr lang="en-US" sz="3400" b="1" dirty="0">
                <a:ln w="0"/>
                <a:latin typeface="Arial"/>
                <a:cs typeface="Arial"/>
              </a:rPr>
              <a:t>What percentage of African American smokers </a:t>
            </a:r>
            <a:r>
              <a:rPr lang="en-US" sz="3400" b="1" dirty="0" smtClean="0">
                <a:ln w="0"/>
                <a:latin typeface="Arial"/>
                <a:cs typeface="Arial"/>
              </a:rPr>
              <a:t>who smoke</a:t>
            </a:r>
            <a:r>
              <a:rPr lang="en-US" sz="3400" b="1" dirty="0">
                <a:ln w="0"/>
                <a:latin typeface="Arial"/>
                <a:cs typeface="Arial"/>
              </a:rPr>
              <a:t> </a:t>
            </a:r>
            <a:r>
              <a:rPr lang="en-US" sz="3400" b="1" dirty="0" smtClean="0">
                <a:ln w="0"/>
                <a:latin typeface="Arial"/>
                <a:cs typeface="Arial"/>
              </a:rPr>
              <a:t>use </a:t>
            </a:r>
            <a:r>
              <a:rPr lang="en-US" sz="3400" b="1" dirty="0">
                <a:ln w="0"/>
                <a:latin typeface="Arial"/>
                <a:cs typeface="Arial"/>
              </a:rPr>
              <a:t>menthol cigarettes?</a:t>
            </a:r>
          </a:p>
        </p:txBody>
      </p:sp>
      <p:sp>
        <p:nvSpPr>
          <p:cNvPr id="4" name="TextBox 3"/>
          <p:cNvSpPr txBox="1"/>
          <p:nvPr/>
        </p:nvSpPr>
        <p:spPr>
          <a:xfrm>
            <a:off x="6935202" y="5084043"/>
            <a:ext cx="3858695"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5400" dirty="0">
                <a:ln w="0"/>
                <a:solidFill>
                  <a:schemeClr val="bg1"/>
                </a:solidFill>
                <a:latin typeface="Elephant" panose="02020904090505020303" pitchFamily="18" charset="0"/>
              </a:rPr>
              <a:t>D. 85%</a:t>
            </a:r>
          </a:p>
        </p:txBody>
      </p:sp>
      <p:sp>
        <p:nvSpPr>
          <p:cNvPr id="2" name="Rectangle 1"/>
          <p:cNvSpPr/>
          <p:nvPr/>
        </p:nvSpPr>
        <p:spPr>
          <a:xfrm>
            <a:off x="1190385" y="3255383"/>
            <a:ext cx="3858695"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5400" dirty="0">
                <a:ln w="0"/>
                <a:solidFill>
                  <a:schemeClr val="bg1"/>
                </a:solidFill>
                <a:latin typeface="Elephant" panose="02020904090505020303" pitchFamily="18" charset="0"/>
              </a:rPr>
              <a:t>A. 17%</a:t>
            </a:r>
          </a:p>
        </p:txBody>
      </p:sp>
      <p:sp>
        <p:nvSpPr>
          <p:cNvPr id="5" name="Rectangle 4"/>
          <p:cNvSpPr/>
          <p:nvPr/>
        </p:nvSpPr>
        <p:spPr>
          <a:xfrm>
            <a:off x="1190385" y="5084043"/>
            <a:ext cx="3858695"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5400" dirty="0">
                <a:ln w="0"/>
                <a:solidFill>
                  <a:schemeClr val="bg1"/>
                </a:solidFill>
                <a:latin typeface="Elephant" panose="02020904090505020303" pitchFamily="18" charset="0"/>
              </a:rPr>
              <a:t>C. 69%</a:t>
            </a:r>
          </a:p>
        </p:txBody>
      </p:sp>
      <p:sp>
        <p:nvSpPr>
          <p:cNvPr id="6" name="Rectangle 5"/>
          <p:cNvSpPr/>
          <p:nvPr/>
        </p:nvSpPr>
        <p:spPr>
          <a:xfrm>
            <a:off x="6935202" y="3247770"/>
            <a:ext cx="3858695" cy="923330"/>
          </a:xfrm>
          <a:prstGeom prst="rect">
            <a:avLst/>
          </a:prstGeom>
          <a:solidFill>
            <a:srgbClr val="328F54"/>
          </a:solidFill>
        </p:spPr>
        <p:style>
          <a:lnRef idx="0">
            <a:schemeClr val="accent1"/>
          </a:lnRef>
          <a:fillRef idx="3">
            <a:schemeClr val="accent1"/>
          </a:fillRef>
          <a:effectRef idx="3">
            <a:schemeClr val="accent1"/>
          </a:effectRef>
          <a:fontRef idx="minor">
            <a:schemeClr val="lt1"/>
          </a:fontRef>
        </p:style>
        <p:txBody>
          <a:bodyPr wrap="square">
            <a:spAutoFit/>
          </a:bodyPr>
          <a:lstStyle/>
          <a:p>
            <a:r>
              <a:rPr lang="en-US" sz="5400" dirty="0">
                <a:ln w="0"/>
                <a:solidFill>
                  <a:schemeClr val="bg1"/>
                </a:solidFill>
                <a:latin typeface="Elephant" panose="02020904090505020303" pitchFamily="18" charset="0"/>
              </a:rPr>
              <a:t>B. 46%</a:t>
            </a:r>
          </a:p>
        </p:txBody>
      </p:sp>
      <p:sp>
        <p:nvSpPr>
          <p:cNvPr id="7" name="Shape 63"/>
          <p:cNvSpPr/>
          <p:nvPr/>
        </p:nvSpPr>
        <p:spPr>
          <a:xfrm>
            <a:off x="19241" y="1475947"/>
            <a:ext cx="12192001" cy="548663"/>
          </a:xfrm>
          <a:prstGeom prst="rect">
            <a:avLst/>
          </a:prstGeom>
          <a:solidFill>
            <a:srgbClr val="660000"/>
          </a:solidFill>
          <a:ln w="9525" cap="flat" cmpd="sng">
            <a:noFill/>
            <a:prstDash val="solid"/>
            <a:round/>
            <a:headEnd type="none" w="med" len="med"/>
            <a:tailEnd type="none" w="med" len="med"/>
          </a:ln>
        </p:spPr>
        <p:txBody>
          <a:bodyPr lIns="91425" tIns="91425" rIns="91425" bIns="91425" anchor="ctr" anchorCtr="0">
            <a:noAutofit/>
          </a:bodyPr>
          <a:lstStyle/>
          <a:p>
            <a:endParaRPr/>
          </a:p>
        </p:txBody>
      </p:sp>
    </p:spTree>
    <p:extLst>
      <p:ext uri="{BB962C8B-B14F-4D97-AF65-F5344CB8AC3E}">
        <p14:creationId xmlns:p14="http://schemas.microsoft.com/office/powerpoint/2010/main" val="173264817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6"/>
                                        </p:tgtEl>
                                      </p:cBhvr>
                                    </p:animEffect>
                                    <p:anim calcmode="lin" valueType="num">
                                      <p:cBhvr>
                                        <p:cTn id="12" dur="1000"/>
                                        <p:tgtEl>
                                          <p:spTgt spid="6"/>
                                        </p:tgtEl>
                                        <p:attrNameLst>
                                          <p:attrName>ppt_x</p:attrName>
                                        </p:attrNameLst>
                                      </p:cBhvr>
                                      <p:tavLst>
                                        <p:tav tm="0">
                                          <p:val>
                                            <p:strVal val="ppt_x"/>
                                          </p:val>
                                        </p:tav>
                                        <p:tav tm="100000">
                                          <p:val>
                                            <p:strVal val="ppt_x"/>
                                          </p:val>
                                        </p:tav>
                                      </p:tavLst>
                                    </p:anim>
                                    <p:anim calcmode="lin" valueType="num">
                                      <p:cBhvr>
                                        <p:cTn id="13" dur="1000"/>
                                        <p:tgtEl>
                                          <p:spTgt spid="6"/>
                                        </p:tgtEl>
                                        <p:attrNameLst>
                                          <p:attrName>ppt_y</p:attrName>
                                        </p:attrNameLst>
                                      </p:cBhvr>
                                      <p:tavLst>
                                        <p:tav tm="0">
                                          <p:val>
                                            <p:strVal val="ppt_y"/>
                                          </p:val>
                                        </p:tav>
                                        <p:tav tm="100000">
                                          <p:val>
                                            <p:strVal val="ppt_y+.1"/>
                                          </p:val>
                                        </p:tav>
                                      </p:tavLst>
                                    </p:anim>
                                    <p:set>
                                      <p:cBhvr>
                                        <p:cTn id="14" dur="1" fill="hold">
                                          <p:stCondLst>
                                            <p:cond delay="999"/>
                                          </p:stCondLst>
                                        </p:cTn>
                                        <p:tgtEl>
                                          <p:spTgt spid="6"/>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5"/>
                                        </p:tgtEl>
                                      </p:cBhvr>
                                    </p:animEffect>
                                    <p:anim calcmode="lin" valueType="num">
                                      <p:cBhvr>
                                        <p:cTn id="17" dur="1000"/>
                                        <p:tgtEl>
                                          <p:spTgt spid="5"/>
                                        </p:tgtEl>
                                        <p:attrNameLst>
                                          <p:attrName>ppt_x</p:attrName>
                                        </p:attrNameLst>
                                      </p:cBhvr>
                                      <p:tavLst>
                                        <p:tav tm="0">
                                          <p:val>
                                            <p:strVal val="ppt_x"/>
                                          </p:val>
                                        </p:tav>
                                        <p:tav tm="100000">
                                          <p:val>
                                            <p:strVal val="ppt_x"/>
                                          </p:val>
                                        </p:tav>
                                      </p:tavLst>
                                    </p:anim>
                                    <p:anim calcmode="lin" valueType="num">
                                      <p:cBhvr>
                                        <p:cTn id="18" dur="1000"/>
                                        <p:tgtEl>
                                          <p:spTgt spid="5"/>
                                        </p:tgtEl>
                                        <p:attrNameLst>
                                          <p:attrName>ppt_y</p:attrName>
                                        </p:attrNameLst>
                                      </p:cBhvr>
                                      <p:tavLst>
                                        <p:tav tm="0">
                                          <p:val>
                                            <p:strVal val="ppt_y"/>
                                          </p:val>
                                        </p:tav>
                                        <p:tav tm="100000">
                                          <p:val>
                                            <p:strVal val="ppt_y+.1"/>
                                          </p:val>
                                        </p:tav>
                                      </p:tavLst>
                                    </p:anim>
                                    <p:set>
                                      <p:cBhvr>
                                        <p:cTn id="19"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1088</TotalTime>
  <Words>793</Words>
  <Application>Microsoft Macintosh PowerPoint</Application>
  <PresentationFormat>Custom</PresentationFormat>
  <Paragraphs>110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Would You Believe? Activity  Unit 2: What’s Menthol Got to Do With 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Liberty Union High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Would You Believe?</dc:title>
  <dc:creator>Michelle Snyder</dc:creator>
  <cp:lastModifiedBy>mer</cp:lastModifiedBy>
  <cp:revision>87</cp:revision>
  <dcterms:created xsi:type="dcterms:W3CDTF">2017-08-22T16:59:55Z</dcterms:created>
  <dcterms:modified xsi:type="dcterms:W3CDTF">2018-04-13T19:03:15Z</dcterms:modified>
</cp:coreProperties>
</file>